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11.xml" ContentType="application/vnd.openxmlformats-officedocument.drawingml.chart+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8" r:id="rId6"/>
    <p:sldId id="261" r:id="rId7"/>
    <p:sldId id="265" r:id="rId8"/>
    <p:sldId id="260" r:id="rId9"/>
    <p:sldId id="271" r:id="rId10"/>
    <p:sldId id="280" r:id="rId11"/>
    <p:sldId id="266" r:id="rId12"/>
    <p:sldId id="279"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05" autoAdjust="0"/>
  </p:normalViewPr>
  <p:slideViewPr>
    <p:cSldViewPr>
      <p:cViewPr varScale="1">
        <p:scale>
          <a:sx n="53" d="100"/>
          <a:sy n="53" d="100"/>
        </p:scale>
        <p:origin x="193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srvflize\Com_STAT\STAGIAIRES\r&#233;union%20stagiaires_enseignants\2018\Donn&#233;es%20pour%20accueil%20stagiaires_2018.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srvflize\Com_STAT\SEP_Interne\IVAL\IVAL%202019\R&#233;sultats%20IVAL%202019%20-%20Nouvelle-Cal&#233;doni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srvflize\Com_STAT\SEP_Interne\IVAL\IVAL%202019\R&#233;sultats%20IVAL%202019%20-%20Nouvelle-Cal&#233;doni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rvflize\Com_STAT\SEP_Interne\STAGIAIRES\r&#233;union%20stagiaires_enseignants\2019\Donn&#233;es%20pour%20accueil%20stagiaires_2019.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srvflize\Com_STAT\SEP_Interne\STAGIAIRES\r&#233;union%20stagiaires_enseignants\2020\Donn&#233;es%20pour%20accueil%20stagiaires_2020.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file:///\\srvflize\Com_STAT\SEP_Interne\STAGIAIRES\r&#233;union%20stagiaires_enseignants\2020\Donn&#233;es%20pour%20accueil%20stagiaires_2020.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srvflize\Com_STAT\SEP_Interne\STAGIAIRES\r&#233;union%20stagiaires_enseignants\2019\Donn&#233;es%20pour%20accueil%20stagiaires_2019.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srvflize\Com_STAT\SEP_Interne\STAGIAIRES\r&#233;union%20stagiaires_enseignants\2020\Donn&#233;es%20pour%20accueil%20stagiaires_2020.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3" Type="http://schemas.openxmlformats.org/officeDocument/2006/relationships/oleObject" Target="file:///\\srvflize\Com_STAT\SEP_Interne\STAGIAIRES\r&#233;union%20stagiaires_enseignants\2020\Donn&#233;es%20pour%20accueil%20stagiaires_2020.xlsx" TargetMode="External"/><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3" Type="http://schemas.openxmlformats.org/officeDocument/2006/relationships/oleObject" Target="file:///\\srvflize\Com_STAT\SEP_Interne\STAGIAIRES\r&#233;union%20stagiaires_enseignants\2020\Donn&#233;es%20pour%20accueil%20stagiaires_2020.xlsx" TargetMode="External"/><Relationship Id="rId2" Type="http://schemas.microsoft.com/office/2011/relationships/chartColorStyle" Target="colors3.xml"/><Relationship Id="rId1" Type="http://schemas.microsoft.com/office/2011/relationships/chartStyle" Target="style3.xml"/></Relationships>
</file>

<file path=ppt/charts/_rels/chart9.xml.rels><?xml version="1.0" encoding="UTF-8" standalone="yes"?>
<Relationships xmlns="http://schemas.openxmlformats.org/package/2006/relationships"><Relationship Id="rId3" Type="http://schemas.openxmlformats.org/officeDocument/2006/relationships/oleObject" Target="file:///\\srvflize\Com_STAT\SEP_Interne\STAGIAIRES\r&#233;union%20stagiaires_enseignants\2020\Donn&#233;es%20pour%20accueil%20stagiaires_2020.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200"/>
              <a:t>Répartition par secteur d'enseignement</a:t>
            </a:r>
          </a:p>
        </c:rich>
      </c:tx>
      <c:overlay val="0"/>
    </c:title>
    <c:autoTitleDeleted val="0"/>
    <c:plotArea>
      <c:layout/>
      <c:pieChart>
        <c:varyColors val="1"/>
        <c:ser>
          <c:idx val="0"/>
          <c:order val="0"/>
          <c:dLbls>
            <c:spPr>
              <a:noFill/>
              <a:ln>
                <a:noFill/>
              </a:ln>
              <a:effectLst/>
            </c:sp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popsco!$A$22:$A$23</c:f>
              <c:strCache>
                <c:ptCount val="2"/>
                <c:pt idx="0">
                  <c:v>Public</c:v>
                </c:pt>
                <c:pt idx="1">
                  <c:v>Privé sous contrat</c:v>
                </c:pt>
              </c:strCache>
            </c:strRef>
          </c:cat>
          <c:val>
            <c:numRef>
              <c:f>popsco!$B$22:$B$23</c:f>
              <c:numCache>
                <c:formatCode>0%</c:formatCode>
                <c:ptCount val="2"/>
                <c:pt idx="0">
                  <c:v>0.75</c:v>
                </c:pt>
                <c:pt idx="1">
                  <c:v>0.25</c:v>
                </c:pt>
              </c:numCache>
            </c:numRef>
          </c:val>
          <c:extLst>
            <c:ext xmlns:c16="http://schemas.microsoft.com/office/drawing/2014/chart" uri="{C3380CC4-5D6E-409C-BE32-E72D297353CC}">
              <c16:uniqueId val="{00000000-9D55-42A9-BCFE-811276B6601F}"/>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97033051119395E-2"/>
          <c:y val="2.7672955974842768E-2"/>
          <c:w val="0.93208468063749084"/>
          <c:h val="0.94042981329461472"/>
        </c:manualLayout>
      </c:layout>
      <c:scatterChart>
        <c:scatterStyle val="lineMarker"/>
        <c:varyColors val="0"/>
        <c:ser>
          <c:idx val="0"/>
          <c:order val="0"/>
          <c:spPr>
            <a:ln w="28575">
              <a:noFill/>
            </a:ln>
          </c:spPr>
          <c:marker>
            <c:symbol val="circle"/>
            <c:size val="9"/>
            <c:spPr>
              <a:solidFill>
                <a:schemeClr val="bg1">
                  <a:lumMod val="65000"/>
                </a:schemeClr>
              </a:solidFill>
              <a:ln w="63500">
                <a:solidFill>
                  <a:schemeClr val="bg1">
                    <a:lumMod val="65000"/>
                  </a:schemeClr>
                </a:solidFill>
              </a:ln>
              <a:effectLst/>
            </c:spPr>
          </c:marker>
          <c:dPt>
            <c:idx val="0"/>
            <c:marker>
              <c:spPr>
                <a:solidFill>
                  <a:schemeClr val="bg1">
                    <a:lumMod val="65000"/>
                  </a:schemeClr>
                </a:solidFill>
                <a:ln w="63500">
                  <a:solidFill>
                    <a:schemeClr val="accent6"/>
                  </a:solidFill>
                </a:ln>
                <a:effectLst/>
              </c:spPr>
            </c:marker>
            <c:bubble3D val="0"/>
            <c:extLst>
              <c:ext xmlns:c16="http://schemas.microsoft.com/office/drawing/2014/chart" uri="{C3380CC4-5D6E-409C-BE32-E72D297353CC}">
                <c16:uniqueId val="{00000000-AE6A-428D-84DA-10D3988FCFB6}"/>
              </c:ext>
            </c:extLst>
          </c:dPt>
          <c:dPt>
            <c:idx val="2"/>
            <c:marker>
              <c:spPr>
                <a:solidFill>
                  <a:schemeClr val="accent2"/>
                </a:solidFill>
                <a:ln w="63500">
                  <a:solidFill>
                    <a:schemeClr val="bg1">
                      <a:lumMod val="65000"/>
                    </a:schemeClr>
                  </a:solidFill>
                </a:ln>
                <a:effectLst/>
              </c:spPr>
            </c:marker>
            <c:bubble3D val="0"/>
            <c:extLst>
              <c:ext xmlns:c16="http://schemas.microsoft.com/office/drawing/2014/chart" uri="{C3380CC4-5D6E-409C-BE32-E72D297353CC}">
                <c16:uniqueId val="{00000001-AE6A-428D-84DA-10D3988FCFB6}"/>
              </c:ext>
            </c:extLst>
          </c:dPt>
          <c:dPt>
            <c:idx val="3"/>
            <c:marker>
              <c:spPr>
                <a:solidFill>
                  <a:schemeClr val="accent6"/>
                </a:solidFill>
                <a:ln w="63500">
                  <a:solidFill>
                    <a:schemeClr val="accent6"/>
                  </a:solidFill>
                </a:ln>
                <a:effectLst/>
              </c:spPr>
            </c:marker>
            <c:bubble3D val="0"/>
            <c:extLst>
              <c:ext xmlns:c16="http://schemas.microsoft.com/office/drawing/2014/chart" uri="{C3380CC4-5D6E-409C-BE32-E72D297353CC}">
                <c16:uniqueId val="{00000002-AE6A-428D-84DA-10D3988FCFB6}"/>
              </c:ext>
            </c:extLst>
          </c:dPt>
          <c:dPt>
            <c:idx val="4"/>
            <c:marker>
              <c:spPr>
                <a:solidFill>
                  <a:schemeClr val="accent3">
                    <a:lumMod val="75000"/>
                  </a:schemeClr>
                </a:solidFill>
                <a:ln w="63500">
                  <a:solidFill>
                    <a:schemeClr val="bg1">
                      <a:lumMod val="65000"/>
                    </a:schemeClr>
                  </a:solidFill>
                </a:ln>
                <a:effectLst/>
              </c:spPr>
            </c:marker>
            <c:bubble3D val="0"/>
            <c:extLst>
              <c:ext xmlns:c16="http://schemas.microsoft.com/office/drawing/2014/chart" uri="{C3380CC4-5D6E-409C-BE32-E72D297353CC}">
                <c16:uniqueId val="{00000003-AE6A-428D-84DA-10D3988FCFB6}"/>
              </c:ext>
            </c:extLst>
          </c:dPt>
          <c:dPt>
            <c:idx val="8"/>
            <c:marker>
              <c:spPr>
                <a:solidFill>
                  <a:schemeClr val="bg1">
                    <a:lumMod val="75000"/>
                  </a:schemeClr>
                </a:solidFill>
                <a:ln w="63500">
                  <a:solidFill>
                    <a:schemeClr val="bg1">
                      <a:lumMod val="65000"/>
                    </a:schemeClr>
                  </a:solidFill>
                </a:ln>
                <a:effectLst/>
              </c:spPr>
            </c:marker>
            <c:bubble3D val="0"/>
            <c:extLst>
              <c:ext xmlns:c16="http://schemas.microsoft.com/office/drawing/2014/chart" uri="{C3380CC4-5D6E-409C-BE32-E72D297353CC}">
                <c16:uniqueId val="{00000004-AE6A-428D-84DA-10D3988FCFB6}"/>
              </c:ext>
            </c:extLst>
          </c:dPt>
          <c:dPt>
            <c:idx val="9"/>
            <c:marker>
              <c:spPr>
                <a:solidFill>
                  <a:schemeClr val="accent1"/>
                </a:solidFill>
                <a:ln w="63500">
                  <a:solidFill>
                    <a:schemeClr val="bg1">
                      <a:lumMod val="65000"/>
                    </a:schemeClr>
                  </a:solidFill>
                </a:ln>
                <a:effectLst/>
              </c:spPr>
            </c:marker>
            <c:bubble3D val="0"/>
            <c:extLst>
              <c:ext xmlns:c16="http://schemas.microsoft.com/office/drawing/2014/chart" uri="{C3380CC4-5D6E-409C-BE32-E72D297353CC}">
                <c16:uniqueId val="{00000005-AE6A-428D-84DA-10D3988FCFB6}"/>
              </c:ext>
            </c:extLst>
          </c:dPt>
          <c:dPt>
            <c:idx val="10"/>
            <c:marker>
              <c:spPr>
                <a:solidFill>
                  <a:schemeClr val="bg1">
                    <a:lumMod val="65000"/>
                  </a:schemeClr>
                </a:solidFill>
                <a:ln w="63500">
                  <a:solidFill>
                    <a:schemeClr val="accent6"/>
                  </a:solidFill>
                </a:ln>
                <a:effectLst/>
              </c:spPr>
            </c:marker>
            <c:bubble3D val="0"/>
            <c:extLst>
              <c:ext xmlns:c16="http://schemas.microsoft.com/office/drawing/2014/chart" uri="{C3380CC4-5D6E-409C-BE32-E72D297353CC}">
                <c16:uniqueId val="{00000006-AE6A-428D-84DA-10D3988FCFB6}"/>
              </c:ext>
            </c:extLst>
          </c:dPt>
          <c:xVal>
            <c:numRef>
              <c:f>'Résultats GT'!$C$8:$C$18</c:f>
              <c:numCache>
                <c:formatCode>General</c:formatCode>
                <c:ptCount val="11"/>
                <c:pt idx="0">
                  <c:v>0</c:v>
                </c:pt>
                <c:pt idx="1">
                  <c:v>-12</c:v>
                </c:pt>
                <c:pt idx="2">
                  <c:v>-19</c:v>
                </c:pt>
                <c:pt idx="3">
                  <c:v>-1</c:v>
                </c:pt>
                <c:pt idx="4">
                  <c:v>-14</c:v>
                </c:pt>
                <c:pt idx="5">
                  <c:v>-9</c:v>
                </c:pt>
                <c:pt idx="6">
                  <c:v>-10</c:v>
                </c:pt>
                <c:pt idx="7">
                  <c:v>-7</c:v>
                </c:pt>
                <c:pt idx="8">
                  <c:v>-7</c:v>
                </c:pt>
                <c:pt idx="9">
                  <c:v>-5</c:v>
                </c:pt>
                <c:pt idx="10">
                  <c:v>-3</c:v>
                </c:pt>
              </c:numCache>
            </c:numRef>
          </c:xVal>
          <c:yVal>
            <c:numRef>
              <c:f>'Résultats GT'!$D$8:$D$18</c:f>
              <c:numCache>
                <c:formatCode>General</c:formatCode>
                <c:ptCount val="11"/>
                <c:pt idx="0">
                  <c:v>-3</c:v>
                </c:pt>
                <c:pt idx="1">
                  <c:v>-8</c:v>
                </c:pt>
                <c:pt idx="2">
                  <c:v>-16</c:v>
                </c:pt>
                <c:pt idx="3">
                  <c:v>-1</c:v>
                </c:pt>
                <c:pt idx="4">
                  <c:v>-8</c:v>
                </c:pt>
                <c:pt idx="5">
                  <c:v>-14</c:v>
                </c:pt>
                <c:pt idx="6">
                  <c:v>-5</c:v>
                </c:pt>
                <c:pt idx="7">
                  <c:v>-11</c:v>
                </c:pt>
                <c:pt idx="8">
                  <c:v>-8</c:v>
                </c:pt>
                <c:pt idx="9">
                  <c:v>-7</c:v>
                </c:pt>
                <c:pt idx="10">
                  <c:v>0</c:v>
                </c:pt>
              </c:numCache>
            </c:numRef>
          </c:yVal>
          <c:smooth val="0"/>
          <c:extLst>
            <c:ext xmlns:c16="http://schemas.microsoft.com/office/drawing/2014/chart" uri="{C3380CC4-5D6E-409C-BE32-E72D297353CC}">
              <c16:uniqueId val="{00000007-AE6A-428D-84DA-10D3988FCFB6}"/>
            </c:ext>
          </c:extLst>
        </c:ser>
        <c:dLbls>
          <c:showLegendKey val="0"/>
          <c:showVal val="0"/>
          <c:showCatName val="0"/>
          <c:showSerName val="0"/>
          <c:showPercent val="0"/>
          <c:showBubbleSize val="0"/>
        </c:dLbls>
        <c:axId val="170004959"/>
        <c:axId val="1"/>
      </c:scatterChart>
      <c:valAx>
        <c:axId val="170004959"/>
        <c:scaling>
          <c:orientation val="minMax"/>
          <c:max val="20"/>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fr-FR"/>
          </a:p>
        </c:txPr>
        <c:crossAx val="1"/>
        <c:crosses val="autoZero"/>
        <c:crossBetween val="midCat"/>
      </c:valAx>
      <c:valAx>
        <c:axId val="1"/>
        <c:scaling>
          <c:orientation val="minMax"/>
          <c:max val="20"/>
          <c:min val="-20"/>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0004959"/>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508344475808445E-2"/>
          <c:y val="3.7225042301184431E-2"/>
          <c:w val="0.93187111045081628"/>
          <c:h val="0.92679127725856703"/>
        </c:manualLayout>
      </c:layout>
      <c:scatterChart>
        <c:scatterStyle val="lineMarker"/>
        <c:varyColors val="0"/>
        <c:ser>
          <c:idx val="0"/>
          <c:order val="0"/>
          <c:spPr>
            <a:ln w="28575">
              <a:noFill/>
            </a:ln>
          </c:spPr>
          <c:marker>
            <c:symbol val="circle"/>
            <c:size val="9"/>
            <c:spPr>
              <a:solidFill>
                <a:schemeClr val="bg1">
                  <a:lumMod val="65000"/>
                </a:schemeClr>
              </a:solidFill>
              <a:ln w="63500">
                <a:solidFill>
                  <a:schemeClr val="bg1">
                    <a:lumMod val="65000"/>
                  </a:schemeClr>
                </a:solidFill>
              </a:ln>
              <a:effectLst/>
            </c:spPr>
          </c:marker>
          <c:dPt>
            <c:idx val="0"/>
            <c:bubble3D val="0"/>
            <c:extLst>
              <c:ext xmlns:c16="http://schemas.microsoft.com/office/drawing/2014/chart" uri="{C3380CC4-5D6E-409C-BE32-E72D297353CC}">
                <c16:uniqueId val="{00000000-5ECB-4074-945E-A4E06C3220DB}"/>
              </c:ext>
            </c:extLst>
          </c:dPt>
          <c:dPt>
            <c:idx val="1"/>
            <c:bubble3D val="0"/>
            <c:extLst>
              <c:ext xmlns:c16="http://schemas.microsoft.com/office/drawing/2014/chart" uri="{C3380CC4-5D6E-409C-BE32-E72D297353CC}">
                <c16:uniqueId val="{00000001-5ECB-4074-945E-A4E06C3220DB}"/>
              </c:ext>
            </c:extLst>
          </c:dPt>
          <c:dPt>
            <c:idx val="2"/>
            <c:marker>
              <c:spPr>
                <a:solidFill>
                  <a:schemeClr val="bg1">
                    <a:lumMod val="65000"/>
                  </a:schemeClr>
                </a:solidFill>
                <a:ln w="63500">
                  <a:solidFill>
                    <a:schemeClr val="accent6"/>
                  </a:solidFill>
                </a:ln>
                <a:effectLst/>
              </c:spPr>
            </c:marker>
            <c:bubble3D val="0"/>
            <c:extLst>
              <c:ext xmlns:c16="http://schemas.microsoft.com/office/drawing/2014/chart" uri="{C3380CC4-5D6E-409C-BE32-E72D297353CC}">
                <c16:uniqueId val="{00000002-5ECB-4074-945E-A4E06C3220DB}"/>
              </c:ext>
            </c:extLst>
          </c:dPt>
          <c:dPt>
            <c:idx val="3"/>
            <c:bubble3D val="0"/>
            <c:extLst>
              <c:ext xmlns:c16="http://schemas.microsoft.com/office/drawing/2014/chart" uri="{C3380CC4-5D6E-409C-BE32-E72D297353CC}">
                <c16:uniqueId val="{00000003-5ECB-4074-945E-A4E06C3220DB}"/>
              </c:ext>
            </c:extLst>
          </c:dPt>
          <c:dPt>
            <c:idx val="4"/>
            <c:marker>
              <c:spPr>
                <a:solidFill>
                  <a:schemeClr val="accent3">
                    <a:lumMod val="50000"/>
                  </a:schemeClr>
                </a:solidFill>
                <a:ln w="63500">
                  <a:solidFill>
                    <a:schemeClr val="bg1">
                      <a:lumMod val="65000"/>
                    </a:schemeClr>
                  </a:solidFill>
                </a:ln>
                <a:effectLst/>
              </c:spPr>
            </c:marker>
            <c:bubble3D val="0"/>
            <c:extLst>
              <c:ext xmlns:c16="http://schemas.microsoft.com/office/drawing/2014/chart" uri="{C3380CC4-5D6E-409C-BE32-E72D297353CC}">
                <c16:uniqueId val="{00000004-5ECB-4074-945E-A4E06C3220DB}"/>
              </c:ext>
            </c:extLst>
          </c:dPt>
          <c:dPt>
            <c:idx val="5"/>
            <c:marker>
              <c:spPr>
                <a:solidFill>
                  <a:schemeClr val="accent2"/>
                </a:solidFill>
                <a:ln w="63500">
                  <a:solidFill>
                    <a:schemeClr val="accent6"/>
                  </a:solidFill>
                </a:ln>
                <a:effectLst/>
              </c:spPr>
            </c:marker>
            <c:bubble3D val="0"/>
            <c:extLst>
              <c:ext xmlns:c16="http://schemas.microsoft.com/office/drawing/2014/chart" uri="{C3380CC4-5D6E-409C-BE32-E72D297353CC}">
                <c16:uniqueId val="{00000005-5ECB-4074-945E-A4E06C3220DB}"/>
              </c:ext>
            </c:extLst>
          </c:dPt>
          <c:dPt>
            <c:idx val="6"/>
            <c:marker>
              <c:spPr>
                <a:solidFill>
                  <a:schemeClr val="accent1"/>
                </a:solidFill>
                <a:ln w="63500">
                  <a:solidFill>
                    <a:schemeClr val="accent1"/>
                  </a:solidFill>
                </a:ln>
                <a:effectLst/>
              </c:spPr>
            </c:marker>
            <c:bubble3D val="0"/>
            <c:extLst>
              <c:ext xmlns:c16="http://schemas.microsoft.com/office/drawing/2014/chart" uri="{C3380CC4-5D6E-409C-BE32-E72D297353CC}">
                <c16:uniqueId val="{00000006-5ECB-4074-945E-A4E06C3220DB}"/>
              </c:ext>
            </c:extLst>
          </c:dPt>
          <c:dPt>
            <c:idx val="7"/>
            <c:marker>
              <c:spPr>
                <a:solidFill>
                  <a:schemeClr val="bg1">
                    <a:lumMod val="65000"/>
                  </a:schemeClr>
                </a:solidFill>
                <a:ln w="63500">
                  <a:solidFill>
                    <a:schemeClr val="accent2"/>
                  </a:solidFill>
                </a:ln>
                <a:effectLst/>
              </c:spPr>
            </c:marker>
            <c:bubble3D val="0"/>
            <c:extLst>
              <c:ext xmlns:c16="http://schemas.microsoft.com/office/drawing/2014/chart" uri="{C3380CC4-5D6E-409C-BE32-E72D297353CC}">
                <c16:uniqueId val="{00000007-5ECB-4074-945E-A4E06C3220DB}"/>
              </c:ext>
            </c:extLst>
          </c:dPt>
          <c:dPt>
            <c:idx val="8"/>
            <c:bubble3D val="0"/>
            <c:extLst>
              <c:ext xmlns:c16="http://schemas.microsoft.com/office/drawing/2014/chart" uri="{C3380CC4-5D6E-409C-BE32-E72D297353CC}">
                <c16:uniqueId val="{00000008-5ECB-4074-945E-A4E06C3220DB}"/>
              </c:ext>
            </c:extLst>
          </c:dPt>
          <c:dPt>
            <c:idx val="9"/>
            <c:marker>
              <c:spPr>
                <a:solidFill>
                  <a:schemeClr val="accent3">
                    <a:lumMod val="75000"/>
                  </a:schemeClr>
                </a:solidFill>
                <a:ln w="63500">
                  <a:solidFill>
                    <a:schemeClr val="accent6"/>
                  </a:solidFill>
                </a:ln>
                <a:effectLst/>
              </c:spPr>
            </c:marker>
            <c:bubble3D val="0"/>
            <c:extLst>
              <c:ext xmlns:c16="http://schemas.microsoft.com/office/drawing/2014/chart" uri="{C3380CC4-5D6E-409C-BE32-E72D297353CC}">
                <c16:uniqueId val="{00000009-5ECB-4074-945E-A4E06C3220DB}"/>
              </c:ext>
            </c:extLst>
          </c:dPt>
          <c:dPt>
            <c:idx val="10"/>
            <c:marker>
              <c:spPr>
                <a:solidFill>
                  <a:schemeClr val="accent6"/>
                </a:solidFill>
                <a:ln w="63500">
                  <a:solidFill>
                    <a:schemeClr val="accent2"/>
                  </a:solidFill>
                </a:ln>
                <a:effectLst/>
              </c:spPr>
            </c:marker>
            <c:bubble3D val="0"/>
            <c:extLst>
              <c:ext xmlns:c16="http://schemas.microsoft.com/office/drawing/2014/chart" uri="{C3380CC4-5D6E-409C-BE32-E72D297353CC}">
                <c16:uniqueId val="{0000000A-5ECB-4074-945E-A4E06C3220DB}"/>
              </c:ext>
            </c:extLst>
          </c:dPt>
          <c:dPt>
            <c:idx val="11"/>
            <c:marker>
              <c:spPr>
                <a:solidFill>
                  <a:schemeClr val="accent6"/>
                </a:solidFill>
                <a:ln w="63500">
                  <a:solidFill>
                    <a:schemeClr val="bg1">
                      <a:lumMod val="65000"/>
                    </a:schemeClr>
                  </a:solidFill>
                </a:ln>
                <a:effectLst/>
              </c:spPr>
            </c:marker>
            <c:bubble3D val="0"/>
            <c:extLst>
              <c:ext xmlns:c16="http://schemas.microsoft.com/office/drawing/2014/chart" uri="{C3380CC4-5D6E-409C-BE32-E72D297353CC}">
                <c16:uniqueId val="{0000000B-5ECB-4074-945E-A4E06C3220DB}"/>
              </c:ext>
            </c:extLst>
          </c:dPt>
          <c:dPt>
            <c:idx val="12"/>
            <c:marker>
              <c:spPr>
                <a:solidFill>
                  <a:schemeClr val="bg1">
                    <a:lumMod val="65000"/>
                  </a:schemeClr>
                </a:solidFill>
                <a:ln w="63500">
                  <a:solidFill>
                    <a:schemeClr val="accent1"/>
                  </a:solidFill>
                </a:ln>
                <a:effectLst/>
              </c:spPr>
            </c:marker>
            <c:bubble3D val="0"/>
            <c:extLst>
              <c:ext xmlns:c16="http://schemas.microsoft.com/office/drawing/2014/chart" uri="{C3380CC4-5D6E-409C-BE32-E72D297353CC}">
                <c16:uniqueId val="{0000000C-5ECB-4074-945E-A4E06C3220DB}"/>
              </c:ext>
            </c:extLst>
          </c:dPt>
          <c:dPt>
            <c:idx val="13"/>
            <c:marker>
              <c:spPr>
                <a:solidFill>
                  <a:schemeClr val="accent1"/>
                </a:solidFill>
                <a:ln w="63500">
                  <a:solidFill>
                    <a:schemeClr val="accent3"/>
                  </a:solidFill>
                </a:ln>
                <a:effectLst/>
              </c:spPr>
            </c:marker>
            <c:bubble3D val="0"/>
            <c:extLst>
              <c:ext xmlns:c16="http://schemas.microsoft.com/office/drawing/2014/chart" uri="{C3380CC4-5D6E-409C-BE32-E72D297353CC}">
                <c16:uniqueId val="{0000000D-5ECB-4074-945E-A4E06C3220DB}"/>
              </c:ext>
            </c:extLst>
          </c:dPt>
          <c:dPt>
            <c:idx val="14"/>
            <c:marker>
              <c:spPr>
                <a:solidFill>
                  <a:schemeClr val="accent1"/>
                </a:solidFill>
                <a:ln w="63500">
                  <a:solidFill>
                    <a:schemeClr val="bg1">
                      <a:lumMod val="65000"/>
                    </a:schemeClr>
                  </a:solidFill>
                </a:ln>
                <a:effectLst/>
              </c:spPr>
            </c:marker>
            <c:bubble3D val="0"/>
            <c:extLst>
              <c:ext xmlns:c16="http://schemas.microsoft.com/office/drawing/2014/chart" uri="{C3380CC4-5D6E-409C-BE32-E72D297353CC}">
                <c16:uniqueId val="{0000000E-5ECB-4074-945E-A4E06C3220DB}"/>
              </c:ext>
            </c:extLst>
          </c:dPt>
          <c:xVal>
            <c:numRef>
              <c:f>'Résultats PRO'!$C$7:$C$21</c:f>
              <c:numCache>
                <c:formatCode>General</c:formatCode>
                <c:ptCount val="15"/>
                <c:pt idx="0">
                  <c:v>-12</c:v>
                </c:pt>
                <c:pt idx="1">
                  <c:v>-14</c:v>
                </c:pt>
                <c:pt idx="2">
                  <c:v>3</c:v>
                </c:pt>
                <c:pt idx="3">
                  <c:v>-9</c:v>
                </c:pt>
                <c:pt idx="4">
                  <c:v>-6</c:v>
                </c:pt>
                <c:pt idx="5">
                  <c:v>5</c:v>
                </c:pt>
                <c:pt idx="6">
                  <c:v>18</c:v>
                </c:pt>
                <c:pt idx="7">
                  <c:v>0</c:v>
                </c:pt>
                <c:pt idx="8">
                  <c:v>-4</c:v>
                </c:pt>
                <c:pt idx="9">
                  <c:v>-3</c:v>
                </c:pt>
                <c:pt idx="10">
                  <c:v>14</c:v>
                </c:pt>
                <c:pt idx="11">
                  <c:v>-8</c:v>
                </c:pt>
                <c:pt idx="12">
                  <c:v>9</c:v>
                </c:pt>
                <c:pt idx="13">
                  <c:v>-6</c:v>
                </c:pt>
                <c:pt idx="14">
                  <c:v>-3</c:v>
                </c:pt>
              </c:numCache>
            </c:numRef>
          </c:xVal>
          <c:yVal>
            <c:numRef>
              <c:f>'Résultats PRO'!$D$7:$D$21</c:f>
              <c:numCache>
                <c:formatCode>General</c:formatCode>
                <c:ptCount val="15"/>
                <c:pt idx="0">
                  <c:v>-6</c:v>
                </c:pt>
                <c:pt idx="1">
                  <c:v>-17</c:v>
                </c:pt>
                <c:pt idx="2">
                  <c:v>2</c:v>
                </c:pt>
                <c:pt idx="3">
                  <c:v>-20</c:v>
                </c:pt>
                <c:pt idx="4">
                  <c:v>-2</c:v>
                </c:pt>
                <c:pt idx="5">
                  <c:v>-5</c:v>
                </c:pt>
                <c:pt idx="6">
                  <c:v>7</c:v>
                </c:pt>
                <c:pt idx="7">
                  <c:v>-6</c:v>
                </c:pt>
                <c:pt idx="8">
                  <c:v>-20</c:v>
                </c:pt>
                <c:pt idx="9">
                  <c:v>-3</c:v>
                </c:pt>
                <c:pt idx="10">
                  <c:v>-12</c:v>
                </c:pt>
                <c:pt idx="11">
                  <c:v>-10</c:v>
                </c:pt>
                <c:pt idx="12">
                  <c:v>10</c:v>
                </c:pt>
                <c:pt idx="13">
                  <c:v>5</c:v>
                </c:pt>
                <c:pt idx="14">
                  <c:v>-6</c:v>
                </c:pt>
              </c:numCache>
            </c:numRef>
          </c:yVal>
          <c:smooth val="0"/>
          <c:extLst>
            <c:ext xmlns:c16="http://schemas.microsoft.com/office/drawing/2014/chart" uri="{C3380CC4-5D6E-409C-BE32-E72D297353CC}">
              <c16:uniqueId val="{0000000F-5ECB-4074-945E-A4E06C3220DB}"/>
            </c:ext>
          </c:extLst>
        </c:ser>
        <c:dLbls>
          <c:showLegendKey val="0"/>
          <c:showVal val="0"/>
          <c:showCatName val="0"/>
          <c:showSerName val="0"/>
          <c:showPercent val="0"/>
          <c:showBubbleSize val="0"/>
        </c:dLbls>
        <c:axId val="167839375"/>
        <c:axId val="1"/>
      </c:scatterChart>
      <c:valAx>
        <c:axId val="167839375"/>
        <c:scaling>
          <c:orientation val="minMax"/>
          <c:max val="20"/>
          <c:min val="-20"/>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fr-FR"/>
          </a:p>
        </c:txPr>
        <c:crossAx val="1"/>
        <c:crosses val="autoZero"/>
        <c:crossBetween val="midCat"/>
      </c:valAx>
      <c:valAx>
        <c:axId val="1"/>
        <c:scaling>
          <c:orientation val="minMax"/>
          <c:max val="20"/>
          <c:min val="-20"/>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7839375"/>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fr-FR" sz="1200"/>
              <a:t>Répartition par province de scolarisation</a:t>
            </a:r>
          </a:p>
        </c:rich>
      </c:tx>
      <c:overlay val="0"/>
    </c:title>
    <c:autoTitleDeleted val="0"/>
    <c:plotArea>
      <c:layout/>
      <c:pieChart>
        <c:varyColors val="1"/>
        <c:ser>
          <c:idx val="0"/>
          <c:order val="0"/>
          <c:dLbls>
            <c:dLbl>
              <c:idx val="0"/>
              <c:layout>
                <c:manualLayout>
                  <c:x val="-6.046609798775153E-2"/>
                  <c:y val="0.14852836103820355"/>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595B-405A-82C5-1185993A9D55}"/>
                </c:ext>
              </c:extLst>
            </c:dLbl>
            <c:spPr>
              <a:noFill/>
              <a:ln>
                <a:noFill/>
              </a:ln>
              <a:effectLst/>
            </c:sp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popsco!$A$28:$A$30</c:f>
              <c:strCache>
                <c:ptCount val="3"/>
                <c:pt idx="0">
                  <c:v>îles Loyauté</c:v>
                </c:pt>
                <c:pt idx="1">
                  <c:v>Nord</c:v>
                </c:pt>
                <c:pt idx="2">
                  <c:v>Sud</c:v>
                </c:pt>
              </c:strCache>
            </c:strRef>
          </c:cat>
          <c:val>
            <c:numRef>
              <c:f>popsco!$B$28:$B$30</c:f>
              <c:numCache>
                <c:formatCode>0%</c:formatCode>
                <c:ptCount val="3"/>
                <c:pt idx="0">
                  <c:v>0.08</c:v>
                </c:pt>
                <c:pt idx="1">
                  <c:v>0.21</c:v>
                </c:pt>
                <c:pt idx="2">
                  <c:v>0.71</c:v>
                </c:pt>
              </c:numCache>
            </c:numRef>
          </c:val>
          <c:extLst>
            <c:ext xmlns:c16="http://schemas.microsoft.com/office/drawing/2014/chart" uri="{C3380CC4-5D6E-409C-BE32-E72D297353CC}">
              <c16:uniqueId val="{00000001-595B-405A-82C5-1185993A9D55}"/>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fr-FR" sz="1200"/>
              <a:t>Répartition par</a:t>
            </a:r>
            <a:r>
              <a:rPr lang="fr-FR" sz="1200" baseline="0"/>
              <a:t> degré d'enseignement</a:t>
            </a:r>
            <a:endParaRPr lang="fr-FR" sz="1200"/>
          </a:p>
        </c:rich>
      </c:tx>
      <c:overlay val="0"/>
    </c:title>
    <c:autoTitleDeleted val="0"/>
    <c:plotArea>
      <c:layout/>
      <c:pieChart>
        <c:varyColors val="1"/>
        <c:ser>
          <c:idx val="0"/>
          <c:order val="0"/>
          <c:dLbls>
            <c:dLbl>
              <c:idx val="2"/>
              <c:layout>
                <c:manualLayout>
                  <c:x val="1.6062992125984252E-2"/>
                  <c:y val="8.6159594634004077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5952-4C8F-8952-4AE596F1FE3E}"/>
                </c:ext>
              </c:extLst>
            </c:dLbl>
            <c:spPr>
              <a:noFill/>
              <a:ln>
                <a:noFill/>
              </a:ln>
              <a:effectLst/>
            </c:sp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popsco!$A$4:$A$6</c:f>
              <c:strCache>
                <c:ptCount val="3"/>
                <c:pt idx="0">
                  <c:v>Premier degré</c:v>
                </c:pt>
                <c:pt idx="1">
                  <c:v>Second degré prébac</c:v>
                </c:pt>
                <c:pt idx="2">
                  <c:v>Post-bac</c:v>
                </c:pt>
              </c:strCache>
            </c:strRef>
          </c:cat>
          <c:val>
            <c:numRef>
              <c:f>popsco!$B$4:$B$6</c:f>
              <c:numCache>
                <c:formatCode>0%</c:formatCode>
                <c:ptCount val="3"/>
                <c:pt idx="0">
                  <c:v>0.51585617222688751</c:v>
                </c:pt>
                <c:pt idx="1">
                  <c:v>0.45227879990838993</c:v>
                </c:pt>
                <c:pt idx="2">
                  <c:v>3.1865027864722499E-2</c:v>
                </c:pt>
              </c:numCache>
            </c:numRef>
          </c:val>
          <c:extLst>
            <c:ext xmlns:c16="http://schemas.microsoft.com/office/drawing/2014/chart" uri="{C3380CC4-5D6E-409C-BE32-E72D297353CC}">
              <c16:uniqueId val="{00000001-5952-4C8F-8952-4AE596F1FE3E}"/>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solidFill>
                  <a:schemeClr val="tx1">
                    <a:lumMod val="65000"/>
                    <a:lumOff val="35000"/>
                  </a:schemeClr>
                </a:solidFill>
              </a:defRPr>
            </a:pPr>
            <a:r>
              <a:rPr lang="fr-FR" sz="1200" dirty="0" smtClean="0">
                <a:solidFill>
                  <a:schemeClr val="tx1">
                    <a:lumMod val="65000"/>
                    <a:lumOff val="35000"/>
                  </a:schemeClr>
                </a:solidFill>
              </a:rPr>
              <a:t>Evolution des effectifs du premier et second degré</a:t>
            </a:r>
            <a:endParaRPr lang="fr-FR" sz="1200" dirty="0">
              <a:solidFill>
                <a:schemeClr val="tx1">
                  <a:lumMod val="65000"/>
                  <a:lumOff val="35000"/>
                </a:schemeClr>
              </a:solidFill>
            </a:endParaRPr>
          </a:p>
        </c:rich>
      </c:tx>
      <c:overlay val="0"/>
    </c:title>
    <c:autoTitleDeleted val="0"/>
    <c:plotArea>
      <c:layout/>
      <c:lineChart>
        <c:grouping val="standard"/>
        <c:varyColors val="0"/>
        <c:ser>
          <c:idx val="0"/>
          <c:order val="0"/>
          <c:tx>
            <c:v>Premier degré</c:v>
          </c:tx>
          <c:marker>
            <c:symbol val="none"/>
          </c:marker>
          <c:cat>
            <c:strRef>
              <c:f>Evol!$B$4:$AC$4</c:f>
              <c:strCache>
                <c:ptCount val="28"/>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strCache>
            </c:strRef>
          </c:cat>
          <c:val>
            <c:numRef>
              <c:f>Evol!$B$8:$AC$8</c:f>
              <c:numCache>
                <c:formatCode>#,##0</c:formatCode>
                <c:ptCount val="28"/>
                <c:pt idx="0">
                  <c:v>34939</c:v>
                </c:pt>
                <c:pt idx="1">
                  <c:v>35504</c:v>
                </c:pt>
                <c:pt idx="2">
                  <c:v>35914</c:v>
                </c:pt>
                <c:pt idx="3">
                  <c:v>36139</c:v>
                </c:pt>
                <c:pt idx="4">
                  <c:v>36559</c:v>
                </c:pt>
                <c:pt idx="5">
                  <c:v>36630</c:v>
                </c:pt>
                <c:pt idx="6">
                  <c:v>36667</c:v>
                </c:pt>
                <c:pt idx="7">
                  <c:v>36856</c:v>
                </c:pt>
                <c:pt idx="8">
                  <c:v>37080</c:v>
                </c:pt>
                <c:pt idx="9">
                  <c:v>37056</c:v>
                </c:pt>
                <c:pt idx="10">
                  <c:v>37057</c:v>
                </c:pt>
                <c:pt idx="11">
                  <c:v>37049</c:v>
                </c:pt>
                <c:pt idx="12">
                  <c:v>37183</c:v>
                </c:pt>
                <c:pt idx="13">
                  <c:v>36846</c:v>
                </c:pt>
                <c:pt idx="14">
                  <c:v>36921</c:v>
                </c:pt>
                <c:pt idx="15">
                  <c:v>36690</c:v>
                </c:pt>
                <c:pt idx="16">
                  <c:v>36274</c:v>
                </c:pt>
                <c:pt idx="17">
                  <c:v>36329</c:v>
                </c:pt>
                <c:pt idx="18">
                  <c:v>35744</c:v>
                </c:pt>
                <c:pt idx="19">
                  <c:v>34992</c:v>
                </c:pt>
                <c:pt idx="20">
                  <c:v>34802</c:v>
                </c:pt>
                <c:pt idx="21">
                  <c:v>34611</c:v>
                </c:pt>
                <c:pt idx="22">
                  <c:v>34748</c:v>
                </c:pt>
                <c:pt idx="23">
                  <c:v>34720</c:v>
                </c:pt>
                <c:pt idx="24">
                  <c:v>34742</c:v>
                </c:pt>
                <c:pt idx="25">
                  <c:v>34394</c:v>
                </c:pt>
                <c:pt idx="26">
                  <c:v>34288</c:v>
                </c:pt>
                <c:pt idx="27">
                  <c:v>33786</c:v>
                </c:pt>
              </c:numCache>
            </c:numRef>
          </c:val>
          <c:smooth val="0"/>
          <c:extLst>
            <c:ext xmlns:c16="http://schemas.microsoft.com/office/drawing/2014/chart" uri="{C3380CC4-5D6E-409C-BE32-E72D297353CC}">
              <c16:uniqueId val="{00000000-A46B-47E9-900D-5EB2C7E57BB0}"/>
            </c:ext>
          </c:extLst>
        </c:ser>
        <c:ser>
          <c:idx val="1"/>
          <c:order val="1"/>
          <c:tx>
            <c:v>Second degré (pré-bac)</c:v>
          </c:tx>
          <c:marker>
            <c:symbol val="none"/>
          </c:marker>
          <c:cat>
            <c:strRef>
              <c:f>Evol!$B$4:$AC$4</c:f>
              <c:strCache>
                <c:ptCount val="28"/>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strCache>
            </c:strRef>
          </c:cat>
          <c:val>
            <c:numRef>
              <c:f>Evol!$B$13:$AC$13</c:f>
              <c:numCache>
                <c:formatCode>#,##0</c:formatCode>
                <c:ptCount val="28"/>
                <c:pt idx="0">
                  <c:v>23785</c:v>
                </c:pt>
                <c:pt idx="1">
                  <c:v>24773</c:v>
                </c:pt>
                <c:pt idx="2">
                  <c:v>25481</c:v>
                </c:pt>
                <c:pt idx="3">
                  <c:v>26027</c:v>
                </c:pt>
                <c:pt idx="4">
                  <c:v>26436</c:v>
                </c:pt>
                <c:pt idx="5">
                  <c:v>26902</c:v>
                </c:pt>
                <c:pt idx="6">
                  <c:v>27572</c:v>
                </c:pt>
                <c:pt idx="7">
                  <c:v>28216</c:v>
                </c:pt>
                <c:pt idx="8">
                  <c:v>29036</c:v>
                </c:pt>
                <c:pt idx="9">
                  <c:v>29867</c:v>
                </c:pt>
                <c:pt idx="10">
                  <c:v>30599</c:v>
                </c:pt>
                <c:pt idx="11">
                  <c:v>31230</c:v>
                </c:pt>
                <c:pt idx="12">
                  <c:v>31679</c:v>
                </c:pt>
                <c:pt idx="13">
                  <c:v>31889</c:v>
                </c:pt>
                <c:pt idx="14">
                  <c:v>31873</c:v>
                </c:pt>
                <c:pt idx="15">
                  <c:v>31857</c:v>
                </c:pt>
                <c:pt idx="16">
                  <c:v>32135</c:v>
                </c:pt>
                <c:pt idx="17">
                  <c:v>32159</c:v>
                </c:pt>
                <c:pt idx="18">
                  <c:v>32279</c:v>
                </c:pt>
                <c:pt idx="19">
                  <c:v>32486</c:v>
                </c:pt>
                <c:pt idx="20">
                  <c:v>32159</c:v>
                </c:pt>
                <c:pt idx="21">
                  <c:v>32184</c:v>
                </c:pt>
                <c:pt idx="22">
                  <c:v>31629</c:v>
                </c:pt>
                <c:pt idx="23">
                  <c:v>31182</c:v>
                </c:pt>
                <c:pt idx="24">
                  <c:v>30842</c:v>
                </c:pt>
                <c:pt idx="25">
                  <c:v>30474</c:v>
                </c:pt>
                <c:pt idx="26">
                  <c:v>30102</c:v>
                </c:pt>
                <c:pt idx="27">
                  <c:v>29622</c:v>
                </c:pt>
              </c:numCache>
            </c:numRef>
          </c:val>
          <c:smooth val="0"/>
          <c:extLst>
            <c:ext xmlns:c16="http://schemas.microsoft.com/office/drawing/2014/chart" uri="{C3380CC4-5D6E-409C-BE32-E72D297353CC}">
              <c16:uniqueId val="{00000001-A46B-47E9-900D-5EB2C7E57BB0}"/>
            </c:ext>
          </c:extLst>
        </c:ser>
        <c:dLbls>
          <c:showLegendKey val="0"/>
          <c:showVal val="0"/>
          <c:showCatName val="0"/>
          <c:showSerName val="0"/>
          <c:showPercent val="0"/>
          <c:showBubbleSize val="0"/>
        </c:dLbls>
        <c:marker val="1"/>
        <c:smooth val="0"/>
        <c:axId val="208475648"/>
        <c:axId val="208477184"/>
      </c:lineChart>
      <c:lineChart>
        <c:grouping val="standard"/>
        <c:varyColors val="0"/>
        <c:ser>
          <c:idx val="2"/>
          <c:order val="2"/>
          <c:tx>
            <c:v>Post-bac (échelle de droite)</c:v>
          </c:tx>
          <c:marker>
            <c:symbol val="none"/>
          </c:marker>
          <c:val>
            <c:numRef>
              <c:f>Evol!$B$17:$AC$17</c:f>
              <c:numCache>
                <c:formatCode>General</c:formatCode>
                <c:ptCount val="28"/>
                <c:pt idx="0">
                  <c:v>340</c:v>
                </c:pt>
                <c:pt idx="1">
                  <c:v>394</c:v>
                </c:pt>
                <c:pt idx="2">
                  <c:v>436</c:v>
                </c:pt>
                <c:pt idx="3">
                  <c:v>507</c:v>
                </c:pt>
                <c:pt idx="4">
                  <c:v>546</c:v>
                </c:pt>
                <c:pt idx="5">
                  <c:v>545</c:v>
                </c:pt>
                <c:pt idx="6">
                  <c:v>537</c:v>
                </c:pt>
                <c:pt idx="7">
                  <c:v>501</c:v>
                </c:pt>
                <c:pt idx="8">
                  <c:v>515</c:v>
                </c:pt>
                <c:pt idx="9">
                  <c:v>516</c:v>
                </c:pt>
                <c:pt idx="10">
                  <c:v>578</c:v>
                </c:pt>
                <c:pt idx="11">
                  <c:v>615</c:v>
                </c:pt>
                <c:pt idx="12">
                  <c:v>661</c:v>
                </c:pt>
                <c:pt idx="13">
                  <c:v>702</c:v>
                </c:pt>
                <c:pt idx="14">
                  <c:v>745</c:v>
                </c:pt>
                <c:pt idx="15">
                  <c:v>744</c:v>
                </c:pt>
                <c:pt idx="16">
                  <c:v>782</c:v>
                </c:pt>
                <c:pt idx="17">
                  <c:v>873</c:v>
                </c:pt>
                <c:pt idx="18">
                  <c:v>1049</c:v>
                </c:pt>
                <c:pt idx="19">
                  <c:v>1122</c:v>
                </c:pt>
                <c:pt idx="20">
                  <c:v>1166</c:v>
                </c:pt>
                <c:pt idx="21">
                  <c:v>1261</c:v>
                </c:pt>
                <c:pt idx="22">
                  <c:v>1451</c:v>
                </c:pt>
                <c:pt idx="23" formatCode="#,##0">
                  <c:v>1642</c:v>
                </c:pt>
                <c:pt idx="24">
                  <c:v>1921</c:v>
                </c:pt>
                <c:pt idx="25">
                  <c:v>2192</c:v>
                </c:pt>
                <c:pt idx="26">
                  <c:v>2201</c:v>
                </c:pt>
                <c:pt idx="27">
                  <c:v>2087</c:v>
                </c:pt>
              </c:numCache>
            </c:numRef>
          </c:val>
          <c:smooth val="0"/>
          <c:extLst>
            <c:ext xmlns:c16="http://schemas.microsoft.com/office/drawing/2014/chart" uri="{C3380CC4-5D6E-409C-BE32-E72D297353CC}">
              <c16:uniqueId val="{00000002-A46B-47E9-900D-5EB2C7E57BB0}"/>
            </c:ext>
          </c:extLst>
        </c:ser>
        <c:dLbls>
          <c:showLegendKey val="0"/>
          <c:showVal val="0"/>
          <c:showCatName val="0"/>
          <c:showSerName val="0"/>
          <c:showPercent val="0"/>
          <c:showBubbleSize val="0"/>
        </c:dLbls>
        <c:marker val="1"/>
        <c:smooth val="0"/>
        <c:axId val="208505088"/>
        <c:axId val="208503552"/>
      </c:lineChart>
      <c:catAx>
        <c:axId val="208475648"/>
        <c:scaling>
          <c:orientation val="minMax"/>
        </c:scaling>
        <c:delete val="0"/>
        <c:axPos val="b"/>
        <c:numFmt formatCode="General" sourceLinked="0"/>
        <c:majorTickMark val="out"/>
        <c:minorTickMark val="none"/>
        <c:tickLblPos val="nextTo"/>
        <c:txPr>
          <a:bodyPr/>
          <a:lstStyle/>
          <a:p>
            <a:pPr>
              <a:defRPr sz="1200"/>
            </a:pPr>
            <a:endParaRPr lang="fr-FR"/>
          </a:p>
        </c:txPr>
        <c:crossAx val="208477184"/>
        <c:crosses val="autoZero"/>
        <c:auto val="1"/>
        <c:lblAlgn val="ctr"/>
        <c:lblOffset val="100"/>
        <c:noMultiLvlLbl val="0"/>
      </c:catAx>
      <c:valAx>
        <c:axId val="208477184"/>
        <c:scaling>
          <c:orientation val="minMax"/>
          <c:min val="20000"/>
        </c:scaling>
        <c:delete val="0"/>
        <c:axPos val="l"/>
        <c:majorGridlines/>
        <c:numFmt formatCode="#,##0" sourceLinked="1"/>
        <c:majorTickMark val="out"/>
        <c:minorTickMark val="none"/>
        <c:tickLblPos val="nextTo"/>
        <c:txPr>
          <a:bodyPr/>
          <a:lstStyle/>
          <a:p>
            <a:pPr>
              <a:defRPr sz="1200"/>
            </a:pPr>
            <a:endParaRPr lang="fr-FR"/>
          </a:p>
        </c:txPr>
        <c:crossAx val="208475648"/>
        <c:crosses val="autoZero"/>
        <c:crossBetween val="between"/>
      </c:valAx>
      <c:valAx>
        <c:axId val="208503552"/>
        <c:scaling>
          <c:orientation val="minMax"/>
          <c:max val="4000"/>
        </c:scaling>
        <c:delete val="0"/>
        <c:axPos val="r"/>
        <c:numFmt formatCode="#,##0" sourceLinked="0"/>
        <c:majorTickMark val="out"/>
        <c:minorTickMark val="none"/>
        <c:tickLblPos val="nextTo"/>
        <c:txPr>
          <a:bodyPr/>
          <a:lstStyle/>
          <a:p>
            <a:pPr>
              <a:defRPr sz="1200"/>
            </a:pPr>
            <a:endParaRPr lang="fr-FR"/>
          </a:p>
        </c:txPr>
        <c:crossAx val="208505088"/>
        <c:crosses val="max"/>
        <c:crossBetween val="between"/>
        <c:majorUnit val="1000"/>
      </c:valAx>
      <c:catAx>
        <c:axId val="208505088"/>
        <c:scaling>
          <c:orientation val="minMax"/>
        </c:scaling>
        <c:delete val="1"/>
        <c:axPos val="b"/>
        <c:majorTickMark val="out"/>
        <c:minorTickMark val="none"/>
        <c:tickLblPos val="nextTo"/>
        <c:crossAx val="208503552"/>
        <c:crosses val="autoZero"/>
        <c:auto val="1"/>
        <c:lblAlgn val="ctr"/>
        <c:lblOffset val="100"/>
        <c:noMultiLvlLbl val="0"/>
      </c:catAx>
    </c:plotArea>
    <c:legend>
      <c:legendPos val="t"/>
      <c:overlay val="0"/>
      <c:txPr>
        <a:bodyPr/>
        <a:lstStyle/>
        <a:p>
          <a:pPr>
            <a:defRPr sz="1200"/>
          </a:pPr>
          <a:endParaRPr lang="fr-FR"/>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solidFill>
                  <a:schemeClr val="tx1">
                    <a:lumMod val="65000"/>
                    <a:lumOff val="35000"/>
                  </a:schemeClr>
                </a:solidFill>
              </a:defRPr>
            </a:pPr>
            <a:r>
              <a:rPr lang="fr-FR" sz="1200">
                <a:solidFill>
                  <a:schemeClr val="tx1">
                    <a:lumMod val="65000"/>
                    <a:lumOff val="35000"/>
                  </a:schemeClr>
                </a:solidFill>
              </a:rPr>
              <a:t>Evolution de l'indicateur conjoncturel</a:t>
            </a:r>
            <a:r>
              <a:rPr lang="fr-FR" sz="1200" baseline="0">
                <a:solidFill>
                  <a:schemeClr val="tx1">
                    <a:lumMod val="65000"/>
                    <a:lumOff val="35000"/>
                  </a:schemeClr>
                </a:solidFill>
              </a:rPr>
              <a:t> de fécondité</a:t>
            </a:r>
            <a:endParaRPr lang="fr-FR" sz="1200">
              <a:solidFill>
                <a:schemeClr val="tx1">
                  <a:lumMod val="65000"/>
                  <a:lumOff val="35000"/>
                </a:schemeClr>
              </a:solidFill>
            </a:endParaRPr>
          </a:p>
        </c:rich>
      </c:tx>
      <c:overlay val="0"/>
    </c:title>
    <c:autoTitleDeleted val="0"/>
    <c:plotArea>
      <c:layout/>
      <c:lineChart>
        <c:grouping val="standard"/>
        <c:varyColors val="0"/>
        <c:ser>
          <c:idx val="0"/>
          <c:order val="0"/>
          <c:tx>
            <c:strRef>
              <c:f>Evol!$H$46</c:f>
              <c:strCache>
                <c:ptCount val="1"/>
                <c:pt idx="0">
                  <c:v>ICF</c:v>
                </c:pt>
              </c:strCache>
            </c:strRef>
          </c:tx>
          <c:cat>
            <c:numRef>
              <c:f>Evol!$G$56:$G$83</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Evol!$H$56:$H$83</c:f>
              <c:numCache>
                <c:formatCode>0.00</c:formatCode>
                <c:ptCount val="28"/>
                <c:pt idx="0">
                  <c:v>3.1850000000000001</c:v>
                </c:pt>
                <c:pt idx="1">
                  <c:v>3.1539999999999999</c:v>
                </c:pt>
                <c:pt idx="2">
                  <c:v>2.9929999999999999</c:v>
                </c:pt>
                <c:pt idx="3">
                  <c:v>2.863</c:v>
                </c:pt>
                <c:pt idx="4">
                  <c:v>2.7029999999999998</c:v>
                </c:pt>
                <c:pt idx="5">
                  <c:v>2.5920000000000001</c:v>
                </c:pt>
                <c:pt idx="6">
                  <c:v>2.649</c:v>
                </c:pt>
                <c:pt idx="7">
                  <c:v>2.6680000000000001</c:v>
                </c:pt>
                <c:pt idx="8">
                  <c:v>2.5449999999999999</c:v>
                </c:pt>
                <c:pt idx="9">
                  <c:v>2.4769999999999999</c:v>
                </c:pt>
                <c:pt idx="10">
                  <c:v>2.589</c:v>
                </c:pt>
                <c:pt idx="11">
                  <c:v>2.427</c:v>
                </c:pt>
                <c:pt idx="12">
                  <c:v>2.33</c:v>
                </c:pt>
                <c:pt idx="13">
                  <c:v>2.2690000000000001</c:v>
                </c:pt>
                <c:pt idx="14">
                  <c:v>2.1829999999999998</c:v>
                </c:pt>
                <c:pt idx="15">
                  <c:v>2.1960000000000002</c:v>
                </c:pt>
                <c:pt idx="16">
                  <c:v>2.29</c:v>
                </c:pt>
                <c:pt idx="17">
                  <c:v>2.2000000000000002</c:v>
                </c:pt>
                <c:pt idx="18">
                  <c:v>2.1893333333333334</c:v>
                </c:pt>
                <c:pt idx="19">
                  <c:v>2.1786666666666665</c:v>
                </c:pt>
                <c:pt idx="20">
                  <c:v>2.1912874930489812</c:v>
                </c:pt>
                <c:pt idx="21">
                  <c:v>2.1250249789177822</c:v>
                </c:pt>
                <c:pt idx="22">
                  <c:v>2.2307084737495835</c:v>
                </c:pt>
                <c:pt idx="23">
                  <c:v>2.1922978517336653</c:v>
                </c:pt>
                <c:pt idx="24">
                  <c:v>2.1710467826313478</c:v>
                </c:pt>
                <c:pt idx="25">
                  <c:v>2.0606117328625997</c:v>
                </c:pt>
                <c:pt idx="26">
                  <c:v>2.08</c:v>
                </c:pt>
                <c:pt idx="27">
                  <c:v>1.97</c:v>
                </c:pt>
              </c:numCache>
            </c:numRef>
          </c:val>
          <c:smooth val="0"/>
          <c:extLst>
            <c:ext xmlns:c16="http://schemas.microsoft.com/office/drawing/2014/chart" uri="{C3380CC4-5D6E-409C-BE32-E72D297353CC}">
              <c16:uniqueId val="{00000000-E3F5-46D7-B3D9-D28F5C8D6348}"/>
            </c:ext>
          </c:extLst>
        </c:ser>
        <c:dLbls>
          <c:showLegendKey val="0"/>
          <c:showVal val="0"/>
          <c:showCatName val="0"/>
          <c:showSerName val="0"/>
          <c:showPercent val="0"/>
          <c:showBubbleSize val="0"/>
        </c:dLbls>
        <c:marker val="1"/>
        <c:smooth val="0"/>
        <c:axId val="208881536"/>
        <c:axId val="208883072"/>
      </c:lineChart>
      <c:catAx>
        <c:axId val="208881536"/>
        <c:scaling>
          <c:orientation val="minMax"/>
        </c:scaling>
        <c:delete val="0"/>
        <c:axPos val="b"/>
        <c:numFmt formatCode="General" sourceLinked="1"/>
        <c:majorTickMark val="out"/>
        <c:minorTickMark val="none"/>
        <c:tickLblPos val="nextTo"/>
        <c:crossAx val="208883072"/>
        <c:crosses val="autoZero"/>
        <c:auto val="1"/>
        <c:lblAlgn val="ctr"/>
        <c:lblOffset val="100"/>
        <c:noMultiLvlLbl val="0"/>
      </c:catAx>
      <c:valAx>
        <c:axId val="208883072"/>
        <c:scaling>
          <c:orientation val="minMax"/>
          <c:min val="1.5"/>
        </c:scaling>
        <c:delete val="0"/>
        <c:axPos val="l"/>
        <c:majorGridlines/>
        <c:title>
          <c:tx>
            <c:rich>
              <a:bodyPr rot="-5400000" vert="horz"/>
              <a:lstStyle/>
              <a:p>
                <a:pPr>
                  <a:defRPr/>
                </a:pPr>
                <a:r>
                  <a:rPr lang="fr-FR"/>
                  <a:t>Nombre</a:t>
                </a:r>
                <a:r>
                  <a:rPr lang="fr-FR" baseline="0"/>
                  <a:t> d'enfants par femme</a:t>
                </a:r>
                <a:endParaRPr lang="fr-FR"/>
              </a:p>
            </c:rich>
          </c:tx>
          <c:overlay val="0"/>
        </c:title>
        <c:numFmt formatCode="0.0" sourceLinked="0"/>
        <c:majorTickMark val="out"/>
        <c:minorTickMark val="none"/>
        <c:tickLblPos val="nextTo"/>
        <c:crossAx val="208881536"/>
        <c:crosses val="autoZero"/>
        <c:crossBetween val="between"/>
        <c:majorUnit val="0.5"/>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fr-FR" sz="1200" b="1" dirty="0" smtClean="0"/>
              <a:t>Indicateurs de contexte et de performance</a:t>
            </a:r>
            <a:endParaRPr lang="fr-FR"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stockChart>
        <c:ser>
          <c:idx val="0"/>
          <c:order val="0"/>
          <c:tx>
            <c:strRef>
              <c:f>caractéristiques!$B$4</c:f>
              <c:strCache>
                <c:ptCount val="1"/>
                <c:pt idx="0">
                  <c:v>Max</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caractéristiques!$A$5:$A$11</c:f>
              <c:strCache>
                <c:ptCount val="7"/>
                <c:pt idx="0">
                  <c:v>Retard scolaire à l'entrée en 6ème (%)</c:v>
                </c:pt>
                <c:pt idx="1">
                  <c:v>Indice de position sociale niveau collège</c:v>
                </c:pt>
                <c:pt idx="2">
                  <c:v>Maîtrise du français en 6ème (%)</c:v>
                </c:pt>
                <c:pt idx="3">
                  <c:v>Maîtrise des mathématiques en 6ème (%)</c:v>
                </c:pt>
                <c:pt idx="4">
                  <c:v>Taux de passage 3è-2nde GT (%)</c:v>
                </c:pt>
                <c:pt idx="5">
                  <c:v>Taux de passage 3è-2nde PRO (%)</c:v>
                </c:pt>
                <c:pt idx="6">
                  <c:v>Taux de passage 3è-CAP (%)</c:v>
                </c:pt>
              </c:strCache>
            </c:strRef>
          </c:cat>
          <c:val>
            <c:numRef>
              <c:f>caractéristiques!$B$5:$B$11</c:f>
              <c:numCache>
                <c:formatCode>General</c:formatCode>
                <c:ptCount val="7"/>
                <c:pt idx="0">
                  <c:v>39</c:v>
                </c:pt>
                <c:pt idx="1">
                  <c:v>134</c:v>
                </c:pt>
                <c:pt idx="2">
                  <c:v>96</c:v>
                </c:pt>
                <c:pt idx="3">
                  <c:v>89</c:v>
                </c:pt>
                <c:pt idx="4">
                  <c:v>91</c:v>
                </c:pt>
                <c:pt idx="5">
                  <c:v>63</c:v>
                </c:pt>
                <c:pt idx="6">
                  <c:v>53</c:v>
                </c:pt>
              </c:numCache>
            </c:numRef>
          </c:val>
          <c:smooth val="0"/>
          <c:extLst>
            <c:ext xmlns:c16="http://schemas.microsoft.com/office/drawing/2014/chart" uri="{C3380CC4-5D6E-409C-BE32-E72D297353CC}">
              <c16:uniqueId val="{00000000-E7FE-44ED-9F1B-229749E42104}"/>
            </c:ext>
          </c:extLst>
        </c:ser>
        <c:ser>
          <c:idx val="1"/>
          <c:order val="1"/>
          <c:tx>
            <c:strRef>
              <c:f>caractéristiques!$C$4</c:f>
              <c:strCache>
                <c:ptCount val="1"/>
                <c:pt idx="0">
                  <c:v>Min</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caractéristiques!$A$5:$A$11</c:f>
              <c:strCache>
                <c:ptCount val="7"/>
                <c:pt idx="0">
                  <c:v>Retard scolaire à l'entrée en 6ème (%)</c:v>
                </c:pt>
                <c:pt idx="1">
                  <c:v>Indice de position sociale niveau collège</c:v>
                </c:pt>
                <c:pt idx="2">
                  <c:v>Maîtrise du français en 6ème (%)</c:v>
                </c:pt>
                <c:pt idx="3">
                  <c:v>Maîtrise des mathématiques en 6ème (%)</c:v>
                </c:pt>
                <c:pt idx="4">
                  <c:v>Taux de passage 3è-2nde GT (%)</c:v>
                </c:pt>
                <c:pt idx="5">
                  <c:v>Taux de passage 3è-2nde PRO (%)</c:v>
                </c:pt>
                <c:pt idx="6">
                  <c:v>Taux de passage 3è-CAP (%)</c:v>
                </c:pt>
              </c:strCache>
            </c:strRef>
          </c:cat>
          <c:val>
            <c:numRef>
              <c:f>caractéristiques!$C$5:$C$11</c:f>
              <c:numCache>
                <c:formatCode>General</c:formatCode>
                <c:ptCount val="7"/>
                <c:pt idx="0">
                  <c:v>0</c:v>
                </c:pt>
                <c:pt idx="1">
                  <c:v>63</c:v>
                </c:pt>
                <c:pt idx="2">
                  <c:v>29</c:v>
                </c:pt>
                <c:pt idx="3">
                  <c:v>4</c:v>
                </c:pt>
                <c:pt idx="4">
                  <c:v>13</c:v>
                </c:pt>
                <c:pt idx="5">
                  <c:v>5</c:v>
                </c:pt>
                <c:pt idx="6">
                  <c:v>0</c:v>
                </c:pt>
              </c:numCache>
            </c:numRef>
          </c:val>
          <c:smooth val="0"/>
          <c:extLst>
            <c:ext xmlns:c16="http://schemas.microsoft.com/office/drawing/2014/chart" uri="{C3380CC4-5D6E-409C-BE32-E72D297353CC}">
              <c16:uniqueId val="{00000001-E7FE-44ED-9F1B-229749E42104}"/>
            </c:ext>
          </c:extLst>
        </c:ser>
        <c:ser>
          <c:idx val="2"/>
          <c:order val="2"/>
          <c:tx>
            <c:strRef>
              <c:f>caractéristiques!$D$4</c:f>
              <c:strCache>
                <c:ptCount val="1"/>
                <c:pt idx="0">
                  <c:v>Moyenne</c:v>
                </c:pt>
              </c:strCache>
            </c:strRef>
          </c:tx>
          <c:spPr>
            <a:ln w="28575" cap="rnd">
              <a:noFill/>
              <a:round/>
            </a:ln>
            <a:effectLst/>
          </c:spPr>
          <c:marker>
            <c:symbol val="circle"/>
            <c:size val="6"/>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caractéristiques!$A$5:$A$11</c:f>
              <c:strCache>
                <c:ptCount val="7"/>
                <c:pt idx="0">
                  <c:v>Retard scolaire à l'entrée en 6ème (%)</c:v>
                </c:pt>
                <c:pt idx="1">
                  <c:v>Indice de position sociale niveau collège</c:v>
                </c:pt>
                <c:pt idx="2">
                  <c:v>Maîtrise du français en 6ème (%)</c:v>
                </c:pt>
                <c:pt idx="3">
                  <c:v>Maîtrise des mathématiques en 6ème (%)</c:v>
                </c:pt>
                <c:pt idx="4">
                  <c:v>Taux de passage 3è-2nde GT (%)</c:v>
                </c:pt>
                <c:pt idx="5">
                  <c:v>Taux de passage 3è-2nde PRO (%)</c:v>
                </c:pt>
                <c:pt idx="6">
                  <c:v>Taux de passage 3è-CAP (%)</c:v>
                </c:pt>
              </c:strCache>
            </c:strRef>
          </c:cat>
          <c:val>
            <c:numRef>
              <c:f>caractéristiques!$D$5:$D$11</c:f>
              <c:numCache>
                <c:formatCode>General</c:formatCode>
                <c:ptCount val="7"/>
                <c:pt idx="0">
                  <c:v>10</c:v>
                </c:pt>
                <c:pt idx="1">
                  <c:v>96</c:v>
                </c:pt>
                <c:pt idx="2">
                  <c:v>77</c:v>
                </c:pt>
                <c:pt idx="3">
                  <c:v>50</c:v>
                </c:pt>
                <c:pt idx="4">
                  <c:v>50</c:v>
                </c:pt>
                <c:pt idx="5">
                  <c:v>28</c:v>
                </c:pt>
                <c:pt idx="6">
                  <c:v>14</c:v>
                </c:pt>
              </c:numCache>
            </c:numRef>
          </c:val>
          <c:smooth val="0"/>
          <c:extLst>
            <c:ext xmlns:c16="http://schemas.microsoft.com/office/drawing/2014/chart" uri="{C3380CC4-5D6E-409C-BE32-E72D297353CC}">
              <c16:uniqueId val="{00000002-E7FE-44ED-9F1B-229749E42104}"/>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axId val="1247566016"/>
        <c:axId val="1247566432"/>
      </c:stockChart>
      <c:catAx>
        <c:axId val="124756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1247566432"/>
        <c:crosses val="autoZero"/>
        <c:auto val="1"/>
        <c:lblAlgn val="ctr"/>
        <c:lblOffset val="100"/>
        <c:noMultiLvlLbl val="0"/>
      </c:catAx>
      <c:valAx>
        <c:axId val="1247566432"/>
        <c:scaling>
          <c:orientation val="minMax"/>
          <c:max val="1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247566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fr-FR" sz="1200" b="1" dirty="0" smtClean="0"/>
              <a:t>Evolution du taux de réussite au baccalauréat depuis 1990</a:t>
            </a:r>
            <a:endParaRPr lang="fr-FR"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spPr>
            <a:ln w="28575" cap="rnd">
              <a:solidFill>
                <a:schemeClr val="accent1"/>
              </a:solidFill>
              <a:round/>
            </a:ln>
            <a:effectLst/>
          </c:spPr>
          <c:marker>
            <c:symbol val="none"/>
          </c:marker>
          <c:cat>
            <c:numRef>
              <c:f>Examen!$B$75:$AF$75</c:f>
              <c:numCache>
                <c:formatCode>General</c:formatCode>
                <c:ptCount val="31"/>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numCache>
            </c:numRef>
          </c:cat>
          <c:val>
            <c:numRef>
              <c:f>Examen!$B$76:$AF$76</c:f>
              <c:numCache>
                <c:formatCode>0.0</c:formatCode>
                <c:ptCount val="31"/>
                <c:pt idx="0">
                  <c:v>61.53846153846154</c:v>
                </c:pt>
                <c:pt idx="1">
                  <c:v>62.511984659635665</c:v>
                </c:pt>
                <c:pt idx="2">
                  <c:v>60.782681099084101</c:v>
                </c:pt>
                <c:pt idx="3">
                  <c:v>60.522598870056498</c:v>
                </c:pt>
                <c:pt idx="4">
                  <c:v>59.838107098381066</c:v>
                </c:pt>
                <c:pt idx="5">
                  <c:v>60.045019696117052</c:v>
                </c:pt>
                <c:pt idx="6">
                  <c:v>59.195710455764072</c:v>
                </c:pt>
                <c:pt idx="7">
                  <c:v>62.574687669744698</c:v>
                </c:pt>
                <c:pt idx="8">
                  <c:v>65.675675675675677</c:v>
                </c:pt>
                <c:pt idx="9">
                  <c:v>61.199384930804712</c:v>
                </c:pt>
                <c:pt idx="10">
                  <c:v>66.141356255969441</c:v>
                </c:pt>
                <c:pt idx="11">
                  <c:v>65.011494252873561</c:v>
                </c:pt>
                <c:pt idx="12">
                  <c:v>65.426695842450769</c:v>
                </c:pt>
                <c:pt idx="13">
                  <c:v>69.550885867325917</c:v>
                </c:pt>
                <c:pt idx="14">
                  <c:v>71.780379491320147</c:v>
                </c:pt>
                <c:pt idx="15">
                  <c:v>72.334410339256863</c:v>
                </c:pt>
                <c:pt idx="16">
                  <c:v>70.030698388334613</c:v>
                </c:pt>
                <c:pt idx="17">
                  <c:v>72.068707991038082</c:v>
                </c:pt>
                <c:pt idx="18">
                  <c:v>71.695117109964272</c:v>
                </c:pt>
                <c:pt idx="19">
                  <c:v>73.999251777029556</c:v>
                </c:pt>
                <c:pt idx="20">
                  <c:v>79.447513812154696</c:v>
                </c:pt>
                <c:pt idx="21">
                  <c:v>78.681318681318686</c:v>
                </c:pt>
                <c:pt idx="22">
                  <c:v>80.007102272727266</c:v>
                </c:pt>
                <c:pt idx="23">
                  <c:v>74.49360341151386</c:v>
                </c:pt>
                <c:pt idx="24">
                  <c:v>73.436055469953772</c:v>
                </c:pt>
                <c:pt idx="25">
                  <c:v>80.289279636982414</c:v>
                </c:pt>
                <c:pt idx="26">
                  <c:v>78.10133954571927</c:v>
                </c:pt>
                <c:pt idx="27">
                  <c:v>77.90664780763791</c:v>
                </c:pt>
                <c:pt idx="28">
                  <c:v>81.099999999999994</c:v>
                </c:pt>
                <c:pt idx="29">
                  <c:v>79.071068830442087</c:v>
                </c:pt>
                <c:pt idx="30">
                  <c:v>78.5</c:v>
                </c:pt>
              </c:numCache>
            </c:numRef>
          </c:val>
          <c:smooth val="0"/>
          <c:extLst>
            <c:ext xmlns:c16="http://schemas.microsoft.com/office/drawing/2014/chart" uri="{C3380CC4-5D6E-409C-BE32-E72D297353CC}">
              <c16:uniqueId val="{00000000-67DB-4D80-9336-9D046072F268}"/>
            </c:ext>
          </c:extLst>
        </c:ser>
        <c:dLbls>
          <c:showLegendKey val="0"/>
          <c:showVal val="0"/>
          <c:showCatName val="0"/>
          <c:showSerName val="0"/>
          <c:showPercent val="0"/>
          <c:showBubbleSize val="0"/>
        </c:dLbls>
        <c:smooth val="0"/>
        <c:axId val="842917039"/>
        <c:axId val="842932015"/>
      </c:lineChart>
      <c:catAx>
        <c:axId val="84291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842932015"/>
        <c:crosses val="autoZero"/>
        <c:auto val="1"/>
        <c:lblAlgn val="ctr"/>
        <c:lblOffset val="100"/>
        <c:noMultiLvlLbl val="0"/>
      </c:catAx>
      <c:valAx>
        <c:axId val="842932015"/>
        <c:scaling>
          <c:orientation val="minMax"/>
          <c:min val="5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8429170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fr-FR" sz="1200" b="1" dirty="0" smtClean="0"/>
              <a:t>Evolution de la proportion de bacheliers</a:t>
            </a:r>
            <a:r>
              <a:rPr lang="fr-FR" sz="1200" b="1" baseline="0" dirty="0" smtClean="0"/>
              <a:t> dans une génération depuis 1990</a:t>
            </a:r>
            <a:endParaRPr lang="fr-FR"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spPr>
            <a:ln w="28575" cap="rnd">
              <a:solidFill>
                <a:schemeClr val="accent1"/>
              </a:solidFill>
              <a:round/>
            </a:ln>
            <a:effectLst/>
          </c:spPr>
          <c:marker>
            <c:symbol val="none"/>
          </c:marker>
          <c:cat>
            <c:strRef>
              <c:f>Examen!$B$192:$AE$192</c:f>
              <c:strCach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 (p)</c:v>
                </c:pt>
                <c:pt idx="26">
                  <c:v>2016 (p)</c:v>
                </c:pt>
                <c:pt idx="27">
                  <c:v>2017 (p)</c:v>
                </c:pt>
                <c:pt idx="28">
                  <c:v>2018 (p)</c:v>
                </c:pt>
                <c:pt idx="29">
                  <c:v>2019 (p)</c:v>
                </c:pt>
              </c:strCache>
            </c:strRef>
          </c:cat>
          <c:val>
            <c:numRef>
              <c:f>Examen!$B$194:$AE$194</c:f>
              <c:numCache>
                <c:formatCode>0.0</c:formatCode>
                <c:ptCount val="30"/>
                <c:pt idx="0">
                  <c:v>17.600000000000001</c:v>
                </c:pt>
                <c:pt idx="1">
                  <c:v>19.399999999999999</c:v>
                </c:pt>
                <c:pt idx="2">
                  <c:v>22.6</c:v>
                </c:pt>
                <c:pt idx="3">
                  <c:v>25.7</c:v>
                </c:pt>
                <c:pt idx="4">
                  <c:v>29.100000000000005</c:v>
                </c:pt>
                <c:pt idx="5">
                  <c:v>30.7</c:v>
                </c:pt>
                <c:pt idx="6">
                  <c:v>32.4</c:v>
                </c:pt>
                <c:pt idx="7">
                  <c:v>33.200000000000003</c:v>
                </c:pt>
                <c:pt idx="8">
                  <c:v>32.799999999999997</c:v>
                </c:pt>
                <c:pt idx="9">
                  <c:v>37.5</c:v>
                </c:pt>
                <c:pt idx="10">
                  <c:v>38</c:v>
                </c:pt>
                <c:pt idx="11">
                  <c:v>40.463561401700964</c:v>
                </c:pt>
                <c:pt idx="12">
                  <c:v>46.055135761859027</c:v>
                </c:pt>
                <c:pt idx="13">
                  <c:v>48.58694678478679</c:v>
                </c:pt>
                <c:pt idx="14">
                  <c:v>48.283884351189002</c:v>
                </c:pt>
                <c:pt idx="15">
                  <c:v>48.425248495442631</c:v>
                </c:pt>
                <c:pt idx="16">
                  <c:v>50.328168653324056</c:v>
                </c:pt>
                <c:pt idx="17">
                  <c:v>45.478901913152747</c:v>
                </c:pt>
                <c:pt idx="18">
                  <c:v>47.667838647952735</c:v>
                </c:pt>
                <c:pt idx="19">
                  <c:v>50.436109634148849</c:v>
                </c:pt>
                <c:pt idx="20">
                  <c:v>50.355719767670848</c:v>
                </c:pt>
                <c:pt idx="21">
                  <c:v>54.042636189689432</c:v>
                </c:pt>
                <c:pt idx="22">
                  <c:v>67.899425276005957</c:v>
                </c:pt>
                <c:pt idx="23">
                  <c:v>56.485115394182372</c:v>
                </c:pt>
                <c:pt idx="24">
                  <c:v>63.450868298187522</c:v>
                </c:pt>
                <c:pt idx="25">
                  <c:v>59.549210118964226</c:v>
                </c:pt>
                <c:pt idx="26">
                  <c:v>60.790855885886799</c:v>
                </c:pt>
                <c:pt idx="27">
                  <c:v>63.56</c:v>
                </c:pt>
                <c:pt idx="28">
                  <c:v>59.939999999999991</c:v>
                </c:pt>
                <c:pt idx="29">
                  <c:v>63.760504166521592</c:v>
                </c:pt>
              </c:numCache>
            </c:numRef>
          </c:val>
          <c:smooth val="0"/>
          <c:extLst>
            <c:ext xmlns:c16="http://schemas.microsoft.com/office/drawing/2014/chart" uri="{C3380CC4-5D6E-409C-BE32-E72D297353CC}">
              <c16:uniqueId val="{00000000-8C3C-4F66-94B7-DBBD2AEB63F4}"/>
            </c:ext>
          </c:extLst>
        </c:ser>
        <c:dLbls>
          <c:showLegendKey val="0"/>
          <c:showVal val="0"/>
          <c:showCatName val="0"/>
          <c:showSerName val="0"/>
          <c:showPercent val="0"/>
          <c:showBubbleSize val="0"/>
        </c:dLbls>
        <c:smooth val="0"/>
        <c:axId val="842943663"/>
        <c:axId val="842944079"/>
      </c:lineChart>
      <c:catAx>
        <c:axId val="842943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842944079"/>
        <c:crosses val="autoZero"/>
        <c:auto val="1"/>
        <c:lblAlgn val="ctr"/>
        <c:lblOffset val="100"/>
        <c:noMultiLvlLbl val="0"/>
      </c:catAx>
      <c:valAx>
        <c:axId val="842944079"/>
        <c:scaling>
          <c:orientation val="minMax"/>
          <c:max val="70"/>
          <c:min val="1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8429436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b="1"/>
              <a:t>Evolution du taux de réussite au diplôme national du brevet depuis 1990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spPr>
            <a:ln w="28575" cap="rnd">
              <a:solidFill>
                <a:schemeClr val="accent1"/>
              </a:solidFill>
              <a:round/>
            </a:ln>
            <a:effectLst/>
          </c:spPr>
          <c:marker>
            <c:symbol val="none"/>
          </c:marker>
          <c:cat>
            <c:numRef>
              <c:f>Examen!$B$25:$AE$25</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Examen!$B$26:$AE$26</c:f>
              <c:numCache>
                <c:formatCode>General</c:formatCode>
                <c:ptCount val="30"/>
                <c:pt idx="0">
                  <c:v>77.599999999999994</c:v>
                </c:pt>
                <c:pt idx="1">
                  <c:v>74.8</c:v>
                </c:pt>
                <c:pt idx="2">
                  <c:v>78.2</c:v>
                </c:pt>
                <c:pt idx="3">
                  <c:v>76.2</c:v>
                </c:pt>
                <c:pt idx="4">
                  <c:v>74.099999999999994</c:v>
                </c:pt>
                <c:pt idx="5">
                  <c:v>74.599999999999994</c:v>
                </c:pt>
                <c:pt idx="6">
                  <c:v>74.3</c:v>
                </c:pt>
                <c:pt idx="7">
                  <c:v>71.7</c:v>
                </c:pt>
                <c:pt idx="8">
                  <c:v>75.599999999999994</c:v>
                </c:pt>
                <c:pt idx="9">
                  <c:v>76.5</c:v>
                </c:pt>
                <c:pt idx="10">
                  <c:v>77.599999999999994</c:v>
                </c:pt>
                <c:pt idx="11">
                  <c:v>73.8</c:v>
                </c:pt>
                <c:pt idx="12">
                  <c:v>72.7</c:v>
                </c:pt>
                <c:pt idx="13">
                  <c:v>73.2</c:v>
                </c:pt>
                <c:pt idx="14">
                  <c:v>76</c:v>
                </c:pt>
                <c:pt idx="15">
                  <c:v>73.599999999999994</c:v>
                </c:pt>
                <c:pt idx="16">
                  <c:v>75.7</c:v>
                </c:pt>
                <c:pt idx="17">
                  <c:v>77.599999999999994</c:v>
                </c:pt>
                <c:pt idx="18">
                  <c:v>69.900000000000006</c:v>
                </c:pt>
                <c:pt idx="19">
                  <c:v>76.2</c:v>
                </c:pt>
                <c:pt idx="20">
                  <c:v>80.7</c:v>
                </c:pt>
                <c:pt idx="21">
                  <c:v>74.5</c:v>
                </c:pt>
                <c:pt idx="22">
                  <c:v>75.8</c:v>
                </c:pt>
                <c:pt idx="23">
                  <c:v>77.7</c:v>
                </c:pt>
                <c:pt idx="24">
                  <c:v>77.8</c:v>
                </c:pt>
                <c:pt idx="25">
                  <c:v>78.2</c:v>
                </c:pt>
                <c:pt idx="26">
                  <c:v>78.5</c:v>
                </c:pt>
                <c:pt idx="27">
                  <c:v>78.7</c:v>
                </c:pt>
                <c:pt idx="28">
                  <c:v>79</c:v>
                </c:pt>
                <c:pt idx="29">
                  <c:v>79.5</c:v>
                </c:pt>
              </c:numCache>
            </c:numRef>
          </c:val>
          <c:smooth val="0"/>
          <c:extLst>
            <c:ext xmlns:c16="http://schemas.microsoft.com/office/drawing/2014/chart" uri="{C3380CC4-5D6E-409C-BE32-E72D297353CC}">
              <c16:uniqueId val="{00000000-2A7E-4B22-8000-29D402DA4701}"/>
            </c:ext>
          </c:extLst>
        </c:ser>
        <c:dLbls>
          <c:showLegendKey val="0"/>
          <c:showVal val="0"/>
          <c:showCatName val="0"/>
          <c:showSerName val="0"/>
          <c:showPercent val="0"/>
          <c:showBubbleSize val="0"/>
        </c:dLbls>
        <c:smooth val="0"/>
        <c:axId val="1840796847"/>
        <c:axId val="1840792271"/>
      </c:lineChart>
      <c:catAx>
        <c:axId val="1840796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1840792271"/>
        <c:crosses val="autoZero"/>
        <c:auto val="1"/>
        <c:lblAlgn val="ctr"/>
        <c:lblOffset val="100"/>
        <c:noMultiLvlLbl val="0"/>
      </c:catAx>
      <c:valAx>
        <c:axId val="1840792271"/>
        <c:scaling>
          <c:orientation val="minMax"/>
          <c:max val="85"/>
          <c:min val="6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40796847"/>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0.10623</cdr:x>
      <cdr:y>0.08747</cdr:y>
    </cdr:from>
    <cdr:to>
      <cdr:x>0.27479</cdr:x>
      <cdr:y>0.19476</cdr:y>
    </cdr:to>
    <cdr:sp macro="" textlink="">
      <cdr:nvSpPr>
        <cdr:cNvPr id="2" name="ZoneTexte 1"/>
        <cdr:cNvSpPr txBox="1"/>
      </cdr:nvSpPr>
      <cdr:spPr>
        <a:xfrm xmlns:a="http://schemas.openxmlformats.org/drawingml/2006/main">
          <a:off x="714375" y="400049"/>
          <a:ext cx="1133475" cy="4667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fr-FR"/>
        </a:p>
      </cdr:txBody>
    </cdr:sp>
  </cdr:relSizeAnchor>
  <cdr:relSizeAnchor xmlns:cdr="http://schemas.openxmlformats.org/drawingml/2006/chartDrawing">
    <cdr:from>
      <cdr:x>0.02738</cdr:x>
      <cdr:y>0.04225</cdr:y>
    </cdr:from>
    <cdr:to>
      <cdr:x>0.25116</cdr:x>
      <cdr:y>0.09788</cdr:y>
    </cdr:to>
    <cdr:sp macro="" textlink="">
      <cdr:nvSpPr>
        <cdr:cNvPr id="13" name="ZoneTexte 1"/>
        <cdr:cNvSpPr txBox="1"/>
      </cdr:nvSpPr>
      <cdr:spPr>
        <a:xfrm xmlns:a="http://schemas.openxmlformats.org/drawingml/2006/main">
          <a:off x="166387" y="226971"/>
          <a:ext cx="1359920" cy="2988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Accompagnateurs</a:t>
          </a:r>
        </a:p>
      </cdr:txBody>
    </cdr:sp>
  </cdr:relSizeAnchor>
  <cdr:relSizeAnchor xmlns:cdr="http://schemas.openxmlformats.org/drawingml/2006/chartDrawing">
    <cdr:from>
      <cdr:x>0.81993</cdr:x>
      <cdr:y>0.03768</cdr:y>
    </cdr:from>
    <cdr:to>
      <cdr:x>1</cdr:x>
      <cdr:y>0.09468</cdr:y>
    </cdr:to>
    <cdr:sp macro="" textlink="">
      <cdr:nvSpPr>
        <cdr:cNvPr id="14" name="ZoneTexte 1"/>
        <cdr:cNvSpPr txBox="1"/>
      </cdr:nvSpPr>
      <cdr:spPr>
        <a:xfrm xmlns:a="http://schemas.openxmlformats.org/drawingml/2006/main">
          <a:off x="4982691" y="202421"/>
          <a:ext cx="1094259" cy="3062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Performants</a:t>
          </a:r>
        </a:p>
      </cdr:txBody>
    </cdr:sp>
  </cdr:relSizeAnchor>
  <cdr:relSizeAnchor xmlns:cdr="http://schemas.openxmlformats.org/drawingml/2006/chartDrawing">
    <cdr:from>
      <cdr:x>0.02738</cdr:x>
      <cdr:y>0.93494</cdr:y>
    </cdr:from>
    <cdr:to>
      <cdr:x>0.27486</cdr:x>
      <cdr:y>1</cdr:y>
    </cdr:to>
    <cdr:sp macro="" textlink="">
      <cdr:nvSpPr>
        <cdr:cNvPr id="15" name="ZoneTexte 1"/>
        <cdr:cNvSpPr txBox="1"/>
      </cdr:nvSpPr>
      <cdr:spPr>
        <a:xfrm xmlns:a="http://schemas.openxmlformats.org/drawingml/2006/main">
          <a:off x="166387" y="5022591"/>
          <a:ext cx="1503936" cy="3495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En </a:t>
          </a:r>
          <a:r>
            <a:rPr lang="fr-FR" sz="1200" b="1" i="1" dirty="0" smtClean="0"/>
            <a:t>deçà </a:t>
          </a:r>
          <a:r>
            <a:rPr lang="fr-FR" sz="1200" b="1" i="1" dirty="0"/>
            <a:t>des attentes</a:t>
          </a:r>
        </a:p>
      </cdr:txBody>
    </cdr:sp>
  </cdr:relSizeAnchor>
  <cdr:relSizeAnchor xmlns:cdr="http://schemas.openxmlformats.org/drawingml/2006/chartDrawing">
    <cdr:from>
      <cdr:x>0.86733</cdr:x>
      <cdr:y>0.93494</cdr:y>
    </cdr:from>
    <cdr:to>
      <cdr:x>1</cdr:x>
      <cdr:y>1</cdr:y>
    </cdr:to>
    <cdr:sp macro="" textlink="">
      <cdr:nvSpPr>
        <cdr:cNvPr id="16" name="ZoneTexte 1"/>
        <cdr:cNvSpPr txBox="1"/>
      </cdr:nvSpPr>
      <cdr:spPr>
        <a:xfrm xmlns:a="http://schemas.openxmlformats.org/drawingml/2006/main">
          <a:off x="5270723" y="5022591"/>
          <a:ext cx="806227" cy="3495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Sélectifs</a:t>
          </a:r>
        </a:p>
      </cdr:txBody>
    </cdr:sp>
  </cdr:relSizeAnchor>
  <cdr:relSizeAnchor xmlns:cdr="http://schemas.openxmlformats.org/drawingml/2006/chartDrawing">
    <cdr:from>
      <cdr:x>0.47073</cdr:x>
      <cdr:y>0.42641</cdr:y>
    </cdr:from>
    <cdr:to>
      <cdr:x>0.63031</cdr:x>
      <cdr:y>0.57748</cdr:y>
    </cdr:to>
    <cdr:sp macro="" textlink="">
      <cdr:nvSpPr>
        <cdr:cNvPr id="17" name="ZoneTexte 1"/>
        <cdr:cNvSpPr txBox="1"/>
      </cdr:nvSpPr>
      <cdr:spPr>
        <a:xfrm xmlns:a="http://schemas.openxmlformats.org/drawingml/2006/main">
          <a:off x="3165490" y="2428810"/>
          <a:ext cx="1073120" cy="860487"/>
        </a:xfrm>
        <a:prstGeom xmlns:a="http://schemas.openxmlformats.org/drawingml/2006/main" prst="rect">
          <a:avLst/>
        </a:prstGeom>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fr-FR" sz="1200" b="1" i="1" dirty="0"/>
            <a:t>Neutres</a:t>
          </a:r>
        </a:p>
      </cdr:txBody>
    </cdr:sp>
  </cdr:relSizeAnchor>
  <cdr:relSizeAnchor xmlns:cdr="http://schemas.openxmlformats.org/drawingml/2006/chartDrawing">
    <cdr:from>
      <cdr:x>0.83178</cdr:x>
      <cdr:y>0.41053</cdr:y>
    </cdr:from>
    <cdr:to>
      <cdr:x>1</cdr:x>
      <cdr:y>0.46975</cdr:y>
    </cdr:to>
    <cdr:sp macro="" textlink="">
      <cdr:nvSpPr>
        <cdr:cNvPr id="18" name="ZoneTexte 1"/>
        <cdr:cNvSpPr txBox="1"/>
      </cdr:nvSpPr>
      <cdr:spPr>
        <a:xfrm xmlns:a="http://schemas.openxmlformats.org/drawingml/2006/main">
          <a:off x="5054699" y="2205422"/>
          <a:ext cx="1022251" cy="31813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0" dirty="0"/>
            <a:t>VA du taux de réussite</a:t>
          </a:r>
        </a:p>
      </cdr:txBody>
    </cdr:sp>
  </cdr:relSizeAnchor>
  <cdr:relSizeAnchor xmlns:cdr="http://schemas.openxmlformats.org/drawingml/2006/chartDrawing">
    <cdr:from>
      <cdr:x>0.55288</cdr:x>
      <cdr:y>0.00653</cdr:y>
    </cdr:from>
    <cdr:to>
      <cdr:x>0.76069</cdr:x>
      <cdr:y>0.07624</cdr:y>
    </cdr:to>
    <cdr:sp macro="" textlink="">
      <cdr:nvSpPr>
        <cdr:cNvPr id="19" name="ZoneTexte 1"/>
        <cdr:cNvSpPr txBox="1"/>
      </cdr:nvSpPr>
      <cdr:spPr>
        <a:xfrm xmlns:a="http://schemas.openxmlformats.org/drawingml/2006/main">
          <a:off x="3359823" y="35080"/>
          <a:ext cx="1262827" cy="37448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0" dirty="0"/>
            <a:t>VA du taux d'accès 1ère-Bac</a:t>
          </a:r>
        </a:p>
      </cdr:txBody>
    </cdr:sp>
  </cdr:relSizeAnchor>
</c:userShapes>
</file>

<file path=ppt/drawings/drawing2.xml><?xml version="1.0" encoding="utf-8"?>
<c:userShapes xmlns:c="http://schemas.openxmlformats.org/drawingml/2006/chart">
  <cdr:relSizeAnchor xmlns:cdr="http://schemas.openxmlformats.org/drawingml/2006/chartDrawing">
    <cdr:from>
      <cdr:x>0.10623</cdr:x>
      <cdr:y>0.09091</cdr:y>
    </cdr:from>
    <cdr:to>
      <cdr:x>0.27479</cdr:x>
      <cdr:y>0.19697</cdr:y>
    </cdr:to>
    <cdr:sp macro="" textlink="">
      <cdr:nvSpPr>
        <cdr:cNvPr id="2" name="ZoneTexte 1"/>
        <cdr:cNvSpPr txBox="1"/>
      </cdr:nvSpPr>
      <cdr:spPr>
        <a:xfrm xmlns:a="http://schemas.openxmlformats.org/drawingml/2006/main">
          <a:off x="714375" y="400049"/>
          <a:ext cx="1133475" cy="4667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fr-FR"/>
        </a:p>
      </cdr:txBody>
    </cdr:sp>
  </cdr:relSizeAnchor>
  <cdr:relSizeAnchor xmlns:cdr="http://schemas.openxmlformats.org/drawingml/2006/chartDrawing">
    <cdr:from>
      <cdr:x>0.00613</cdr:x>
      <cdr:y>0.02021</cdr:y>
    </cdr:from>
    <cdr:to>
      <cdr:x>0.23849</cdr:x>
      <cdr:y>0.08482</cdr:y>
    </cdr:to>
    <cdr:sp macro="" textlink="">
      <cdr:nvSpPr>
        <cdr:cNvPr id="13" name="ZoneTexte 1"/>
        <cdr:cNvSpPr txBox="1"/>
      </cdr:nvSpPr>
      <cdr:spPr>
        <a:xfrm xmlns:a="http://schemas.openxmlformats.org/drawingml/2006/main">
          <a:off x="37134" y="85663"/>
          <a:ext cx="1407639" cy="2738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Accompagnateurs</a:t>
          </a:r>
        </a:p>
      </cdr:txBody>
    </cdr:sp>
  </cdr:relSizeAnchor>
  <cdr:relSizeAnchor xmlns:cdr="http://schemas.openxmlformats.org/drawingml/2006/chartDrawing">
    <cdr:from>
      <cdr:x>0.83283</cdr:x>
      <cdr:y>0.0202</cdr:y>
    </cdr:from>
    <cdr:to>
      <cdr:x>1</cdr:x>
      <cdr:y>0.08482</cdr:y>
    </cdr:to>
    <cdr:sp macro="" textlink="">
      <cdr:nvSpPr>
        <cdr:cNvPr id="14" name="ZoneTexte 1"/>
        <cdr:cNvSpPr txBox="1"/>
      </cdr:nvSpPr>
      <cdr:spPr>
        <a:xfrm xmlns:a="http://schemas.openxmlformats.org/drawingml/2006/main">
          <a:off x="5045175" y="85620"/>
          <a:ext cx="1012725" cy="2739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Performants</a:t>
          </a:r>
        </a:p>
      </cdr:txBody>
    </cdr:sp>
  </cdr:relSizeAnchor>
  <cdr:relSizeAnchor xmlns:cdr="http://schemas.openxmlformats.org/drawingml/2006/chartDrawing">
    <cdr:from>
      <cdr:x>0.0033</cdr:x>
      <cdr:y>0.91197</cdr:y>
    </cdr:from>
    <cdr:to>
      <cdr:x>0.25038</cdr:x>
      <cdr:y>0.95869</cdr:y>
    </cdr:to>
    <cdr:sp macro="" textlink="">
      <cdr:nvSpPr>
        <cdr:cNvPr id="15" name="ZoneTexte 1"/>
        <cdr:cNvSpPr txBox="1"/>
      </cdr:nvSpPr>
      <cdr:spPr>
        <a:xfrm xmlns:a="http://schemas.openxmlformats.org/drawingml/2006/main">
          <a:off x="19991" y="3865499"/>
          <a:ext cx="1496791" cy="1980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En </a:t>
          </a:r>
          <a:r>
            <a:rPr lang="fr-FR" sz="1200" b="1" i="1" dirty="0" err="1"/>
            <a:t>deça</a:t>
          </a:r>
          <a:r>
            <a:rPr lang="fr-FR" sz="1200" b="1" i="1" dirty="0"/>
            <a:t> des attentes</a:t>
          </a:r>
        </a:p>
      </cdr:txBody>
    </cdr:sp>
  </cdr:relSizeAnchor>
  <cdr:relSizeAnchor xmlns:cdr="http://schemas.openxmlformats.org/drawingml/2006/chartDrawing">
    <cdr:from>
      <cdr:x>0.8566</cdr:x>
      <cdr:y>0.91197</cdr:y>
    </cdr:from>
    <cdr:to>
      <cdr:x>1</cdr:x>
      <cdr:y>0.97568</cdr:y>
    </cdr:to>
    <cdr:sp macro="" textlink="">
      <cdr:nvSpPr>
        <cdr:cNvPr id="16" name="ZoneTexte 1"/>
        <cdr:cNvSpPr txBox="1"/>
      </cdr:nvSpPr>
      <cdr:spPr>
        <a:xfrm xmlns:a="http://schemas.openxmlformats.org/drawingml/2006/main">
          <a:off x="5189191" y="3865499"/>
          <a:ext cx="868709" cy="2700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i="1" dirty="0"/>
            <a:t>Sélectifs</a:t>
          </a:r>
        </a:p>
      </cdr:txBody>
    </cdr:sp>
  </cdr:relSizeAnchor>
  <cdr:relSizeAnchor xmlns:cdr="http://schemas.openxmlformats.org/drawingml/2006/chartDrawing">
    <cdr:from>
      <cdr:x>0.38679</cdr:x>
      <cdr:y>0.38084</cdr:y>
    </cdr:from>
    <cdr:to>
      <cdr:x>0.6195</cdr:x>
      <cdr:y>0.61798</cdr:y>
    </cdr:to>
    <cdr:sp macro="" textlink="">
      <cdr:nvSpPr>
        <cdr:cNvPr id="17" name="ZoneTexte 1"/>
        <cdr:cNvSpPr txBox="1"/>
      </cdr:nvSpPr>
      <cdr:spPr>
        <a:xfrm xmlns:a="http://schemas.openxmlformats.org/drawingml/2006/main">
          <a:off x="2343135" y="1614237"/>
          <a:ext cx="1409715" cy="1005137"/>
        </a:xfrm>
        <a:prstGeom xmlns:a="http://schemas.openxmlformats.org/drawingml/2006/main" prst="rect">
          <a:avLst/>
        </a:prstGeom>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fr-FR" sz="1200" b="1" i="1" dirty="0"/>
            <a:t>Neutres</a:t>
          </a:r>
        </a:p>
      </cdr:txBody>
    </cdr:sp>
  </cdr:relSizeAnchor>
  <cdr:relSizeAnchor xmlns:cdr="http://schemas.openxmlformats.org/drawingml/2006/chartDrawing">
    <cdr:from>
      <cdr:x>0.84471</cdr:x>
      <cdr:y>0.53752</cdr:y>
    </cdr:from>
    <cdr:to>
      <cdr:x>1</cdr:x>
      <cdr:y>0.60193</cdr:y>
    </cdr:to>
    <cdr:sp macro="" textlink="">
      <cdr:nvSpPr>
        <cdr:cNvPr id="18" name="ZoneTexte 1"/>
        <cdr:cNvSpPr txBox="1"/>
      </cdr:nvSpPr>
      <cdr:spPr>
        <a:xfrm xmlns:a="http://schemas.openxmlformats.org/drawingml/2006/main">
          <a:off x="5117183" y="2278346"/>
          <a:ext cx="940717" cy="2730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0" dirty="0"/>
            <a:t>VA du taux de réussite</a:t>
          </a:r>
        </a:p>
      </cdr:txBody>
    </cdr:sp>
  </cdr:relSizeAnchor>
  <cdr:relSizeAnchor xmlns:cdr="http://schemas.openxmlformats.org/drawingml/2006/chartDrawing">
    <cdr:from>
      <cdr:x>0.49905</cdr:x>
      <cdr:y>0.02454</cdr:y>
    </cdr:from>
    <cdr:to>
      <cdr:x>0.71396</cdr:x>
      <cdr:y>0.11916</cdr:y>
    </cdr:to>
    <cdr:sp macro="" textlink="">
      <cdr:nvSpPr>
        <cdr:cNvPr id="19" name="ZoneTexte 1"/>
        <cdr:cNvSpPr txBox="1"/>
      </cdr:nvSpPr>
      <cdr:spPr>
        <a:xfrm xmlns:a="http://schemas.openxmlformats.org/drawingml/2006/main">
          <a:off x="3023195" y="104016"/>
          <a:ext cx="1301899" cy="4010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0" dirty="0"/>
            <a:t>VA du taux d'accès 2nde-Bac</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77C144-2D4D-4839-9C02-8716FD7D77D8}" type="datetimeFigureOut">
              <a:rPr lang="fr-FR" smtClean="0"/>
              <a:t>29/07/2020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5E4CA-4F3E-447D-A932-46388F7FF370}" type="slidenum">
              <a:rPr lang="fr-FR" smtClean="0"/>
              <a:t>‹N°›</a:t>
            </a:fld>
            <a:endParaRPr lang="fr-FR"/>
          </a:p>
        </p:txBody>
      </p:sp>
    </p:spTree>
    <p:extLst>
      <p:ext uri="{BB962C8B-B14F-4D97-AF65-F5344CB8AC3E}">
        <p14:creationId xmlns:p14="http://schemas.microsoft.com/office/powerpoint/2010/main" val="246315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Part du secteur privé en métropole = 17%</a:t>
            </a:r>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2</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11</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12</a:t>
            </a:fld>
            <a:endParaRPr lang="fr-FR"/>
          </a:p>
        </p:txBody>
      </p:sp>
    </p:spTree>
    <p:extLst>
      <p:ext uri="{BB962C8B-B14F-4D97-AF65-F5344CB8AC3E}">
        <p14:creationId xmlns:p14="http://schemas.microsoft.com/office/powerpoint/2010/main" val="89779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effectifs scolaires sont globalement orienté à la baisse :</a:t>
            </a:r>
          </a:p>
          <a:p>
            <a:pPr marL="171450" indent="-171450">
              <a:buFontTx/>
              <a:buChar char="-"/>
            </a:pPr>
            <a:r>
              <a:rPr lang="fr-FR" dirty="0" smtClean="0"/>
              <a:t>Depuis</a:t>
            </a:r>
            <a:r>
              <a:rPr lang="fr-FR" baseline="0" dirty="0" smtClean="0"/>
              <a:t> le transfert de l’enseignement du premier degré en 2000, baisse de 3 000 élèves</a:t>
            </a:r>
          </a:p>
          <a:p>
            <a:pPr marL="171450" indent="-171450">
              <a:buFontTx/>
              <a:buChar char="-"/>
            </a:pPr>
            <a:r>
              <a:rPr lang="fr-FR" baseline="0" dirty="0" smtClean="0"/>
              <a:t>Depuis le transfert de l’enseignement du second degré en 2012, baisse de 2 900 élèves en </a:t>
            </a:r>
            <a:r>
              <a:rPr lang="fr-FR" baseline="0" dirty="0" err="1" smtClean="0"/>
              <a:t>prébac</a:t>
            </a:r>
            <a:r>
              <a:rPr lang="fr-FR" baseline="0" dirty="0" smtClean="0"/>
              <a:t> = 10 collèges (2</a:t>
            </a:r>
            <a:r>
              <a:rPr lang="fr-FR" baseline="30000" dirty="0" smtClean="0"/>
              <a:t>ème</a:t>
            </a:r>
            <a:r>
              <a:rPr lang="fr-FR" baseline="0" dirty="0" smtClean="0"/>
              <a:t> académie enregistrant la plus forte baisse d’effectifs après la Martinique entre 2019 et 2020)</a:t>
            </a:r>
          </a:p>
          <a:p>
            <a:pPr marL="171450" indent="-171450">
              <a:buFontTx/>
              <a:buChar char="-"/>
            </a:pPr>
            <a:endParaRPr lang="fr-FR" baseline="0" dirty="0" smtClean="0"/>
          </a:p>
          <a:p>
            <a:pPr marL="0" indent="0">
              <a:buFontTx/>
              <a:buNone/>
            </a:pPr>
            <a:r>
              <a:rPr lang="fr-FR" baseline="0" dirty="0" smtClean="0"/>
              <a:t>Dynamique démographique différentes selon les communes (périphérie de Nouméa et sur Koné et </a:t>
            </a:r>
            <a:r>
              <a:rPr lang="fr-FR" baseline="0" dirty="0" err="1" smtClean="0"/>
              <a:t>Pouembout</a:t>
            </a:r>
            <a:r>
              <a:rPr lang="fr-FR" baseline="0" dirty="0" smtClean="0"/>
              <a:t>) mais poursuite de la baisse globale des effectifs jusqu’en 2026</a:t>
            </a:r>
          </a:p>
          <a:p>
            <a:pPr marL="171450" indent="-171450">
              <a:buFontTx/>
              <a:buChar char="-"/>
            </a:pPr>
            <a:endParaRPr lang="fr-FR" baseline="0" dirty="0" smtClean="0"/>
          </a:p>
          <a:p>
            <a:pPr marL="171450" indent="-171450">
              <a:buFontTx/>
              <a:buChar char="-"/>
            </a:pPr>
            <a:r>
              <a:rPr lang="fr-FR" baseline="0" dirty="0" smtClean="0"/>
              <a:t>En raison principalement de la baisse du nombre d’enfants par femme (1 enfant de moins par rapport à 1990) !</a:t>
            </a:r>
          </a:p>
          <a:p>
            <a:pPr marL="0" indent="0">
              <a:buFontTx/>
              <a:buNone/>
            </a:pPr>
            <a:endParaRPr lang="fr-FR" baseline="0" dirty="0" smtClean="0"/>
          </a:p>
          <a:p>
            <a:pPr marL="0" indent="0">
              <a:buFontTx/>
              <a:buNone/>
            </a:pPr>
            <a:r>
              <a:rPr lang="fr-FR" baseline="0" dirty="0" smtClean="0"/>
              <a:t>A l’inverse, les effectifs en post-bac ont quasiment doublé depuis 2012 en raison de l’augmentation de l’offre de formation et de la montée pédagogique.</a:t>
            </a:r>
            <a:endParaRPr lang="fr-FR" dirty="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3</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Au regard des indicateurs de contexte et de</a:t>
            </a:r>
            <a:r>
              <a:rPr lang="fr-FR" sz="1200" kern="1200" baseline="0" dirty="0" smtClean="0">
                <a:solidFill>
                  <a:schemeClr val="tx1"/>
                </a:solidFill>
                <a:effectLst/>
                <a:latin typeface="+mn-lt"/>
                <a:ea typeface="+mn-ea"/>
                <a:cs typeface="+mn-cs"/>
              </a:rPr>
              <a:t> performance, il existe de fortes disparités selon les établissements</a:t>
            </a:r>
            <a:endParaRPr lang="fr-FR" sz="1200" kern="120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Au-delà du niveau de maîtrise, les écarts entre élèves selon leur origine sociale classent par ailleurs la Nouvelle-Calédonie parmi les académies les moins performantes et équitables.</a:t>
            </a:r>
            <a:endParaRPr lang="fr-FR" strike="noStrike" baseline="0" dirty="0" smtClean="0"/>
          </a:p>
          <a:p>
            <a:endParaRPr lang="fr-FR" strike="noStrike" baseline="0" dirty="0" smtClean="0"/>
          </a:p>
          <a:p>
            <a:r>
              <a:rPr lang="fr-FR" strike="noStrike" baseline="0" dirty="0" smtClean="0"/>
              <a:t>Des disparités entre établissement qui révèlent des disparités géographiques entre côte Ouest et côte Est-îles alentours</a:t>
            </a:r>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4</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La NC se distingue par des collèges très isolés et bien plus éloignés, au sens de l’indicateur de la direction de l’évaluation, de la prospective et de la performance (DEPP), que ceux de métropole et des départements d’Outre-Mer. </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Indice qui synthétise la notion d’éloignement pour un établissement donné en tenant compte de la ruralité du territoire, de la densité et de la diversité de l’offre scolaire et de l’accès aux équipements sportifs et culturels</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C’est même l’académie dont l’indice (14,3) est le plus élevé de toutes les académies (mis à part la Polynésie française pour laquelle il n’a pas été évalué), supérieur à la Guyane (indice de 8,3) et à la Lozère (indice de 4,4). </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Autre spécificité : les collèges les plus éloignés sont socialement plus défavorisés et cumulent pratiquement tous les facteurs </a:t>
            </a:r>
            <a:r>
              <a:rPr lang="fr-FR" sz="1200" i="1" kern="1200" dirty="0" smtClean="0">
                <a:solidFill>
                  <a:schemeClr val="tx1"/>
                </a:solidFill>
                <a:effectLst/>
                <a:latin typeface="+mn-lt"/>
                <a:ea typeface="+mn-ea"/>
                <a:cs typeface="+mn-cs"/>
              </a:rPr>
              <a:t>a priori</a:t>
            </a:r>
            <a:r>
              <a:rPr lang="fr-FR" sz="1200" kern="1200" dirty="0" smtClean="0">
                <a:solidFill>
                  <a:schemeClr val="tx1"/>
                </a:solidFill>
                <a:effectLst/>
                <a:latin typeface="+mn-lt"/>
                <a:ea typeface="+mn-ea"/>
                <a:cs typeface="+mn-cs"/>
              </a:rPr>
              <a:t> défavorables à la réussite éducative : forte proportion de boursiers, faible maîtrise des fondamentaux à l’entrée en sixième, moyennes plus faibles aux épreuves écrites du diplôme national du brevet, taux d’orientation en seconde générale ou technologique en retrait et pourcentage plus élevé d’enseignants non titulaires. </a:t>
            </a:r>
            <a:endParaRPr lang="fr-FR" strike="noStrike"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5</a:t>
            </a:fld>
            <a:endParaRPr lang="fr-FR"/>
          </a:p>
        </p:txBody>
      </p:sp>
    </p:spTree>
    <p:extLst>
      <p:ext uri="{BB962C8B-B14F-4D97-AF65-F5344CB8AC3E}">
        <p14:creationId xmlns:p14="http://schemas.microsoft.com/office/powerpoint/2010/main" val="227284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Au cours des 30 dernières années, le taux de réussite au baccalauréat a considérablement progressé</a:t>
            </a:r>
          </a:p>
          <a:p>
            <a:endParaRPr lang="fr-FR" baseline="0" dirty="0" smtClean="0"/>
          </a:p>
          <a:p>
            <a:r>
              <a:rPr lang="fr-FR" baseline="0" dirty="0" smtClean="0"/>
              <a:t>Mais demeure inférieur aux académies socialement comparables en raison d’un pourcentage de candidats refusés au premier groupe plus important lié en partie à l’absentéisme aux épreuves</a:t>
            </a:r>
          </a:p>
          <a:p>
            <a:endParaRPr lang="fr-FR"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smtClean="0"/>
              <a:t>A l’opposé, la part des admis avec mention est globalement comparable aux académies de référence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smtClean="0"/>
              <a:t>Par ailleurs, l’analyse des niveaux de réussite selon l’origine sociale révèle par ailleurs des écarts plus importants en NC entre les candidats socialement défavorisés et ceux issus d’une famille favorisée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endParaRPr lang="fr-FR"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6</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Depuis 1990, la proportion de bacheliers dans une génération a gagné 46 points</a:t>
            </a:r>
          </a:p>
          <a:p>
            <a:endParaRPr lang="fr-FR" baseline="0" dirty="0" smtClean="0"/>
          </a:p>
          <a:p>
            <a:r>
              <a:rPr lang="fr-FR" baseline="0" dirty="0" smtClean="0"/>
              <a:t>Elle est inférieure de 16 point à la métropole et l’écart entre les filles et les garçons est deux fois supérieur à la métropole (21 points contre 10 points)</a:t>
            </a:r>
          </a:p>
          <a:p>
            <a:endParaRPr lang="fr-FR" baseline="0" dirty="0" smtClean="0"/>
          </a:p>
          <a:p>
            <a:r>
              <a:rPr lang="fr-FR" baseline="0" dirty="0" smtClean="0"/>
              <a:t>En raison d’une différence notable d’orientation en 2</a:t>
            </a:r>
            <a:r>
              <a:rPr lang="fr-FR" baseline="30000" dirty="0" smtClean="0"/>
              <a:t>nde</a:t>
            </a:r>
            <a:r>
              <a:rPr lang="fr-FR" baseline="0" dirty="0" smtClean="0"/>
              <a:t>, les garçons étant plus nombreux à poursuivre en CAP, et d’un moindre taux d’accès de la seconde au bac chez les garçons</a:t>
            </a:r>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7</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Le taux de réussite au DNB est en progression régulière depuis 2012</a:t>
            </a:r>
          </a:p>
          <a:p>
            <a:endParaRPr lang="fr-FR" baseline="0" dirty="0" smtClean="0"/>
          </a:p>
          <a:p>
            <a:r>
              <a:rPr lang="fr-FR" baseline="0" dirty="0" smtClean="0"/>
              <a:t>Taux de réussite  comparable aux académies de référence mais fortes disparités selon l’origine sociale</a:t>
            </a:r>
          </a:p>
          <a:p>
            <a:endParaRPr lang="fr-FR"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8</a:t>
            </a:fld>
            <a:endParaRPr lang="fr-FR"/>
          </a:p>
        </p:txBody>
      </p:sp>
    </p:spTree>
    <p:extLst>
      <p:ext uri="{BB962C8B-B14F-4D97-AF65-F5344CB8AC3E}">
        <p14:creationId xmlns:p14="http://schemas.microsoft.com/office/powerpoint/2010/main" val="1111838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Les indicateurs de valeur ajoutée des lycées servent à rendre compte de la façon dont les établissements accompagnent les élèves qu’ils accueillent jusqu’à l’obtention du baccalauréat.</a:t>
            </a:r>
          </a:p>
          <a:p>
            <a:endParaRPr lang="fr-FR" strike="noStrike" baseline="0" dirty="0" smtClean="0"/>
          </a:p>
          <a:p>
            <a:r>
              <a:rPr lang="fr-FR" sz="2000" dirty="0" smtClean="0"/>
              <a:t>Ils combinent le taux de réussite et le taux d’accès de la seconde, de la première ou de la terminale au baccalauréat.</a:t>
            </a:r>
          </a:p>
          <a:p>
            <a:endParaRPr lang="fr-FR"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Pour chaque élève de l’établissement, on estime une probabilité de </a:t>
            </a:r>
            <a:r>
              <a:rPr lang="fr-FR" sz="1200" u="sng" dirty="0" smtClean="0"/>
              <a:t>réussite</a:t>
            </a:r>
            <a:r>
              <a:rPr lang="fr-FR" sz="1200" dirty="0" smtClean="0"/>
              <a:t> ou </a:t>
            </a:r>
            <a:r>
              <a:rPr lang="fr-FR" sz="1200" u="sng" dirty="0" smtClean="0"/>
              <a:t>d’accès au baccalauréat</a:t>
            </a:r>
            <a:r>
              <a:rPr lang="fr-FR" sz="1200" dirty="0" smtClean="0"/>
              <a:t> compte tenu des caractéristiques de l’élève (âge, origine sociale, sexe, retard scolaire, note moyenne au DNB) et de l’offre du lycée.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r>
              <a:rPr lang="fr-FR" sz="1200" b="1" dirty="0" smtClean="0"/>
              <a:t>La valeur ajoutée</a:t>
            </a:r>
            <a:endParaRPr lang="fr-FR" sz="1200" b="1" dirty="0" smtClean="0">
              <a:latin typeface="Tahoma" pitchFamily="34" charset="0"/>
              <a:ea typeface="Tahoma" pitchFamily="34" charset="0"/>
              <a:cs typeface="Tahoma" pitchFamily="34" charset="0"/>
            </a:endParaRPr>
          </a:p>
          <a:p>
            <a:endParaRPr lang="fr-FR" sz="1200" dirty="0" smtClean="0"/>
          </a:p>
          <a:p>
            <a:r>
              <a:rPr lang="fr-FR" sz="1200" dirty="0" smtClean="0"/>
              <a:t>= taux brut – taux attendu</a:t>
            </a:r>
          </a:p>
          <a:p>
            <a:endParaRPr lang="fr-FR" sz="1200" dirty="0" smtClean="0"/>
          </a:p>
          <a:p>
            <a:r>
              <a:rPr lang="fr-FR" sz="1200" dirty="0" smtClean="0"/>
              <a:t>= différence entre les résultats observés et les résultats qui étaient espérés.</a:t>
            </a:r>
          </a:p>
          <a:p>
            <a:endParaRPr lang="fr-FR" sz="1200" dirty="0" smtClean="0"/>
          </a:p>
          <a:p>
            <a:r>
              <a:rPr lang="fr-FR" sz="1200" dirty="0" smtClean="0"/>
              <a:t>Valeur ajoutée : contribution de l’établissement à la réussite de ses élèves.</a:t>
            </a:r>
          </a:p>
          <a:p>
            <a:endParaRPr lang="fr-FR" sz="1200" dirty="0" smtClean="0"/>
          </a:p>
          <a:p>
            <a:r>
              <a:rPr lang="fr-FR" sz="1200" dirty="0" smtClean="0"/>
              <a:t>Ainsi, si la valeur ajoutée est positive, le lycée a apporté à ses élèves plus que ce qu’ils auraient reçu s’ils avaient fréquenté un établissement moyen.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endParaRPr lang="fr-FR" strike="noStrike" baseline="0" dirty="0" smtClean="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9</a:t>
            </a:fld>
            <a:endParaRPr lang="fr-FR"/>
          </a:p>
        </p:txBody>
      </p:sp>
    </p:spTree>
    <p:extLst>
      <p:ext uri="{BB962C8B-B14F-4D97-AF65-F5344CB8AC3E}">
        <p14:creationId xmlns:p14="http://schemas.microsoft.com/office/powerpoint/2010/main" val="2204493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000" dirty="0" smtClean="0"/>
              <a:t>L’analyse combinée des valeurs ajoutés du taux de réussite et du taux d’accès permet de positionner les lycées de l’académie et de les regrouper par catégorie dans lesquelles on distingue :</a:t>
            </a:r>
          </a:p>
          <a:p>
            <a:endParaRPr lang="fr-FR" sz="2000" dirty="0" smtClean="0"/>
          </a:p>
          <a:p>
            <a:pPr lvl="1"/>
            <a:r>
              <a:rPr lang="fr-FR" sz="2000" dirty="0" smtClean="0"/>
              <a:t>Les lycées « </a:t>
            </a:r>
            <a:r>
              <a:rPr lang="fr-FR" sz="2000" b="1" dirty="0" smtClean="0"/>
              <a:t>performants</a:t>
            </a:r>
            <a:r>
              <a:rPr lang="fr-FR" sz="2000" dirty="0" smtClean="0"/>
              <a:t> » apportent une plus-value en termes de réussite au Bac et une plus-value en termes de taux d'accès au bac : ils font réussir leurs élèves plus que la moyenne et ils les conservent jusqu'au bac dans l'établissement.</a:t>
            </a:r>
          </a:p>
          <a:p>
            <a:pPr lvl="1"/>
            <a:endParaRPr lang="fr-FR" sz="2000" dirty="0" smtClean="0"/>
          </a:p>
          <a:p>
            <a:pPr lvl="1"/>
            <a:r>
              <a:rPr lang="fr-FR" sz="2000" dirty="0" smtClean="0"/>
              <a:t>Les lycées « </a:t>
            </a:r>
            <a:r>
              <a:rPr lang="fr-FR" sz="2000" b="1" dirty="0" smtClean="0"/>
              <a:t>accompagnateurs</a:t>
            </a:r>
            <a:r>
              <a:rPr lang="fr-FR" sz="2000" dirty="0" smtClean="0"/>
              <a:t> » sont ceux qui réalisent une moins-value sur le taux de réussite et une plus-value sur le taux d'accès : ces établissements font réussir leurs élèves même si cela s'effectue sur plus d'années.</a:t>
            </a:r>
          </a:p>
          <a:p>
            <a:pPr lvl="1"/>
            <a:endParaRPr lang="fr-FR" sz="2000" dirty="0" smtClean="0"/>
          </a:p>
          <a:p>
            <a:pPr lvl="1"/>
            <a:r>
              <a:rPr lang="fr-FR" sz="2000" dirty="0" smtClean="0"/>
              <a:t>Les lycées « </a:t>
            </a:r>
            <a:r>
              <a:rPr lang="fr-FR" sz="2000" b="1" dirty="0" smtClean="0"/>
              <a:t>sélectifs</a:t>
            </a:r>
            <a:r>
              <a:rPr lang="fr-FR" sz="2000" dirty="0" smtClean="0"/>
              <a:t> » en cours de scolarité apportent une plus-value sur le taux de réussite mais une moins-value sur le taux d'accès : ils font plus réussir leurs élèves que la moyenne mais les conservent dans l'établissement moins que la moyenne.</a:t>
            </a:r>
          </a:p>
          <a:p>
            <a:pPr lvl="1"/>
            <a:endParaRPr lang="fr-FR" sz="2000" dirty="0" smtClean="0"/>
          </a:p>
          <a:p>
            <a:pPr lvl="1"/>
            <a:r>
              <a:rPr lang="fr-FR" sz="2000" dirty="0" smtClean="0"/>
              <a:t>Les lycées « </a:t>
            </a:r>
            <a:r>
              <a:rPr lang="fr-FR" sz="2000" b="1" dirty="0" smtClean="0"/>
              <a:t>en deçà des attentes</a:t>
            </a:r>
            <a:r>
              <a:rPr lang="fr-FR" sz="2000" dirty="0" smtClean="0"/>
              <a:t> » réalisent une moins-value à la fois sur le taux de réussite et sur le taux d'accès au baccalauréat : ils font moins réussir leurs élèves que la moyenne et, de plus, ils les conservent dans l'établissement moins que la moyenne.</a:t>
            </a:r>
          </a:p>
          <a:p>
            <a:pPr lvl="1"/>
            <a:endParaRPr lang="fr-FR" sz="2000" dirty="0" smtClean="0"/>
          </a:p>
          <a:p>
            <a:pPr lvl="1"/>
            <a:r>
              <a:rPr lang="fr-FR" sz="2000" dirty="0" smtClean="0"/>
              <a:t>Les lycées « </a:t>
            </a:r>
            <a:r>
              <a:rPr lang="fr-FR" sz="2000" b="1" dirty="0" smtClean="0"/>
              <a:t>neutres</a:t>
            </a:r>
            <a:r>
              <a:rPr lang="fr-FR" sz="2000" dirty="0" smtClean="0"/>
              <a:t> » sont dans des valeurs ajoutées moyennes qui ne permettent pas de les classer d'une façon statistiquement rigoureuse dans un des quatre groupes précédents.</a:t>
            </a:r>
          </a:p>
          <a:p>
            <a:pPr lvl="1"/>
            <a:endParaRPr lang="fr-FR" sz="2000" dirty="0"/>
          </a:p>
        </p:txBody>
      </p:sp>
      <p:sp>
        <p:nvSpPr>
          <p:cNvPr id="4" name="Espace réservé du numéro de diapositive 3"/>
          <p:cNvSpPr>
            <a:spLocks noGrp="1"/>
          </p:cNvSpPr>
          <p:nvPr>
            <p:ph type="sldNum" sz="quarter" idx="10"/>
          </p:nvPr>
        </p:nvSpPr>
        <p:spPr/>
        <p:txBody>
          <a:bodyPr/>
          <a:lstStyle/>
          <a:p>
            <a:fld id="{3BA5E4CA-4F3E-447D-A932-46388F7FF370}" type="slidenum">
              <a:rPr lang="fr-FR" smtClean="0"/>
              <a:t>10</a:t>
            </a:fld>
            <a:endParaRPr lang="fr-FR"/>
          </a:p>
        </p:txBody>
      </p:sp>
    </p:spTree>
    <p:extLst>
      <p:ext uri="{BB962C8B-B14F-4D97-AF65-F5344CB8AC3E}">
        <p14:creationId xmlns:p14="http://schemas.microsoft.com/office/powerpoint/2010/main" val="384301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249216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130652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267719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161235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331581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2C8CC4B-7A57-47C2-A0EB-8E012AC394C5}" type="datetimeFigureOut">
              <a:rPr lang="fr-FR" smtClean="0"/>
              <a:t>29/07/2020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197253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2C8CC4B-7A57-47C2-A0EB-8E012AC394C5}" type="datetimeFigureOut">
              <a:rPr lang="fr-FR" smtClean="0"/>
              <a:t>29/07/2020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342974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2C8CC4B-7A57-47C2-A0EB-8E012AC394C5}" type="datetimeFigureOut">
              <a:rPr lang="fr-FR" smtClean="0"/>
              <a:t>29/07/2020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51760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C8CC4B-7A57-47C2-A0EB-8E012AC394C5}" type="datetimeFigureOut">
              <a:rPr lang="fr-FR" smtClean="0"/>
              <a:t>29/07/2020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370559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2C8CC4B-7A57-47C2-A0EB-8E012AC394C5}" type="datetimeFigureOut">
              <a:rPr lang="fr-FR" smtClean="0"/>
              <a:t>29/07/2020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309556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2C8CC4B-7A57-47C2-A0EB-8E012AC394C5}" type="datetimeFigureOut">
              <a:rPr lang="fr-FR" smtClean="0"/>
              <a:t>29/07/2020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D1DC93-8144-4637-BB8E-1BC4AED9A5BB}" type="slidenum">
              <a:rPr lang="fr-FR" smtClean="0"/>
              <a:t>‹N°›</a:t>
            </a:fld>
            <a:endParaRPr lang="fr-FR"/>
          </a:p>
        </p:txBody>
      </p:sp>
    </p:spTree>
    <p:extLst>
      <p:ext uri="{BB962C8B-B14F-4D97-AF65-F5344CB8AC3E}">
        <p14:creationId xmlns:p14="http://schemas.microsoft.com/office/powerpoint/2010/main" val="182128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8CC4B-7A57-47C2-A0EB-8E012AC394C5}" type="datetimeFigureOut">
              <a:rPr lang="fr-FR" smtClean="0"/>
              <a:t>29/07/2020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1DC93-8144-4637-BB8E-1BC4AED9A5BB}" type="slidenum">
              <a:rPr lang="fr-FR" smtClean="0"/>
              <a:t>‹N°›</a:t>
            </a:fld>
            <a:endParaRPr lang="fr-FR"/>
          </a:p>
        </p:txBody>
      </p:sp>
    </p:spTree>
    <p:extLst>
      <p:ext uri="{BB962C8B-B14F-4D97-AF65-F5344CB8AC3E}">
        <p14:creationId xmlns:p14="http://schemas.microsoft.com/office/powerpoint/2010/main" val="510322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chart" Target="../charts/chart1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chart" Target="../charts/chart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chart" Target="../charts/char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9.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10.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2" name="Titre 1"/>
          <p:cNvSpPr>
            <a:spLocks noGrp="1"/>
          </p:cNvSpPr>
          <p:nvPr>
            <p:ph type="ctrTitle"/>
          </p:nvPr>
        </p:nvSpPr>
        <p:spPr>
          <a:xfrm>
            <a:off x="683568" y="1412776"/>
            <a:ext cx="7772400" cy="1470025"/>
          </a:xfrm>
        </p:spPr>
        <p:txBody>
          <a:bodyPr>
            <a:normAutofit fontScale="90000"/>
          </a:bodyPr>
          <a:lstStyle/>
          <a:p>
            <a:r>
              <a:rPr lang="fr-FR" dirty="0" smtClean="0"/>
              <a:t>Séminaire d’accueil des personnels de direction et d’encadrement</a:t>
            </a:r>
            <a:endParaRPr lang="fr-FR" dirty="0"/>
          </a:p>
        </p:txBody>
      </p:sp>
      <p:sp>
        <p:nvSpPr>
          <p:cNvPr id="3" name="Sous-titre 2"/>
          <p:cNvSpPr>
            <a:spLocks noGrp="1"/>
          </p:cNvSpPr>
          <p:nvPr>
            <p:ph type="subTitle" idx="1"/>
          </p:nvPr>
        </p:nvSpPr>
        <p:spPr>
          <a:xfrm>
            <a:off x="1403648" y="3429000"/>
            <a:ext cx="6400800" cy="1152128"/>
          </a:xfrm>
        </p:spPr>
        <p:txBody>
          <a:bodyPr/>
          <a:lstStyle/>
          <a:p>
            <a:r>
              <a:rPr lang="fr-FR" dirty="0" smtClean="0"/>
              <a:t>Quelques chiffres sur l’enseignement en Nouvelle-Calédonie</a:t>
            </a:r>
            <a:endParaRPr lang="fr-FR" dirty="0"/>
          </a:p>
        </p:txBody>
      </p:sp>
    </p:spTree>
    <p:extLst>
      <p:ext uri="{BB962C8B-B14F-4D97-AF65-F5344CB8AC3E}">
        <p14:creationId xmlns:p14="http://schemas.microsoft.com/office/powerpoint/2010/main" val="182224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80841"/>
            <a:ext cx="8784976" cy="369332"/>
          </a:xfrm>
          <a:prstGeom prst="rect">
            <a:avLst/>
          </a:prstGeom>
          <a:noFill/>
        </p:spPr>
        <p:txBody>
          <a:bodyPr wrap="square" rtlCol="0">
            <a:spAutoFit/>
          </a:bodyPr>
          <a:lstStyle/>
          <a:p>
            <a:pPr algn="ctr"/>
            <a:r>
              <a:rPr lang="fr-FR" b="1" dirty="0" smtClean="0"/>
              <a:t>Des résultats plus mitigés en voie </a:t>
            </a:r>
            <a:r>
              <a:rPr lang="fr-FR" b="1" dirty="0" smtClean="0"/>
              <a:t>professionnelle</a:t>
            </a:r>
            <a:endParaRPr lang="fr-FR" b="1" dirty="0"/>
          </a:p>
        </p:txBody>
      </p:sp>
      <p:graphicFrame>
        <p:nvGraphicFramePr>
          <p:cNvPr id="8" name="Graphique 7"/>
          <p:cNvGraphicFramePr>
            <a:graphicFrameLocks/>
          </p:cNvGraphicFramePr>
          <p:nvPr>
            <p:extLst>
              <p:ext uri="{D42A27DB-BD31-4B8C-83A1-F6EECF244321}">
                <p14:modId xmlns:p14="http://schemas.microsoft.com/office/powerpoint/2010/main" val="2028051014"/>
              </p:ext>
            </p:extLst>
          </p:nvPr>
        </p:nvGraphicFramePr>
        <p:xfrm>
          <a:off x="1543050" y="1233492"/>
          <a:ext cx="6057900" cy="4238625"/>
        </p:xfrm>
        <a:graphic>
          <a:graphicData uri="http://schemas.openxmlformats.org/drawingml/2006/chart">
            <c:chart xmlns:c="http://schemas.openxmlformats.org/drawingml/2006/chart" xmlns:r="http://schemas.openxmlformats.org/officeDocument/2006/relationships" r:id="rId5"/>
          </a:graphicData>
        </a:graphic>
      </p:graphicFrame>
      <p:sp>
        <p:nvSpPr>
          <p:cNvPr id="9" name="ZoneTexte 8"/>
          <p:cNvSpPr txBox="1"/>
          <p:nvPr/>
        </p:nvSpPr>
        <p:spPr>
          <a:xfrm>
            <a:off x="395536" y="744959"/>
            <a:ext cx="8424936" cy="307777"/>
          </a:xfrm>
          <a:prstGeom prst="rect">
            <a:avLst/>
          </a:prstGeom>
          <a:noFill/>
        </p:spPr>
        <p:txBody>
          <a:bodyPr wrap="square" rtlCol="0">
            <a:spAutoFit/>
          </a:bodyPr>
          <a:lstStyle/>
          <a:p>
            <a:r>
              <a:rPr lang="fr-FR" sz="1400" b="1" dirty="0"/>
              <a:t>Les groupes d’établissements d’enseignement </a:t>
            </a:r>
            <a:r>
              <a:rPr lang="fr-FR" sz="1400" b="1" dirty="0" smtClean="0"/>
              <a:t>professionnel</a:t>
            </a:r>
            <a:endParaRPr lang="fr-FR" sz="1400" dirty="0"/>
          </a:p>
        </p:txBody>
      </p:sp>
      <p:sp>
        <p:nvSpPr>
          <p:cNvPr id="12"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2015077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pic>
        <p:nvPicPr>
          <p:cNvPr id="3" name="Image 2"/>
          <p:cNvPicPr>
            <a:picLocks noChangeAspect="1"/>
          </p:cNvPicPr>
          <p:nvPr/>
        </p:nvPicPr>
        <p:blipFill>
          <a:blip r:embed="rId5"/>
          <a:stretch>
            <a:fillRect/>
          </a:stretch>
        </p:blipFill>
        <p:spPr>
          <a:xfrm>
            <a:off x="251521" y="422971"/>
            <a:ext cx="8568952" cy="5382293"/>
          </a:xfrm>
          <a:prstGeom prst="rect">
            <a:avLst/>
          </a:prstGeom>
        </p:spPr>
      </p:pic>
      <p:sp>
        <p:nvSpPr>
          <p:cNvPr id="6" name="ZoneTexte 5"/>
          <p:cNvSpPr txBox="1"/>
          <p:nvPr/>
        </p:nvSpPr>
        <p:spPr>
          <a:xfrm>
            <a:off x="179512" y="35332"/>
            <a:ext cx="8784976" cy="369332"/>
          </a:xfrm>
          <a:prstGeom prst="rect">
            <a:avLst/>
          </a:prstGeom>
          <a:noFill/>
        </p:spPr>
        <p:txBody>
          <a:bodyPr wrap="square" rtlCol="0">
            <a:spAutoFit/>
          </a:bodyPr>
          <a:lstStyle/>
          <a:p>
            <a:pPr algn="ctr"/>
            <a:r>
              <a:rPr lang="fr-FR" b="1" dirty="0" smtClean="0"/>
              <a:t>Un espace statistique facilement accessible…</a:t>
            </a:r>
            <a:endParaRPr lang="fr-FR" b="1" dirty="0"/>
          </a:p>
        </p:txBody>
      </p:sp>
      <p:sp>
        <p:nvSpPr>
          <p:cNvPr id="9"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
        <p:nvSpPr>
          <p:cNvPr id="5" name="Rectangle 4"/>
          <p:cNvSpPr/>
          <p:nvPr/>
        </p:nvSpPr>
        <p:spPr>
          <a:xfrm>
            <a:off x="7884368" y="260648"/>
            <a:ext cx="936105" cy="504056"/>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18292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53023"/>
            <a:ext cx="8784976" cy="369332"/>
          </a:xfrm>
          <a:prstGeom prst="rect">
            <a:avLst/>
          </a:prstGeom>
          <a:noFill/>
        </p:spPr>
        <p:txBody>
          <a:bodyPr wrap="square" rtlCol="0">
            <a:spAutoFit/>
          </a:bodyPr>
          <a:lstStyle/>
          <a:p>
            <a:pPr algn="ctr"/>
            <a:r>
              <a:rPr lang="fr-FR" b="1" dirty="0" smtClean="0"/>
              <a:t>… à tout type de lecteurs</a:t>
            </a:r>
            <a:endParaRPr lang="fr-FR" b="1" dirty="0"/>
          </a:p>
        </p:txBody>
      </p:sp>
      <p:pic>
        <p:nvPicPr>
          <p:cNvPr id="5" name="Image 4"/>
          <p:cNvPicPr>
            <a:picLocks noChangeAspect="1"/>
          </p:cNvPicPr>
          <p:nvPr/>
        </p:nvPicPr>
        <p:blipFill>
          <a:blip r:embed="rId5"/>
          <a:stretch>
            <a:fillRect/>
          </a:stretch>
        </p:blipFill>
        <p:spPr>
          <a:xfrm>
            <a:off x="790127" y="476672"/>
            <a:ext cx="3486668" cy="5619167"/>
          </a:xfrm>
          <a:prstGeom prst="rect">
            <a:avLst/>
          </a:prstGeom>
        </p:spPr>
      </p:pic>
      <p:pic>
        <p:nvPicPr>
          <p:cNvPr id="8" name="Image 7"/>
          <p:cNvPicPr>
            <a:picLocks noChangeAspect="1"/>
          </p:cNvPicPr>
          <p:nvPr/>
        </p:nvPicPr>
        <p:blipFill>
          <a:blip r:embed="rId6"/>
          <a:stretch>
            <a:fillRect/>
          </a:stretch>
        </p:blipFill>
        <p:spPr>
          <a:xfrm>
            <a:off x="4716016" y="476672"/>
            <a:ext cx="3490460" cy="3957538"/>
          </a:xfrm>
          <a:prstGeom prst="rect">
            <a:avLst/>
          </a:prstGeom>
        </p:spPr>
      </p:pic>
      <p:sp>
        <p:nvSpPr>
          <p:cNvPr id="11"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2045709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2" name="Titre 1"/>
          <p:cNvSpPr>
            <a:spLocks noGrp="1"/>
          </p:cNvSpPr>
          <p:nvPr>
            <p:ph type="ctrTitle"/>
          </p:nvPr>
        </p:nvSpPr>
        <p:spPr>
          <a:xfrm>
            <a:off x="1259632" y="6588225"/>
            <a:ext cx="6624736" cy="317897"/>
          </a:xfrm>
        </p:spPr>
        <p:txBody>
          <a:bodyPr>
            <a:normAutofit fontScale="90000"/>
          </a:bodyPr>
          <a:lstStyle/>
          <a:p>
            <a:r>
              <a:rPr lang="fr-FR" sz="1000" dirty="0"/>
              <a:t>Séminaire d’accueil des personnels de direction et </a:t>
            </a:r>
            <a:r>
              <a:rPr lang="fr-FR" sz="1000" dirty="0" smtClean="0"/>
              <a:t>d’encadrement – Quelques chiffres sur l’enseignement en Nouvelle-Calédonie</a:t>
            </a:r>
            <a:endParaRPr lang="fr-FR" sz="1000" dirty="0"/>
          </a:p>
        </p:txBody>
      </p:sp>
      <p:sp>
        <p:nvSpPr>
          <p:cNvPr id="6" name="ZoneTexte 5"/>
          <p:cNvSpPr txBox="1"/>
          <p:nvPr/>
        </p:nvSpPr>
        <p:spPr>
          <a:xfrm>
            <a:off x="179512" y="260648"/>
            <a:ext cx="8784976" cy="369332"/>
          </a:xfrm>
          <a:prstGeom prst="rect">
            <a:avLst/>
          </a:prstGeom>
          <a:noFill/>
        </p:spPr>
        <p:txBody>
          <a:bodyPr wrap="square" rtlCol="0">
            <a:spAutoFit/>
          </a:bodyPr>
          <a:lstStyle/>
          <a:p>
            <a:pPr algn="ctr"/>
            <a:r>
              <a:rPr lang="fr-FR" b="1" dirty="0" smtClean="0"/>
              <a:t>Près de 66 000 élèves scolarisés à la rentrée 2020</a:t>
            </a:r>
            <a:endParaRPr lang="fr-FR" b="1" dirty="0"/>
          </a:p>
        </p:txBody>
      </p:sp>
      <p:graphicFrame>
        <p:nvGraphicFramePr>
          <p:cNvPr id="9" name="Graphique 8"/>
          <p:cNvGraphicFramePr>
            <a:graphicFrameLocks/>
          </p:cNvGraphicFramePr>
          <p:nvPr>
            <p:extLst>
              <p:ext uri="{D42A27DB-BD31-4B8C-83A1-F6EECF244321}">
                <p14:modId xmlns:p14="http://schemas.microsoft.com/office/powerpoint/2010/main" val="1183815507"/>
              </p:ext>
            </p:extLst>
          </p:nvPr>
        </p:nvGraphicFramePr>
        <p:xfrm>
          <a:off x="3995936" y="1016949"/>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Graphique 11"/>
          <p:cNvGraphicFramePr>
            <a:graphicFrameLocks/>
          </p:cNvGraphicFramePr>
          <p:nvPr>
            <p:extLst>
              <p:ext uri="{D42A27DB-BD31-4B8C-83A1-F6EECF244321}">
                <p14:modId xmlns:p14="http://schemas.microsoft.com/office/powerpoint/2010/main" val="744180393"/>
              </p:ext>
            </p:extLst>
          </p:nvPr>
        </p:nvGraphicFramePr>
        <p:xfrm>
          <a:off x="2286000" y="3514315"/>
          <a:ext cx="45720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Graphique 7"/>
          <p:cNvGraphicFramePr>
            <a:graphicFrameLocks/>
          </p:cNvGraphicFramePr>
          <p:nvPr>
            <p:extLst>
              <p:ext uri="{D42A27DB-BD31-4B8C-83A1-F6EECF244321}">
                <p14:modId xmlns:p14="http://schemas.microsoft.com/office/powerpoint/2010/main" val="29350886"/>
              </p:ext>
            </p:extLst>
          </p:nvPr>
        </p:nvGraphicFramePr>
        <p:xfrm>
          <a:off x="683568" y="1019245"/>
          <a:ext cx="4572000" cy="27432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795972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graphicFrame>
        <p:nvGraphicFramePr>
          <p:cNvPr id="8" name="Graphique 7"/>
          <p:cNvGraphicFramePr>
            <a:graphicFrameLocks/>
          </p:cNvGraphicFramePr>
          <p:nvPr>
            <p:extLst>
              <p:ext uri="{D42A27DB-BD31-4B8C-83A1-F6EECF244321}">
                <p14:modId xmlns:p14="http://schemas.microsoft.com/office/powerpoint/2010/main" val="129907521"/>
              </p:ext>
            </p:extLst>
          </p:nvPr>
        </p:nvGraphicFramePr>
        <p:xfrm>
          <a:off x="186800" y="612167"/>
          <a:ext cx="8909105" cy="3093188"/>
        </p:xfrm>
        <a:graphic>
          <a:graphicData uri="http://schemas.openxmlformats.org/drawingml/2006/chart">
            <c:chart xmlns:c="http://schemas.openxmlformats.org/drawingml/2006/chart" xmlns:r="http://schemas.openxmlformats.org/officeDocument/2006/relationships" r:id="rId5"/>
          </a:graphicData>
        </a:graphic>
      </p:graphicFrame>
      <p:sp>
        <p:nvSpPr>
          <p:cNvPr id="6" name="ZoneTexte 5"/>
          <p:cNvSpPr txBox="1"/>
          <p:nvPr/>
        </p:nvSpPr>
        <p:spPr>
          <a:xfrm>
            <a:off x="179512" y="103166"/>
            <a:ext cx="8784976" cy="369332"/>
          </a:xfrm>
          <a:prstGeom prst="rect">
            <a:avLst/>
          </a:prstGeom>
          <a:noFill/>
        </p:spPr>
        <p:txBody>
          <a:bodyPr wrap="square" rtlCol="0">
            <a:spAutoFit/>
          </a:bodyPr>
          <a:lstStyle/>
          <a:p>
            <a:pPr algn="ctr"/>
            <a:r>
              <a:rPr lang="fr-FR" b="1" dirty="0" smtClean="0"/>
              <a:t>Des effectifs d’élèves globalement en diminution</a:t>
            </a:r>
            <a:endParaRPr lang="fr-FR" b="1" dirty="0"/>
          </a:p>
        </p:txBody>
      </p:sp>
      <p:graphicFrame>
        <p:nvGraphicFramePr>
          <p:cNvPr id="11" name="Graphique 10"/>
          <p:cNvGraphicFramePr>
            <a:graphicFrameLocks/>
          </p:cNvGraphicFramePr>
          <p:nvPr>
            <p:extLst>
              <p:ext uri="{D42A27DB-BD31-4B8C-83A1-F6EECF244321}">
                <p14:modId xmlns:p14="http://schemas.microsoft.com/office/powerpoint/2010/main" val="3877979465"/>
              </p:ext>
            </p:extLst>
          </p:nvPr>
        </p:nvGraphicFramePr>
        <p:xfrm>
          <a:off x="352425" y="3705355"/>
          <a:ext cx="7963991" cy="2393211"/>
        </p:xfrm>
        <a:graphic>
          <a:graphicData uri="http://schemas.openxmlformats.org/drawingml/2006/chart">
            <c:chart xmlns:c="http://schemas.openxmlformats.org/drawingml/2006/chart" xmlns:r="http://schemas.openxmlformats.org/officeDocument/2006/relationships" r:id="rId6"/>
          </a:graphicData>
        </a:graphic>
      </p:graphicFrame>
      <p:sp>
        <p:nvSpPr>
          <p:cNvPr id="3" name="ZoneTexte 2"/>
          <p:cNvSpPr txBox="1"/>
          <p:nvPr/>
        </p:nvSpPr>
        <p:spPr>
          <a:xfrm>
            <a:off x="7556780" y="1340768"/>
            <a:ext cx="1060280" cy="461665"/>
          </a:xfrm>
          <a:prstGeom prst="rect">
            <a:avLst/>
          </a:prstGeom>
          <a:noFill/>
        </p:spPr>
        <p:txBody>
          <a:bodyPr wrap="square" rtlCol="0">
            <a:spAutoFit/>
          </a:bodyPr>
          <a:lstStyle/>
          <a:p>
            <a:r>
              <a:rPr lang="fr-FR" sz="1200" dirty="0" smtClean="0"/>
              <a:t>- 3 000 élèves depuis 2000</a:t>
            </a:r>
            <a:endParaRPr lang="fr-FR" sz="1200" dirty="0"/>
          </a:p>
        </p:txBody>
      </p:sp>
      <p:sp>
        <p:nvSpPr>
          <p:cNvPr id="9" name="ZoneTexte 8"/>
          <p:cNvSpPr txBox="1"/>
          <p:nvPr/>
        </p:nvSpPr>
        <p:spPr>
          <a:xfrm>
            <a:off x="7544168" y="2287190"/>
            <a:ext cx="1085504" cy="461665"/>
          </a:xfrm>
          <a:prstGeom prst="rect">
            <a:avLst/>
          </a:prstGeom>
          <a:noFill/>
        </p:spPr>
        <p:txBody>
          <a:bodyPr wrap="square" rtlCol="0">
            <a:spAutoFit/>
          </a:bodyPr>
          <a:lstStyle/>
          <a:p>
            <a:r>
              <a:rPr lang="fr-FR" sz="1200" dirty="0" smtClean="0"/>
              <a:t>- 2 900 élèves depuis 2012</a:t>
            </a:r>
            <a:endParaRPr lang="fr-FR" sz="1200" dirty="0"/>
          </a:p>
        </p:txBody>
      </p:sp>
      <p:sp>
        <p:nvSpPr>
          <p:cNvPr id="14"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3073467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260648"/>
            <a:ext cx="8784976" cy="369332"/>
          </a:xfrm>
          <a:prstGeom prst="rect">
            <a:avLst/>
          </a:prstGeom>
          <a:noFill/>
        </p:spPr>
        <p:txBody>
          <a:bodyPr wrap="square" rtlCol="0">
            <a:spAutoFit/>
          </a:bodyPr>
          <a:lstStyle/>
          <a:p>
            <a:pPr algn="ctr"/>
            <a:r>
              <a:rPr lang="fr-FR" b="1" dirty="0" smtClean="0"/>
              <a:t>De fortes disparités selon l’établissement</a:t>
            </a:r>
            <a:endParaRPr lang="fr-FR" b="1" dirty="0"/>
          </a:p>
        </p:txBody>
      </p:sp>
      <p:graphicFrame>
        <p:nvGraphicFramePr>
          <p:cNvPr id="9" name="Graphique 8"/>
          <p:cNvGraphicFramePr>
            <a:graphicFrameLocks/>
          </p:cNvGraphicFramePr>
          <p:nvPr>
            <p:extLst>
              <p:ext uri="{D42A27DB-BD31-4B8C-83A1-F6EECF244321}">
                <p14:modId xmlns:p14="http://schemas.microsoft.com/office/powerpoint/2010/main" val="1899543693"/>
              </p:ext>
            </p:extLst>
          </p:nvPr>
        </p:nvGraphicFramePr>
        <p:xfrm>
          <a:off x="611560" y="980728"/>
          <a:ext cx="8208912" cy="4536504"/>
        </p:xfrm>
        <a:graphic>
          <a:graphicData uri="http://schemas.openxmlformats.org/drawingml/2006/chart">
            <c:chart xmlns:c="http://schemas.openxmlformats.org/drawingml/2006/chart" xmlns:r="http://schemas.openxmlformats.org/officeDocument/2006/relationships" r:id="rId5"/>
          </a:graphicData>
        </a:graphic>
      </p:graphicFrame>
      <p:sp>
        <p:nvSpPr>
          <p:cNvPr id="10"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4274499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pic>
        <p:nvPicPr>
          <p:cNvPr id="5" name="Image 4"/>
          <p:cNvPicPr>
            <a:picLocks noChangeAspect="1"/>
          </p:cNvPicPr>
          <p:nvPr/>
        </p:nvPicPr>
        <p:blipFill>
          <a:blip r:embed="rId5"/>
          <a:stretch>
            <a:fillRect/>
          </a:stretch>
        </p:blipFill>
        <p:spPr>
          <a:xfrm>
            <a:off x="755576" y="517711"/>
            <a:ext cx="7795353" cy="5580856"/>
          </a:xfrm>
          <a:prstGeom prst="rect">
            <a:avLst/>
          </a:prstGeom>
        </p:spPr>
      </p:pic>
      <p:sp>
        <p:nvSpPr>
          <p:cNvPr id="6" name="ZoneTexte 5"/>
          <p:cNvSpPr txBox="1"/>
          <p:nvPr/>
        </p:nvSpPr>
        <p:spPr>
          <a:xfrm>
            <a:off x="179511" y="70674"/>
            <a:ext cx="8784976" cy="369332"/>
          </a:xfrm>
          <a:prstGeom prst="rect">
            <a:avLst/>
          </a:prstGeom>
          <a:noFill/>
        </p:spPr>
        <p:txBody>
          <a:bodyPr wrap="square" rtlCol="0">
            <a:spAutoFit/>
          </a:bodyPr>
          <a:lstStyle/>
          <a:p>
            <a:pPr algn="ctr"/>
            <a:r>
              <a:rPr lang="fr-FR" b="1" dirty="0" smtClean="0"/>
              <a:t>Des </a:t>
            </a:r>
            <a:r>
              <a:rPr lang="fr-FR" b="1" dirty="0"/>
              <a:t>collèges très isolés et bien plus </a:t>
            </a:r>
            <a:r>
              <a:rPr lang="fr-FR" b="1" dirty="0" smtClean="0"/>
              <a:t>éloignés que ceux de métropole</a:t>
            </a:r>
            <a:endParaRPr lang="fr-FR" b="1" dirty="0"/>
          </a:p>
        </p:txBody>
      </p:sp>
      <p:sp>
        <p:nvSpPr>
          <p:cNvPr id="3" name="ZoneTexte 2"/>
          <p:cNvSpPr txBox="1"/>
          <p:nvPr/>
        </p:nvSpPr>
        <p:spPr>
          <a:xfrm>
            <a:off x="2683382" y="643110"/>
            <a:ext cx="3939740" cy="276999"/>
          </a:xfrm>
          <a:prstGeom prst="rect">
            <a:avLst/>
          </a:prstGeom>
          <a:noFill/>
        </p:spPr>
        <p:txBody>
          <a:bodyPr wrap="square" rtlCol="0">
            <a:spAutoFit/>
          </a:bodyPr>
          <a:lstStyle/>
          <a:p>
            <a:r>
              <a:rPr lang="fr-FR" sz="1200" b="1" dirty="0" smtClean="0">
                <a:solidFill>
                  <a:schemeClr val="tx1">
                    <a:lumMod val="65000"/>
                    <a:lumOff val="35000"/>
                  </a:schemeClr>
                </a:solidFill>
              </a:rPr>
              <a:t>Indice d’éloignement des collèges de Nouvelle-Calédonie</a:t>
            </a:r>
            <a:endParaRPr lang="fr-FR" sz="1200" b="1" dirty="0">
              <a:solidFill>
                <a:schemeClr val="tx1">
                  <a:lumMod val="65000"/>
                  <a:lumOff val="35000"/>
                </a:schemeClr>
              </a:solidFill>
            </a:endParaRPr>
          </a:p>
        </p:txBody>
      </p:sp>
      <p:sp>
        <p:nvSpPr>
          <p:cNvPr id="9"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186913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176662"/>
            <a:ext cx="8784976" cy="584775"/>
          </a:xfrm>
          <a:prstGeom prst="rect">
            <a:avLst/>
          </a:prstGeom>
          <a:noFill/>
        </p:spPr>
        <p:txBody>
          <a:bodyPr wrap="square" rtlCol="0">
            <a:spAutoFit/>
          </a:bodyPr>
          <a:lstStyle/>
          <a:p>
            <a:pPr algn="ctr"/>
            <a:r>
              <a:rPr lang="fr-FR" sz="1600" b="1" dirty="0" smtClean="0"/>
              <a:t>Un pourcentage de candidats refusés dès le premier groupe d’épreuves au baccalauréat deux fois plus élevé que la moyenne nationale</a:t>
            </a:r>
            <a:endParaRPr lang="fr-FR" sz="1600" b="1" dirty="0"/>
          </a:p>
        </p:txBody>
      </p:sp>
      <p:graphicFrame>
        <p:nvGraphicFramePr>
          <p:cNvPr id="8" name="Graphique 7"/>
          <p:cNvGraphicFramePr>
            <a:graphicFrameLocks/>
          </p:cNvGraphicFramePr>
          <p:nvPr>
            <p:extLst>
              <p:ext uri="{D42A27DB-BD31-4B8C-83A1-F6EECF244321}">
                <p14:modId xmlns:p14="http://schemas.microsoft.com/office/powerpoint/2010/main" val="3267216809"/>
              </p:ext>
            </p:extLst>
          </p:nvPr>
        </p:nvGraphicFramePr>
        <p:xfrm>
          <a:off x="431540" y="905416"/>
          <a:ext cx="8280920" cy="29765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47827744"/>
              </p:ext>
            </p:extLst>
          </p:nvPr>
        </p:nvGraphicFramePr>
        <p:xfrm>
          <a:off x="1907704" y="4005064"/>
          <a:ext cx="5616625" cy="1948865"/>
        </p:xfrm>
        <a:graphic>
          <a:graphicData uri="http://schemas.openxmlformats.org/drawingml/2006/table">
            <a:tbl>
              <a:tblPr/>
              <a:tblGrid>
                <a:gridCol w="2014781">
                  <a:extLst>
                    <a:ext uri="{9D8B030D-6E8A-4147-A177-3AD203B41FA5}">
                      <a16:colId xmlns:a16="http://schemas.microsoft.com/office/drawing/2014/main" val="3506239126"/>
                    </a:ext>
                  </a:extLst>
                </a:gridCol>
                <a:gridCol w="900461">
                  <a:extLst>
                    <a:ext uri="{9D8B030D-6E8A-4147-A177-3AD203B41FA5}">
                      <a16:colId xmlns:a16="http://schemas.microsoft.com/office/drawing/2014/main" val="2553717261"/>
                    </a:ext>
                  </a:extLst>
                </a:gridCol>
                <a:gridCol w="900461">
                  <a:extLst>
                    <a:ext uri="{9D8B030D-6E8A-4147-A177-3AD203B41FA5}">
                      <a16:colId xmlns:a16="http://schemas.microsoft.com/office/drawing/2014/main" val="929178798"/>
                    </a:ext>
                  </a:extLst>
                </a:gridCol>
                <a:gridCol w="900461">
                  <a:extLst>
                    <a:ext uri="{9D8B030D-6E8A-4147-A177-3AD203B41FA5}">
                      <a16:colId xmlns:a16="http://schemas.microsoft.com/office/drawing/2014/main" val="1880388899"/>
                    </a:ext>
                  </a:extLst>
                </a:gridCol>
                <a:gridCol w="900461">
                  <a:extLst>
                    <a:ext uri="{9D8B030D-6E8A-4147-A177-3AD203B41FA5}">
                      <a16:colId xmlns:a16="http://schemas.microsoft.com/office/drawing/2014/main" val="2282938808"/>
                    </a:ext>
                  </a:extLst>
                </a:gridCol>
              </a:tblGrid>
              <a:tr h="823137">
                <a:tc>
                  <a:txBody>
                    <a:bodyPr/>
                    <a:lstStyle/>
                    <a:p>
                      <a:pPr algn="l" fontAlgn="b"/>
                      <a:r>
                        <a:rPr lang="fr-FR" sz="1600" b="1" i="0" u="none" strike="noStrike" dirty="0">
                          <a:solidFill>
                            <a:srgbClr val="000000"/>
                          </a:solidFill>
                          <a:effectLst/>
                          <a:latin typeface="Calibri" panose="020F0502020204030204" pitchFamily="34" charset="0"/>
                        </a:rPr>
                        <a:t>Académie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Taux de réussite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Réfusés 1er groupe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Equité*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effectLst/>
                          <a:latin typeface="Calibri" panose="020F0502020204030204" pitchFamily="34" charset="0"/>
                        </a:rPr>
                        <a:t>Admis avec mention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020387"/>
                  </a:ext>
                </a:extLst>
              </a:tr>
              <a:tr h="281432">
                <a:tc>
                  <a:txBody>
                    <a:bodyPr/>
                    <a:lstStyle/>
                    <a:p>
                      <a:pPr algn="l" fontAlgn="b"/>
                      <a:r>
                        <a:rPr lang="fr-FR" sz="1600" b="0" i="0" u="none" strike="noStrike" dirty="0">
                          <a:solidFill>
                            <a:srgbClr val="000000"/>
                          </a:solidFill>
                          <a:effectLst/>
                          <a:latin typeface="Calibri" panose="020F0502020204030204" pitchFamily="34" charset="0"/>
                        </a:rPr>
                        <a:t>Nouvelle-Calédonie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78,5%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16,4</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40,4%</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315700"/>
                  </a:ext>
                </a:extLst>
              </a:tr>
              <a:tr h="281432">
                <a:tc>
                  <a:txBody>
                    <a:bodyPr/>
                    <a:lstStyle/>
                    <a:p>
                      <a:pPr algn="l" fontAlgn="b"/>
                      <a:r>
                        <a:rPr lang="fr-FR" sz="1600" b="0" i="0" u="none" strike="noStrike" dirty="0">
                          <a:solidFill>
                            <a:srgbClr val="000000"/>
                          </a:solidFill>
                          <a:effectLst/>
                          <a:latin typeface="Calibri" panose="020F0502020204030204" pitchFamily="34" charset="0"/>
                        </a:rPr>
                        <a:t>Martinique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8,9</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40,3%</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2148605"/>
                  </a:ext>
                </a:extLst>
              </a:tr>
              <a:tr h="281432">
                <a:tc>
                  <a:txBody>
                    <a:bodyPr/>
                    <a:lstStyle/>
                    <a:p>
                      <a:pPr algn="l" fontAlgn="b"/>
                      <a:r>
                        <a:rPr lang="fr-FR" sz="1600" b="0" i="0" u="none" strike="noStrike">
                          <a:solidFill>
                            <a:srgbClr val="000000"/>
                          </a:solidFill>
                          <a:effectLst/>
                          <a:latin typeface="Calibri" panose="020F0502020204030204" pitchFamily="34" charset="0"/>
                        </a:rPr>
                        <a:t>Polynésie française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7,8</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45,7%</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6281031"/>
                  </a:ext>
                </a:extLst>
              </a:tr>
              <a:tr h="281432">
                <a:tc>
                  <a:txBody>
                    <a:bodyPr/>
                    <a:lstStyle/>
                    <a:p>
                      <a:pPr algn="l" fontAlgn="b"/>
                      <a:r>
                        <a:rPr lang="fr-FR" sz="1600" b="0" i="0" u="none" strike="noStrike" dirty="0">
                          <a:solidFill>
                            <a:srgbClr val="000000"/>
                          </a:solidFill>
                          <a:effectLst/>
                          <a:latin typeface="Calibri" panose="020F0502020204030204" pitchFamily="34" charset="0"/>
                        </a:rPr>
                        <a:t>Métropole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9,8</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53,3%</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16087"/>
                  </a:ext>
                </a:extLst>
              </a:tr>
            </a:tbl>
          </a:graphicData>
        </a:graphic>
      </p:graphicFrame>
      <p:sp>
        <p:nvSpPr>
          <p:cNvPr id="11" name="ZoneTexte 10"/>
          <p:cNvSpPr txBox="1"/>
          <p:nvPr/>
        </p:nvSpPr>
        <p:spPr>
          <a:xfrm>
            <a:off x="1907704" y="5949280"/>
            <a:ext cx="5616625" cy="276999"/>
          </a:xfrm>
          <a:prstGeom prst="rect">
            <a:avLst/>
          </a:prstGeom>
          <a:noFill/>
        </p:spPr>
        <p:txBody>
          <a:bodyPr wrap="square" rtlCol="0">
            <a:spAutoFit/>
          </a:bodyPr>
          <a:lstStyle/>
          <a:p>
            <a:r>
              <a:rPr lang="fr-FR" sz="1200" dirty="0" smtClean="0"/>
              <a:t>* Ecart de taux de réussite entre PCD favorisée et défavorisée</a:t>
            </a:r>
            <a:endParaRPr lang="fr-FR" sz="1200" dirty="0"/>
          </a:p>
        </p:txBody>
      </p:sp>
      <p:sp>
        <p:nvSpPr>
          <p:cNvPr id="3" name="ZoneTexte 2"/>
          <p:cNvSpPr txBox="1"/>
          <p:nvPr/>
        </p:nvSpPr>
        <p:spPr>
          <a:xfrm>
            <a:off x="7232260" y="1960990"/>
            <a:ext cx="1512168" cy="738664"/>
          </a:xfrm>
          <a:prstGeom prst="rect">
            <a:avLst/>
          </a:prstGeom>
          <a:noFill/>
        </p:spPr>
        <p:txBody>
          <a:bodyPr wrap="square" rtlCol="0">
            <a:spAutoFit/>
          </a:bodyPr>
          <a:lstStyle/>
          <a:p>
            <a:r>
              <a:rPr lang="fr-FR" sz="1400" dirty="0" smtClean="0"/>
              <a:t>Ensemble : 78,5%</a:t>
            </a:r>
          </a:p>
          <a:p>
            <a:r>
              <a:rPr lang="fr-FR" sz="1400" dirty="0" smtClean="0"/>
              <a:t>Filles : 79,8%</a:t>
            </a:r>
          </a:p>
          <a:p>
            <a:r>
              <a:rPr lang="fr-FR" sz="1400" dirty="0" smtClean="0"/>
              <a:t>Garçons : 76,6%</a:t>
            </a:r>
            <a:endParaRPr lang="fr-FR" sz="1400" dirty="0"/>
          </a:p>
        </p:txBody>
      </p:sp>
      <p:sp>
        <p:nvSpPr>
          <p:cNvPr id="13"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1569861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260648"/>
            <a:ext cx="8784976" cy="369332"/>
          </a:xfrm>
          <a:prstGeom prst="rect">
            <a:avLst/>
          </a:prstGeom>
          <a:noFill/>
        </p:spPr>
        <p:txBody>
          <a:bodyPr wrap="square" rtlCol="0">
            <a:spAutoFit/>
          </a:bodyPr>
          <a:lstStyle/>
          <a:p>
            <a:pPr algn="ctr"/>
            <a:r>
              <a:rPr lang="fr-FR" b="1" dirty="0" smtClean="0"/>
              <a:t>Un écart entre les filles et les garçons deux fois supérieur à la métropole</a:t>
            </a:r>
            <a:endParaRPr lang="fr-FR" b="1" dirty="0"/>
          </a:p>
        </p:txBody>
      </p:sp>
      <p:graphicFrame>
        <p:nvGraphicFramePr>
          <p:cNvPr id="9" name="Graphique 8"/>
          <p:cNvGraphicFramePr>
            <a:graphicFrameLocks/>
          </p:cNvGraphicFramePr>
          <p:nvPr>
            <p:extLst>
              <p:ext uri="{D42A27DB-BD31-4B8C-83A1-F6EECF244321}">
                <p14:modId xmlns:p14="http://schemas.microsoft.com/office/powerpoint/2010/main" val="2248267654"/>
              </p:ext>
            </p:extLst>
          </p:nvPr>
        </p:nvGraphicFramePr>
        <p:xfrm>
          <a:off x="431540" y="894399"/>
          <a:ext cx="8280920" cy="2872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445224372"/>
              </p:ext>
            </p:extLst>
          </p:nvPr>
        </p:nvGraphicFramePr>
        <p:xfrm>
          <a:off x="1475656" y="4088100"/>
          <a:ext cx="6408714" cy="1501140"/>
        </p:xfrm>
        <a:graphic>
          <a:graphicData uri="http://schemas.openxmlformats.org/drawingml/2006/table">
            <a:tbl>
              <a:tblPr/>
              <a:tblGrid>
                <a:gridCol w="1068119">
                  <a:extLst>
                    <a:ext uri="{9D8B030D-6E8A-4147-A177-3AD203B41FA5}">
                      <a16:colId xmlns:a16="http://schemas.microsoft.com/office/drawing/2014/main" val="2947164228"/>
                    </a:ext>
                  </a:extLst>
                </a:gridCol>
                <a:gridCol w="1068119">
                  <a:extLst>
                    <a:ext uri="{9D8B030D-6E8A-4147-A177-3AD203B41FA5}">
                      <a16:colId xmlns:a16="http://schemas.microsoft.com/office/drawing/2014/main" val="3850738179"/>
                    </a:ext>
                  </a:extLst>
                </a:gridCol>
                <a:gridCol w="1068119">
                  <a:extLst>
                    <a:ext uri="{9D8B030D-6E8A-4147-A177-3AD203B41FA5}">
                      <a16:colId xmlns:a16="http://schemas.microsoft.com/office/drawing/2014/main" val="3852169320"/>
                    </a:ext>
                  </a:extLst>
                </a:gridCol>
                <a:gridCol w="1068119">
                  <a:extLst>
                    <a:ext uri="{9D8B030D-6E8A-4147-A177-3AD203B41FA5}">
                      <a16:colId xmlns:a16="http://schemas.microsoft.com/office/drawing/2014/main" val="536154501"/>
                    </a:ext>
                  </a:extLst>
                </a:gridCol>
                <a:gridCol w="1068119">
                  <a:extLst>
                    <a:ext uri="{9D8B030D-6E8A-4147-A177-3AD203B41FA5}">
                      <a16:colId xmlns:a16="http://schemas.microsoft.com/office/drawing/2014/main" val="1386347020"/>
                    </a:ext>
                  </a:extLst>
                </a:gridCol>
                <a:gridCol w="1068119">
                  <a:extLst>
                    <a:ext uri="{9D8B030D-6E8A-4147-A177-3AD203B41FA5}">
                      <a16:colId xmlns:a16="http://schemas.microsoft.com/office/drawing/2014/main" val="683933485"/>
                    </a:ext>
                  </a:extLst>
                </a:gridCol>
              </a:tblGrid>
              <a:tr h="190500">
                <a:tc>
                  <a:txBody>
                    <a:bodyPr/>
                    <a:lstStyle/>
                    <a:p>
                      <a:pPr algn="l" fontAlgn="b"/>
                      <a:r>
                        <a:rPr lang="fr-FR" sz="1600" b="1" i="0" u="none" strike="noStrike">
                          <a:solidFill>
                            <a:srgbClr val="000000"/>
                          </a:solidFill>
                          <a:effectLst/>
                          <a:latin typeface="Calibri" panose="020F0502020204030204" pitchFamily="34" charset="0"/>
                        </a:rPr>
                        <a:t>Genre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smtClean="0">
                          <a:solidFill>
                            <a:srgbClr val="000000"/>
                          </a:solidFill>
                          <a:effectLst/>
                          <a:latin typeface="Calibri" panose="020F0502020204030204" pitchFamily="34" charset="0"/>
                        </a:rPr>
                        <a:t>Bacheliers </a:t>
                      </a:r>
                      <a:r>
                        <a:rPr lang="fr-FR" sz="1600" b="1" i="0" u="none" strike="noStrike" dirty="0">
                          <a:solidFill>
                            <a:srgbClr val="000000"/>
                          </a:solidFill>
                          <a:effectLst/>
                          <a:latin typeface="Calibri" panose="020F0502020204030204" pitchFamily="34" charset="0"/>
                        </a:rPr>
                        <a:t>dans une génération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effectLst/>
                          <a:latin typeface="Calibri" panose="020F0502020204030204" pitchFamily="34" charset="0"/>
                        </a:rPr>
                        <a:t>Orientation en seconde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effectLst/>
                          <a:latin typeface="Calibri" panose="020F0502020204030204" pitchFamily="34" charset="0"/>
                        </a:rPr>
                        <a:t>Orientation en CAP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effectLst/>
                          <a:latin typeface="Calibri" panose="020F0502020204030204" pitchFamily="34" charset="0"/>
                        </a:rPr>
                        <a:t>Accès 2nde-bac en 3 ans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effectLst/>
                          <a:latin typeface="Calibri" panose="020F0502020204030204" pitchFamily="34" charset="0"/>
                        </a:rPr>
                        <a:t>Accès 2nde-bac en 4 ans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6439165"/>
                  </a:ext>
                </a:extLst>
              </a:tr>
              <a:tr h="190500">
                <a:tc>
                  <a:txBody>
                    <a:bodyPr/>
                    <a:lstStyle/>
                    <a:p>
                      <a:pPr algn="l" fontAlgn="b"/>
                      <a:r>
                        <a:rPr lang="fr-FR" sz="1600" b="0" i="0" u="none" strike="noStrike">
                          <a:solidFill>
                            <a:srgbClr val="000000"/>
                          </a:solidFill>
                          <a:effectLst/>
                          <a:latin typeface="Calibri" panose="020F0502020204030204" pitchFamily="34" charset="0"/>
                        </a:rPr>
                        <a:t>Garçons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53,5%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67,0%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57,3%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65,4%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2451127"/>
                  </a:ext>
                </a:extLst>
              </a:tr>
              <a:tr h="190500">
                <a:tc>
                  <a:txBody>
                    <a:bodyPr/>
                    <a:lstStyle/>
                    <a:p>
                      <a:pPr algn="l" fontAlgn="b"/>
                      <a:r>
                        <a:rPr lang="fr-FR" sz="1600" b="0" i="0" u="none" strike="noStrike">
                          <a:solidFill>
                            <a:srgbClr val="000000"/>
                          </a:solidFill>
                          <a:effectLst/>
                          <a:latin typeface="Calibri" panose="020F0502020204030204" pitchFamily="34" charset="0"/>
                        </a:rPr>
                        <a:t>Filles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74,6%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60,4%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70,8%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2674746"/>
                  </a:ext>
                </a:extLst>
              </a:tr>
              <a:tr h="190500">
                <a:tc>
                  <a:txBody>
                    <a:bodyPr/>
                    <a:lstStyle/>
                    <a:p>
                      <a:pPr algn="l" fontAlgn="b"/>
                      <a:r>
                        <a:rPr lang="fr-FR" sz="1600" b="0" i="0" u="none" strike="noStrike">
                          <a:solidFill>
                            <a:srgbClr val="000000"/>
                          </a:solidFill>
                          <a:effectLst/>
                          <a:latin typeface="Calibri" panose="020F0502020204030204" pitchFamily="34" charset="0"/>
                        </a:rPr>
                        <a:t>Ensemble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63,8%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73,0%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59,0%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68,4%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8087248"/>
                  </a:ext>
                </a:extLst>
              </a:tr>
            </a:tbl>
          </a:graphicData>
        </a:graphic>
      </p:graphicFrame>
      <p:sp>
        <p:nvSpPr>
          <p:cNvPr id="11"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2920246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260648"/>
            <a:ext cx="8784976" cy="369332"/>
          </a:xfrm>
          <a:prstGeom prst="rect">
            <a:avLst/>
          </a:prstGeom>
          <a:noFill/>
        </p:spPr>
        <p:txBody>
          <a:bodyPr wrap="square" rtlCol="0">
            <a:spAutoFit/>
          </a:bodyPr>
          <a:lstStyle/>
          <a:p>
            <a:pPr algn="ctr"/>
            <a:r>
              <a:rPr lang="fr-FR" b="1" dirty="0" smtClean="0"/>
              <a:t>Un écart de réussite important selon l’origine sociale</a:t>
            </a:r>
            <a:endParaRPr lang="fr-FR" b="1" dirty="0"/>
          </a:p>
        </p:txBody>
      </p:sp>
      <p:graphicFrame>
        <p:nvGraphicFramePr>
          <p:cNvPr id="7" name="Graphique 6"/>
          <p:cNvGraphicFramePr>
            <a:graphicFrameLocks/>
          </p:cNvGraphicFramePr>
          <p:nvPr>
            <p:extLst>
              <p:ext uri="{D42A27DB-BD31-4B8C-83A1-F6EECF244321}">
                <p14:modId xmlns:p14="http://schemas.microsoft.com/office/powerpoint/2010/main" val="4130436909"/>
              </p:ext>
            </p:extLst>
          </p:nvPr>
        </p:nvGraphicFramePr>
        <p:xfrm>
          <a:off x="611560" y="803728"/>
          <a:ext cx="7776864" cy="2913303"/>
        </p:xfrm>
        <a:graphic>
          <a:graphicData uri="http://schemas.openxmlformats.org/drawingml/2006/chart">
            <c:chart xmlns:c="http://schemas.openxmlformats.org/drawingml/2006/chart" xmlns:r="http://schemas.openxmlformats.org/officeDocument/2006/relationships" r:id="rId5"/>
          </a:graphicData>
        </a:graphic>
      </p:graphicFrame>
      <p:sp>
        <p:nvSpPr>
          <p:cNvPr id="8" name="ZoneTexte 7"/>
          <p:cNvSpPr txBox="1"/>
          <p:nvPr/>
        </p:nvSpPr>
        <p:spPr>
          <a:xfrm>
            <a:off x="6891560" y="1907541"/>
            <a:ext cx="1512168" cy="738664"/>
          </a:xfrm>
          <a:prstGeom prst="rect">
            <a:avLst/>
          </a:prstGeom>
          <a:noFill/>
        </p:spPr>
        <p:txBody>
          <a:bodyPr wrap="square" rtlCol="0">
            <a:spAutoFit/>
          </a:bodyPr>
          <a:lstStyle/>
          <a:p>
            <a:r>
              <a:rPr lang="fr-FR" sz="1400" dirty="0" smtClean="0"/>
              <a:t>Ensemble : 79,5%</a:t>
            </a:r>
          </a:p>
          <a:p>
            <a:r>
              <a:rPr lang="fr-FR" sz="1400" dirty="0" smtClean="0"/>
              <a:t>Filles : 85,5%</a:t>
            </a:r>
          </a:p>
          <a:p>
            <a:r>
              <a:rPr lang="fr-FR" sz="1400" dirty="0" smtClean="0"/>
              <a:t>Garçons : 73,5%</a:t>
            </a:r>
            <a:endParaRPr lang="fr-FR" sz="1400" dirty="0"/>
          </a:p>
        </p:txBody>
      </p:sp>
      <p:graphicFrame>
        <p:nvGraphicFramePr>
          <p:cNvPr id="5" name="Tableau 4"/>
          <p:cNvGraphicFramePr>
            <a:graphicFrameLocks noGrp="1"/>
          </p:cNvGraphicFramePr>
          <p:nvPr>
            <p:extLst>
              <p:ext uri="{D42A27DB-BD31-4B8C-83A1-F6EECF244321}">
                <p14:modId xmlns:p14="http://schemas.microsoft.com/office/powerpoint/2010/main" val="4014698747"/>
              </p:ext>
            </p:extLst>
          </p:nvPr>
        </p:nvGraphicFramePr>
        <p:xfrm>
          <a:off x="1763688" y="4071982"/>
          <a:ext cx="5544616" cy="1845220"/>
        </p:xfrm>
        <a:graphic>
          <a:graphicData uri="http://schemas.openxmlformats.org/drawingml/2006/table">
            <a:tbl>
              <a:tblPr/>
              <a:tblGrid>
                <a:gridCol w="2368702">
                  <a:extLst>
                    <a:ext uri="{9D8B030D-6E8A-4147-A177-3AD203B41FA5}">
                      <a16:colId xmlns:a16="http://schemas.microsoft.com/office/drawing/2014/main" val="3765193015"/>
                    </a:ext>
                  </a:extLst>
                </a:gridCol>
                <a:gridCol w="1058638">
                  <a:extLst>
                    <a:ext uri="{9D8B030D-6E8A-4147-A177-3AD203B41FA5}">
                      <a16:colId xmlns:a16="http://schemas.microsoft.com/office/drawing/2014/main" val="964344715"/>
                    </a:ext>
                  </a:extLst>
                </a:gridCol>
                <a:gridCol w="1058638">
                  <a:extLst>
                    <a:ext uri="{9D8B030D-6E8A-4147-A177-3AD203B41FA5}">
                      <a16:colId xmlns:a16="http://schemas.microsoft.com/office/drawing/2014/main" val="2694879403"/>
                    </a:ext>
                  </a:extLst>
                </a:gridCol>
                <a:gridCol w="1058638">
                  <a:extLst>
                    <a:ext uri="{9D8B030D-6E8A-4147-A177-3AD203B41FA5}">
                      <a16:colId xmlns:a16="http://schemas.microsoft.com/office/drawing/2014/main" val="3484093203"/>
                    </a:ext>
                  </a:extLst>
                </a:gridCol>
              </a:tblGrid>
              <a:tr h="487982">
                <a:tc>
                  <a:txBody>
                    <a:bodyPr/>
                    <a:lstStyle/>
                    <a:p>
                      <a:pPr algn="l" fontAlgn="b"/>
                      <a:r>
                        <a:rPr lang="fr-FR" sz="1600" b="1" i="0" u="none" strike="noStrike">
                          <a:solidFill>
                            <a:srgbClr val="000000"/>
                          </a:solidFill>
                          <a:effectLst/>
                          <a:latin typeface="Calibri" panose="020F0502020204030204" pitchFamily="34" charset="0"/>
                        </a:rPr>
                        <a:t>Académie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Taux de réussite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Equité*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Admis avec mention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406325"/>
                  </a:ext>
                </a:extLst>
              </a:tr>
              <a:tr h="269603">
                <a:tc>
                  <a:txBody>
                    <a:bodyPr/>
                    <a:lstStyle/>
                    <a:p>
                      <a:pPr algn="l" fontAlgn="b"/>
                      <a:r>
                        <a:rPr lang="fr-FR" sz="1600" b="0" i="0" u="none" strike="noStrike">
                          <a:solidFill>
                            <a:srgbClr val="000000"/>
                          </a:solidFill>
                          <a:effectLst/>
                          <a:latin typeface="Calibri" panose="020F0502020204030204" pitchFamily="34" charset="0"/>
                        </a:rPr>
                        <a:t>Nouvelle-Calédonie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69,8%</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9802274"/>
                  </a:ext>
                </a:extLst>
              </a:tr>
              <a:tr h="269603">
                <a:tc>
                  <a:txBody>
                    <a:bodyPr/>
                    <a:lstStyle/>
                    <a:p>
                      <a:pPr algn="l" fontAlgn="b"/>
                      <a:r>
                        <a:rPr lang="fr-FR" sz="1600" b="0" i="0" u="none" strike="noStrike">
                          <a:solidFill>
                            <a:srgbClr val="000000"/>
                          </a:solidFill>
                          <a:effectLst/>
                          <a:latin typeface="Calibri" panose="020F0502020204030204" pitchFamily="34" charset="0"/>
                        </a:rPr>
                        <a:t>Martinique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64,9%</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8575920"/>
                  </a:ext>
                </a:extLst>
              </a:tr>
              <a:tr h="269603">
                <a:tc>
                  <a:txBody>
                    <a:bodyPr/>
                    <a:lstStyle/>
                    <a:p>
                      <a:pPr algn="l" fontAlgn="b"/>
                      <a:r>
                        <a:rPr lang="fr-FR" sz="1600" b="0" i="0" u="none" strike="noStrike">
                          <a:solidFill>
                            <a:srgbClr val="000000"/>
                          </a:solidFill>
                          <a:effectLst/>
                          <a:latin typeface="Calibri" panose="020F0502020204030204" pitchFamily="34" charset="0"/>
                        </a:rPr>
                        <a:t>Polynésie française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76,1%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082973"/>
                  </a:ext>
                </a:extLst>
              </a:tr>
              <a:tr h="269603">
                <a:tc>
                  <a:txBody>
                    <a:bodyPr/>
                    <a:lstStyle/>
                    <a:p>
                      <a:pPr algn="l" fontAlgn="b"/>
                      <a:r>
                        <a:rPr lang="fr-FR" sz="1600" b="0" i="0" u="none" strike="noStrike">
                          <a:solidFill>
                            <a:srgbClr val="000000"/>
                          </a:solidFill>
                          <a:effectLst/>
                          <a:latin typeface="Calibri" panose="020F0502020204030204" pitchFamily="34" charset="0"/>
                        </a:rPr>
                        <a:t>Métropole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panose="020F0502020204030204" pitchFamily="34" charset="0"/>
                        </a:rPr>
                        <a:t>86,4%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smtClean="0">
                          <a:solidFill>
                            <a:srgbClr val="000000"/>
                          </a:solidFill>
                          <a:effectLst/>
                          <a:latin typeface="Calibri" panose="020F0502020204030204" pitchFamily="34" charset="0"/>
                        </a:rPr>
                        <a:t>73,4%</a:t>
                      </a:r>
                      <a:endParaRPr lang="fr-FR" sz="16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8731728"/>
                  </a:ext>
                </a:extLst>
              </a:tr>
              <a:tr h="269603">
                <a:tc gridSpan="4">
                  <a:txBody>
                    <a:bodyPr/>
                    <a:lstStyle/>
                    <a:p>
                      <a:pPr algn="l" fontAlgn="b"/>
                      <a:r>
                        <a:rPr lang="fr-FR" sz="1200" b="0" i="0" u="none" strike="noStrike" dirty="0">
                          <a:solidFill>
                            <a:srgbClr val="000000"/>
                          </a:solidFill>
                          <a:effectLst/>
                          <a:latin typeface="Calibri" panose="020F0502020204030204" pitchFamily="34" charset="0"/>
                        </a:rPr>
                        <a:t>* Ecart de taux de réussite entre PCS favorisée et défavorisée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5419336"/>
                  </a:ext>
                </a:extLst>
              </a:tr>
            </a:tbl>
          </a:graphicData>
        </a:graphic>
      </p:graphicFrame>
      <p:sp>
        <p:nvSpPr>
          <p:cNvPr id="12"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3497404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51" y="5910941"/>
            <a:ext cx="3025370" cy="725406"/>
          </a:xfrm>
          <a:prstGeom prst="rect">
            <a:avLst/>
          </a:prstGeom>
        </p:spPr>
      </p:pic>
      <p:sp>
        <p:nvSpPr>
          <p:cNvPr id="6" name="ZoneTexte 5"/>
          <p:cNvSpPr txBox="1"/>
          <p:nvPr/>
        </p:nvSpPr>
        <p:spPr>
          <a:xfrm>
            <a:off x="179512" y="80841"/>
            <a:ext cx="8784976" cy="369332"/>
          </a:xfrm>
          <a:prstGeom prst="rect">
            <a:avLst/>
          </a:prstGeom>
          <a:noFill/>
        </p:spPr>
        <p:txBody>
          <a:bodyPr wrap="square" rtlCol="0">
            <a:spAutoFit/>
          </a:bodyPr>
          <a:lstStyle/>
          <a:p>
            <a:pPr algn="ctr"/>
            <a:r>
              <a:rPr lang="fr-FR" b="1" dirty="0" smtClean="0"/>
              <a:t>Une contribution globalement en deçà des attentes en </a:t>
            </a:r>
            <a:r>
              <a:rPr lang="fr-FR" b="1" dirty="0" smtClean="0"/>
              <a:t>voie générale et technologique</a:t>
            </a:r>
            <a:endParaRPr lang="fr-FR" b="1" dirty="0"/>
          </a:p>
        </p:txBody>
      </p:sp>
      <p:graphicFrame>
        <p:nvGraphicFramePr>
          <p:cNvPr id="7" name="Graphique 6"/>
          <p:cNvGraphicFramePr>
            <a:graphicFrameLocks/>
          </p:cNvGraphicFramePr>
          <p:nvPr>
            <p:extLst>
              <p:ext uri="{D42A27DB-BD31-4B8C-83A1-F6EECF244321}">
                <p14:modId xmlns:p14="http://schemas.microsoft.com/office/powerpoint/2010/main" val="1206769705"/>
              </p:ext>
            </p:extLst>
          </p:nvPr>
        </p:nvGraphicFramePr>
        <p:xfrm>
          <a:off x="1533525" y="742950"/>
          <a:ext cx="6076950" cy="5372100"/>
        </p:xfrm>
        <a:graphic>
          <a:graphicData uri="http://schemas.openxmlformats.org/drawingml/2006/chart">
            <c:chart xmlns:c="http://schemas.openxmlformats.org/drawingml/2006/chart" xmlns:r="http://schemas.openxmlformats.org/officeDocument/2006/relationships" r:id="rId5"/>
          </a:graphicData>
        </a:graphic>
      </p:graphicFrame>
      <p:sp>
        <p:nvSpPr>
          <p:cNvPr id="8" name="ZoneTexte 7"/>
          <p:cNvSpPr txBox="1"/>
          <p:nvPr/>
        </p:nvSpPr>
        <p:spPr>
          <a:xfrm>
            <a:off x="359532" y="435173"/>
            <a:ext cx="8424936" cy="307777"/>
          </a:xfrm>
          <a:prstGeom prst="rect">
            <a:avLst/>
          </a:prstGeom>
          <a:noFill/>
        </p:spPr>
        <p:txBody>
          <a:bodyPr wrap="square" rtlCol="0">
            <a:spAutoFit/>
          </a:bodyPr>
          <a:lstStyle/>
          <a:p>
            <a:r>
              <a:rPr lang="fr-FR" sz="1400" b="1" dirty="0"/>
              <a:t>Les groupes d’établissements d’enseignement général et technologique</a:t>
            </a:r>
            <a:endParaRPr lang="fr-FR" sz="1400" dirty="0"/>
          </a:p>
        </p:txBody>
      </p:sp>
      <p:sp>
        <p:nvSpPr>
          <p:cNvPr id="11" name="Titre 1"/>
          <p:cNvSpPr txBox="1">
            <a:spLocks/>
          </p:cNvSpPr>
          <p:nvPr/>
        </p:nvSpPr>
        <p:spPr>
          <a:xfrm>
            <a:off x="1259632" y="6588225"/>
            <a:ext cx="6624736" cy="317897"/>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000" smtClean="0"/>
              <a:t>Séminaire d’accueil des personnels de direction et d’encadrement – Quelques chiffres sur l’enseignement en Nouvelle-Calédonie</a:t>
            </a:r>
            <a:endParaRPr lang="fr-FR" sz="1000" dirty="0"/>
          </a:p>
        </p:txBody>
      </p:sp>
    </p:spTree>
    <p:extLst>
      <p:ext uri="{BB962C8B-B14F-4D97-AF65-F5344CB8AC3E}">
        <p14:creationId xmlns:p14="http://schemas.microsoft.com/office/powerpoint/2010/main" val="2574909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4431</TotalTime>
  <Words>1357</Words>
  <Application>Microsoft Office PowerPoint</Application>
  <PresentationFormat>Affichage à l'écran (4:3)</PresentationFormat>
  <Paragraphs>204</Paragraphs>
  <Slides>12</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Tahoma</vt:lpstr>
      <vt:lpstr>Thème Office</vt:lpstr>
      <vt:lpstr>Séminaire d’accueil des personnels de direction et d’encadrement</vt:lpstr>
      <vt:lpstr>Séminaire d’accueil des personnels de direction et d’encadrement – Quelques chiffres sur l’enseignement en Nouvelle-Calédonie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 d’accueil des lauréats de concours de la session 2017</dc:title>
  <dc:creator>dbroustet</dc:creator>
  <cp:lastModifiedBy>dbroustet</cp:lastModifiedBy>
  <cp:revision>189</cp:revision>
  <dcterms:created xsi:type="dcterms:W3CDTF">2017-08-20T22:51:12Z</dcterms:created>
  <dcterms:modified xsi:type="dcterms:W3CDTF">2020-07-29T03:11:09Z</dcterms:modified>
</cp:coreProperties>
</file>