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8" r:id="rId3"/>
    <p:sldId id="373" r:id="rId4"/>
    <p:sldId id="369" r:id="rId5"/>
    <p:sldId id="379" r:id="rId6"/>
    <p:sldId id="380" r:id="rId7"/>
    <p:sldId id="381" r:id="rId8"/>
    <p:sldId id="382" r:id="rId9"/>
    <p:sldId id="378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agomai" initials="h" lastIdx="10" clrIdx="0">
    <p:extLst>
      <p:ext uri="{19B8F6BF-5375-455C-9EA6-DF929625EA0E}">
        <p15:presenceInfo xmlns:p15="http://schemas.microsoft.com/office/powerpoint/2012/main" userId="hpagom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006"/>
    <a:srgbClr val="3333FF"/>
    <a:srgbClr val="6699FF"/>
    <a:srgbClr val="4F8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86" autoAdjust="0"/>
    <p:restoredTop sz="90439" autoAdjust="0"/>
  </p:normalViewPr>
  <p:slideViewPr>
    <p:cSldViewPr>
      <p:cViewPr varScale="1">
        <p:scale>
          <a:sx n="74" d="100"/>
          <a:sy n="74" d="100"/>
        </p:scale>
        <p:origin x="115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51371-33A1-4338-B020-831DA63AD20A}" type="datetimeFigureOut">
              <a:rPr lang="fr-FR" smtClean="0"/>
              <a:t>07/08/2020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F383C-D95A-4E14-BE08-19E3A6366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8707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8B255-976E-47A0-BAC6-76526B24F8A2}" type="datetimeFigureOut">
              <a:rPr lang="fr-FR" smtClean="0"/>
              <a:t>07/08/2020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4E1C4-94DE-4A58-8748-B534B4356E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0213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93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084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41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588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323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470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199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82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4E1C4-94DE-4A58-8748-B534B4356E1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68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DCE5-3C35-431E-B063-5CBEB96F06B3}" type="datetime1">
              <a:rPr lang="fr-FR" smtClean="0"/>
              <a:t>07/08/2020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D6A1-227F-4B81-B311-D34F1C50F293}" type="datetime1">
              <a:rPr lang="fr-FR" smtClean="0"/>
              <a:t>07/08/2020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4961-504C-4826-A99D-603B577C52FE}" type="datetime1">
              <a:rPr lang="fr-FR" smtClean="0"/>
              <a:t>07/08/2020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386A-D82E-4C4D-9992-DFBE2EFB36FA}" type="datetime1">
              <a:rPr lang="fr-FR" smtClean="0"/>
              <a:t>07/08/2020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200F-989F-4F02-9FB7-BCEA0DCB62B3}" type="datetime1">
              <a:rPr lang="fr-FR" smtClean="0"/>
              <a:t>07/08/2020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0A11-229F-449C-AD7D-75EFF4CA223F}" type="datetime1">
              <a:rPr lang="fr-FR" smtClean="0"/>
              <a:t>07/08/2020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FCDE-F38C-4A6F-A561-70E70D781273}" type="datetime1">
              <a:rPr lang="fr-FR" smtClean="0"/>
              <a:t>07/08/2020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08BC-C490-4A8E-8D5A-A749D9EA7126}" type="datetime1">
              <a:rPr lang="fr-FR" smtClean="0"/>
              <a:t>07/08/2020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F519-EFF9-478D-8FED-304D23A621E3}" type="datetime1">
              <a:rPr lang="fr-FR" smtClean="0"/>
              <a:t>07/08/2020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2D76-05D3-4835-87F4-046F7CD845DE}" type="datetime1">
              <a:rPr lang="fr-FR" smtClean="0"/>
              <a:t>07/08/2020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D803-31A3-43A8-A591-370B444299FD}" type="datetime1">
              <a:rPr lang="fr-FR" smtClean="0"/>
              <a:t>07/08/2020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155AC2-B9A6-4E52-AF7E-FB1FE34638B3}" type="datetime1">
              <a:rPr lang="fr-FR" smtClean="0"/>
              <a:t>07/08/2020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B99344A-1130-4CB1-890E-5ED299E0455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619595" y="4819620"/>
            <a:ext cx="7918648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/>
              <a:t>S</a:t>
            </a:r>
            <a:r>
              <a:rPr lang="fr-FR" sz="2400" dirty="0"/>
              <a:t>ervice de l’Enseignement des Langues </a:t>
            </a:r>
            <a:br>
              <a:rPr lang="fr-FR" sz="2400" dirty="0"/>
            </a:br>
            <a:r>
              <a:rPr lang="fr-FR" sz="2400" dirty="0"/>
              <a:t>et de la Culture Kanak (SELCK)</a:t>
            </a:r>
          </a:p>
          <a:p>
            <a:pPr algn="ctr"/>
            <a:endParaRPr lang="fr-FR" sz="1700" dirty="0"/>
          </a:p>
          <a:p>
            <a:pPr algn="ctr"/>
            <a:r>
              <a:rPr lang="fr-FR" sz="1700" dirty="0"/>
              <a:t>Mme Georgina MORAT, IA-IPR de langues vivantes</a:t>
            </a:r>
          </a:p>
          <a:p>
            <a:pPr algn="ctr"/>
            <a:r>
              <a:rPr lang="fr-FR" sz="1700" dirty="0"/>
              <a:t>M. Olivier FANDOS, CMAI du SELCK</a:t>
            </a:r>
          </a:p>
          <a:p>
            <a:pPr algn="ctr"/>
            <a:endParaRPr lang="fr-FR" dirty="0"/>
          </a:p>
          <a:p>
            <a:endParaRPr lang="fr-FR" dirty="0">
              <a:solidFill>
                <a:srgbClr val="C0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3754"/>
            <a:ext cx="1905000" cy="13430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3568" y="1791013"/>
            <a:ext cx="80510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/>
              <a:t>Enseignement des </a:t>
            </a:r>
            <a:r>
              <a:rPr lang="fr-FR" sz="3200" dirty="0" smtClean="0"/>
              <a:t>éléments fondamentaux </a:t>
            </a:r>
            <a:r>
              <a:rPr lang="fr-FR" sz="3200" dirty="0"/>
              <a:t>de la culture kanak (EFCK) </a:t>
            </a:r>
          </a:p>
          <a:p>
            <a:pPr algn="ctr"/>
            <a:r>
              <a:rPr lang="fr-FR" sz="3200" dirty="0"/>
              <a:t>et </a:t>
            </a:r>
            <a:r>
              <a:rPr lang="fr-FR" sz="3200" dirty="0" smtClean="0"/>
              <a:t>des langues </a:t>
            </a:r>
            <a:r>
              <a:rPr lang="fr-FR" sz="3200" dirty="0"/>
              <a:t>kanak (LK)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596336" y="13584"/>
            <a:ext cx="135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EFCK &amp; LK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8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15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endParaRPr lang="fr-FR" sz="3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611"/>
            <a:ext cx="1468760" cy="1035476"/>
          </a:xfrm>
          <a:prstGeom prst="rect">
            <a:avLst/>
          </a:prstGeom>
        </p:spPr>
      </p:pic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251520" y="1568876"/>
            <a:ext cx="8784976" cy="4859172"/>
          </a:xfrm>
        </p:spPr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1992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Loi Deixonne : </a:t>
            </a:r>
            <a:r>
              <a:rPr lang="fr-FR" sz="8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a’jië</a:t>
            </a: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8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paicî</a:t>
            </a: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FR" sz="8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drehu</a:t>
            </a:r>
            <a:r>
              <a:rPr lang="fr-FR" sz="8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 </a:t>
            </a:r>
            <a:r>
              <a:rPr lang="fr-FR" sz="8800" b="1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nengone</a:t>
            </a:r>
            <a:r>
              <a:rPr lang="fr-FR" sz="8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 Baccalauréat</a:t>
            </a:r>
            <a:endParaRPr lang="fr-NC" sz="8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1998</a:t>
            </a:r>
            <a:r>
              <a:rPr lang="fr-FR" sz="8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Accord de Nouméa</a:t>
            </a:r>
            <a:r>
              <a:rPr lang="fr-FR" sz="8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 </a:t>
            </a:r>
            <a:r>
              <a:rPr lang="fr-FR" sz="8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 les langues kanak sont, avec le français, des langues d’enseignement et de culture en Nouvelle-Calédonie »</a:t>
            </a:r>
            <a:endParaRPr lang="fr-NC" sz="8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1999</a:t>
            </a:r>
            <a:r>
              <a:rPr lang="fr-FR" sz="8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Création de la </a:t>
            </a:r>
            <a:r>
              <a:rPr lang="fr-FR" sz="8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filière Langues et Cultures océaniennes 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l’UNC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2005 -</a:t>
            </a:r>
            <a:r>
              <a:rPr lang="fr-FR" sz="8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Enseignement des langues et de la culture kanak dans le 1</a:t>
            </a:r>
            <a:r>
              <a:rPr lang="fr-FR" sz="8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degré</a:t>
            </a:r>
            <a:endParaRPr lang="fr-NC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2007</a:t>
            </a:r>
            <a:r>
              <a:rPr lang="fr-FR" sz="8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Création </a:t>
            </a:r>
            <a:r>
              <a:rPr lang="fr-FR" sz="8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</a:t>
            </a: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l’Académie des langues kanak 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(ALK)</a:t>
            </a:r>
            <a:endParaRPr lang="fr-NC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2012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Transfert de compétences de l’enseignement du second degré public et de l’enseignement privé à la Nouvelle-Calédonie - </a:t>
            </a:r>
            <a:r>
              <a:rPr lang="fr-FR" sz="8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fr-FR" sz="8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réation 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 </a:t>
            </a:r>
            <a:r>
              <a:rPr lang="fr-FR" sz="8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Service de l’Enseignement des Langues et de la Culture Kanak </a:t>
            </a:r>
            <a:r>
              <a:rPr lang="fr-FR" sz="8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(SELCK)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</a:t>
            </a:r>
            <a:r>
              <a:rPr lang="fr-FR" sz="8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arrêté portant création du </a:t>
            </a:r>
            <a:r>
              <a:rPr lang="fr-FR" sz="8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CAPES de langues kanak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8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première session et premiers lauréats du CAPES de langues </a:t>
            </a:r>
            <a:r>
              <a:rPr lang="fr-FR" sz="8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kanak, en 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nengone (CAPES </a:t>
            </a:r>
            <a:r>
              <a:rPr lang="fr-FR" sz="8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et en drehu (CAPES </a:t>
            </a:r>
            <a:r>
              <a:rPr lang="fr-FR" sz="8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</a:t>
            </a:r>
            <a:r>
              <a:rPr lang="fr-FR" sz="8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bivalent)</a:t>
            </a:r>
            <a:endParaRPr lang="fr-NC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N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909725" y="505339"/>
            <a:ext cx="3312368" cy="7024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Rappel historique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96336" y="13584"/>
            <a:ext cx="135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EFCK &amp; LK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15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endParaRPr lang="fr-FR" sz="3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611"/>
            <a:ext cx="1468760" cy="1035476"/>
          </a:xfrm>
          <a:prstGeom prst="rect">
            <a:avLst/>
          </a:prstGeom>
        </p:spPr>
      </p:pic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91264" cy="43924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 janvier 2016</a:t>
            </a:r>
            <a:r>
              <a:rPr lang="fr-FR" sz="2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fr-FR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fr-F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doption de la </a:t>
            </a:r>
            <a:r>
              <a:rPr lang="fr-FR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délibération n° 106 </a:t>
            </a:r>
            <a:r>
              <a:rPr lang="fr-F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relative à l’avenir de l’École calédonienne. Cette délibération est l’acte fondateur du projet éducatif de la Nouvelle-Calédonie.</a:t>
            </a: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fr-FR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Objectifs</a:t>
            </a:r>
            <a:r>
              <a:rPr lang="fr-FR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Développer l’identité de l’École calédonienne,</a:t>
            </a: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Considérer la diversité des publics pour une École de la réussite pour tous,</a:t>
            </a: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Ancrer l’École dans son environnement, un climat scolaire au service de l’épanouissement de l’élève,</a:t>
            </a: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Ouvrir l’École calédonienne sur la région Océanie et le monde.</a:t>
            </a: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N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619672" y="719596"/>
            <a:ext cx="7128791" cy="849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Le projet éducatif </a:t>
            </a:r>
            <a:r>
              <a:rPr lang="fr-FR" sz="2800" b="1" dirty="0" smtClean="0"/>
              <a:t>de </a:t>
            </a:r>
            <a:r>
              <a:rPr lang="fr-FR" sz="2800" b="1" dirty="0"/>
              <a:t>la Nouvelle-Calédonie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96336" y="13584"/>
            <a:ext cx="135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EFCK &amp; LK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67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15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endParaRPr lang="fr-FR" sz="3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611"/>
            <a:ext cx="1468760" cy="1035476"/>
          </a:xfrm>
          <a:prstGeom prst="rect">
            <a:avLst/>
          </a:prstGeom>
        </p:spPr>
      </p:pic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91264" cy="4392488"/>
          </a:xfrm>
        </p:spPr>
        <p:txBody>
          <a:bodyPr>
            <a:noAutofit/>
          </a:bodyPr>
          <a:lstStyle/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fr-F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r>
              <a:rPr lang="fr-F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Délibération n°106 </a:t>
            </a:r>
            <a:r>
              <a:rPr lang="fr-F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relative à l’avenir de l’Ecole calédonienne : « </a:t>
            </a: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2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enseignement des éléments fondamentaux de la culture kanak est obligatoirement donné </a:t>
            </a: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chaque élève et (…) une </a:t>
            </a:r>
            <a:r>
              <a:rPr lang="fr-FR" sz="2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offre d’enseignement en langues kanak est proposée </a:t>
            </a: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chaque établissement </a:t>
            </a:r>
            <a:r>
              <a:rPr lang="fr-FR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fr-F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r>
              <a:rPr lang="fr-F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élibération n° 186 </a:t>
            </a:r>
            <a:r>
              <a:rPr lang="fr-F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« </a:t>
            </a: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produire des ressources et des outils d’enseignement des langues et de la culture kanak pour </a:t>
            </a:r>
            <a:r>
              <a:rPr lang="fr-FR" sz="2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créer un fonds documentaire</a:t>
            </a: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améliorer la formation </a:t>
            </a: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enseignants en langues et culture kanak et </a:t>
            </a:r>
            <a:r>
              <a:rPr lang="fr-FR" sz="2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mettre en place des processus d’habilitation et de certification</a:t>
            </a: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endParaRPr lang="fr-NC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619673" y="719596"/>
            <a:ext cx="6336703" cy="588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Les EFCK et les LK dans le  PENC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96336" y="13584"/>
            <a:ext cx="135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EFCK &amp; LK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6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80237"/>
            <a:ext cx="8229600" cy="7115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endParaRPr lang="fr-FR" sz="3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611"/>
            <a:ext cx="1468760" cy="1035476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A898692-B5F3-4DBD-AA63-80B30D267FCB}"/>
              </a:ext>
            </a:extLst>
          </p:cNvPr>
          <p:cNvSpPr txBox="1">
            <a:spLocks/>
          </p:cNvSpPr>
          <p:nvPr/>
        </p:nvSpPr>
        <p:spPr>
          <a:xfrm>
            <a:off x="251520" y="1617934"/>
            <a:ext cx="8892480" cy="4907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r-FR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L’enseignement des </a:t>
            </a:r>
            <a:r>
              <a:rPr lang="fr-F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EFCK </a:t>
            </a:r>
            <a:r>
              <a:rPr lang="fr-FR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</a:t>
            </a:r>
            <a:r>
              <a:rPr lang="fr-FR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obligatoire, et se déroule en langue française </a:t>
            </a:r>
            <a:r>
              <a:rPr lang="fr-FR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PRIMAIRE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30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hebdomadaires </a:t>
            </a:r>
            <a:endParaRPr lang="fr-FR" sz="2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COLLÈGE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6</a:t>
            </a:r>
            <a:r>
              <a:rPr lang="fr-FR" sz="22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mn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hebdomadaires</a:t>
            </a: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5</a:t>
            </a:r>
            <a:r>
              <a:rPr lang="fr-FR" sz="22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4</a:t>
            </a:r>
            <a:r>
              <a:rPr lang="fr-FR" sz="22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</a:t>
            </a:r>
            <a:r>
              <a:rPr lang="fr-FR" sz="22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moins un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Enseignement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Pratique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Interdisciplinaire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EPI)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obligatoire</a:t>
            </a:r>
            <a:endParaRPr lang="fr-FR" sz="2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LYCÉE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fr-FR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30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hebdomadaires</a:t>
            </a: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Primaire,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collège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lycée,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otal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heures </a:t>
            </a:r>
            <a:r>
              <a:rPr lang="fr-FR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d’enseignement EFCK </a:t>
            </a:r>
            <a:r>
              <a:rPr lang="fr-F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l’année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AFB5AE06-4CA0-4C6B-8E8F-E6F8070B40E1}"/>
              </a:ext>
            </a:extLst>
          </p:cNvPr>
          <p:cNvSpPr txBox="1">
            <a:spLocks/>
          </p:cNvSpPr>
          <p:nvPr/>
        </p:nvSpPr>
        <p:spPr>
          <a:xfrm>
            <a:off x="1187624" y="676084"/>
            <a:ext cx="7128792" cy="768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           </a:t>
            </a:r>
            <a:r>
              <a:rPr lang="fr-FR" b="1" dirty="0" smtClean="0">
                <a:latin typeface="+mn-lt"/>
              </a:rPr>
              <a:t>Les heures dédiées aux </a:t>
            </a:r>
            <a:r>
              <a:rPr lang="fr-FR" b="1" dirty="0" smtClean="0">
                <a:latin typeface="+mn-lt"/>
              </a:rPr>
              <a:t>EFCK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96336" y="13584"/>
            <a:ext cx="135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EFCK &amp; LK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5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2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856238" y="52718"/>
            <a:ext cx="3180257" cy="30882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80237"/>
            <a:ext cx="8229600" cy="71156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fr-FR" sz="2500" b="1" spc="0" dirty="0">
                <a:solidFill>
                  <a:srgbClr val="93A299">
                    <a:lumMod val="75000"/>
                  </a:srgbClr>
                </a:solidFill>
              </a:rPr>
            </a:br>
            <a:endParaRPr lang="fr-FR" sz="3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151333"/>
            <a:ext cx="1468760" cy="1035476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187624" y="669071"/>
            <a:ext cx="4896543" cy="588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Le contenu des EFCK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15516" y="1340768"/>
            <a:ext cx="871296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points d’ancrage </a:t>
            </a:r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fr-F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CASE		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2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LANGUE ET 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PAROLE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CLAN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	- PERSONNE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IGNAME	- 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TERRE </a:t>
            </a:r>
            <a:r>
              <a:rPr lang="fr-FR" sz="2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ESPACE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Objectifs 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Mettre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en relief les élaborations originales et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le dynamisme des cultures </a:t>
            </a: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kanak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S’appuyer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sur la culture de l’Autre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pour mieux interroger et revisiter la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sienne : a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pprentissage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de l’altérité </a:t>
            </a:r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Rapprocher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les communautés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en offrant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les passerelles d’une compréhension interculturelle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faire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de l’Ecole un des vecteurs essentiels du vivre ensemble et du destin commun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Permettre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reconnaissance de l’identité kanak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, l’ancrage des écoles et des établissements scolaires dans leur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contexte culturel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, la confiance en soi et l’estime retrouvée. </a:t>
            </a:r>
            <a:endParaRPr lang="fr-FR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C’est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assurément un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levier de réussite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pour tous les élèves </a:t>
            </a:r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appel à promouvoir une dimension pluridisciplinaire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des enseignements.</a:t>
            </a:r>
          </a:p>
        </p:txBody>
      </p:sp>
    </p:spTree>
    <p:extLst>
      <p:ext uri="{BB962C8B-B14F-4D97-AF65-F5344CB8AC3E}">
        <p14:creationId xmlns:p14="http://schemas.microsoft.com/office/powerpoint/2010/main" val="288114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554396"/>
            <a:ext cx="5328592" cy="530360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611"/>
            <a:ext cx="1468760" cy="1035476"/>
          </a:xfrm>
          <a:prstGeom prst="rect">
            <a:avLst/>
          </a:prstGeom>
        </p:spPr>
      </p:pic>
      <p:pic>
        <p:nvPicPr>
          <p:cNvPr id="3" name="Espace réservé du contenu 2"/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6198286" y="145039"/>
            <a:ext cx="2788573" cy="27078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386611"/>
            <a:ext cx="4896543" cy="10354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Le contenu des </a:t>
            </a:r>
            <a:r>
              <a:rPr lang="fr-FR" sz="2800" b="1" dirty="0" smtClean="0"/>
              <a:t>EFCK :</a:t>
            </a:r>
          </a:p>
          <a:p>
            <a:pPr algn="ctr"/>
            <a:r>
              <a:rPr lang="fr-FR" sz="2000" b="1" dirty="0"/>
              <a:t>u</a:t>
            </a:r>
            <a:r>
              <a:rPr lang="fr-FR" sz="2000" b="1" dirty="0" smtClean="0"/>
              <a:t>ne progressivité des apprentissages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86251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5" y="332656"/>
            <a:ext cx="1468760" cy="1035476"/>
          </a:xfrm>
          <a:prstGeom prst="rect">
            <a:avLst/>
          </a:prstGeom>
        </p:spPr>
      </p:pic>
      <p:pic>
        <p:nvPicPr>
          <p:cNvPr id="3" name="Espace réservé du contenu 2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6323950" y="58072"/>
            <a:ext cx="2729823" cy="26508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Titre 1"/>
          <p:cNvSpPr txBox="1">
            <a:spLocks/>
          </p:cNvSpPr>
          <p:nvPr/>
        </p:nvSpPr>
        <p:spPr>
          <a:xfrm>
            <a:off x="1459051" y="332656"/>
            <a:ext cx="4896543" cy="10354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Le contenu des </a:t>
            </a:r>
            <a:r>
              <a:rPr lang="fr-FR" sz="2800" b="1" dirty="0" smtClean="0"/>
              <a:t>EFCK :</a:t>
            </a:r>
          </a:p>
          <a:p>
            <a:pPr algn="ctr"/>
            <a:r>
              <a:rPr lang="fr-FR" sz="2000" b="1" dirty="0"/>
              <a:t>m</a:t>
            </a:r>
            <a:r>
              <a:rPr lang="fr-FR" sz="2000" b="1" dirty="0" smtClean="0"/>
              <a:t>ise en œuvre de compétences culturelles</a:t>
            </a:r>
            <a:endParaRPr lang="fr-FR" sz="2000" b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514613"/>
            <a:ext cx="5554960" cy="526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15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68" y="310642"/>
            <a:ext cx="1468760" cy="1035476"/>
          </a:xfrm>
          <a:prstGeom prst="rect">
            <a:avLst/>
          </a:prstGeom>
        </p:spPr>
      </p:pic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107504" y="1498055"/>
            <a:ext cx="8928992" cy="525123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collège et lycée, </a:t>
            </a: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cours de LK sont 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choix des familles</a:t>
            </a: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 LV2 ou en LV3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langue de complément). 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L’offre de cet enseignement est obligatoire</a:t>
            </a: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son ouverture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conditionnée par 3 critères : </a:t>
            </a:r>
          </a:p>
          <a:p>
            <a:pPr lvl="3">
              <a:spcBef>
                <a:spcPts val="0"/>
              </a:spcBef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demande des parents ;</a:t>
            </a:r>
          </a:p>
          <a:p>
            <a:pPr lvl="3">
              <a:spcBef>
                <a:spcPts val="0"/>
              </a:spcBef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effectif minimum de 8 élèves ;</a:t>
            </a:r>
          </a:p>
          <a:p>
            <a:pPr lvl="3">
              <a:spcBef>
                <a:spcPts val="0"/>
              </a:spcBef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disponibilité d’une ressource </a:t>
            </a: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humaine pour l’enseigner.</a:t>
            </a:r>
          </a:p>
          <a:p>
            <a:pPr marL="274320" lvl="1" indent="0">
              <a:spcBef>
                <a:spcPts val="0"/>
              </a:spcBef>
              <a:buNone/>
            </a:pPr>
            <a:endParaRPr lang="fr-FR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863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Quatre langues </a:t>
            </a:r>
            <a:r>
              <a:rPr lang="fr-F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peuvent être étudiées en LV2 au collège et présentées en LVB à l’examen du Baccalauréat :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a’jië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paicî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nengone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drehu</a:t>
            </a: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6863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Huit autres langues kanak dans le second degré, souvent en poursuite de cursus linguistique depuis le 1</a:t>
            </a:r>
            <a:r>
              <a:rPr lang="fr-FR" sz="2000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degré, en langue de complément.</a:t>
            </a:r>
          </a:p>
          <a:p>
            <a:pPr marL="46863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à porter sur 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placement dans l’</a:t>
            </a:r>
            <a:r>
              <a:rPr lang="fr-FR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EdT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cours de LK</a:t>
            </a: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professeurs intervenant souvent sur plusieurs établissements. </a:t>
            </a:r>
          </a:p>
          <a:p>
            <a:pPr marL="46863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Grande hétérogénéité </a:t>
            </a:r>
            <a:r>
              <a:rPr lang="fr-F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groupes-classe (locuteurs actifs, locuteurs passifs, débutants).</a:t>
            </a:r>
          </a:p>
          <a:p>
            <a:pPr marL="46863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Près de 3 000 élèves </a:t>
            </a:r>
            <a:r>
              <a:rPr lang="fr-F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 le choix d’une langue kanak.</a:t>
            </a:r>
          </a:p>
          <a:p>
            <a:pPr marL="46863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poursuite d’études en BTS (LV2) et à l’université.</a:t>
            </a:r>
            <a:endParaRPr lang="fr-NC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686728" y="610317"/>
            <a:ext cx="6696743" cy="588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/>
              <a:t>Les langues kanak dans le 2</a:t>
            </a:r>
            <a:r>
              <a:rPr lang="fr-FR" sz="2800" b="1" baseline="30000" dirty="0"/>
              <a:t>nd</a:t>
            </a:r>
            <a:r>
              <a:rPr lang="fr-FR" sz="2800" b="1" dirty="0"/>
              <a:t> degré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596336" y="13584"/>
            <a:ext cx="135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EFCK &amp; LK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01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seignement des LCK en N-C - Présentation du 4 mai 2018 -v3" id="{F3339876-2058-314D-8C82-469B8346921A}" vid="{C92F2046-23E1-E040-BEAB-DD650FAEDDD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VR</Template>
  <TotalTime>3324</TotalTime>
  <Words>274</Words>
  <Application>Microsoft Office PowerPoint</Application>
  <PresentationFormat>Affichage à l'écran (4:3)</PresentationFormat>
  <Paragraphs>86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Wingdings</vt:lpstr>
      <vt:lpstr>Clarté</vt:lpstr>
      <vt:lpstr>Présentation PowerPoint</vt:lpstr>
      <vt:lpstr>  </vt:lpstr>
      <vt:lpstr>  </vt:lpstr>
      <vt:lpstr>  </vt:lpstr>
      <vt:lpstr>  </vt:lpstr>
      <vt:lpstr>  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georgina morat</dc:creator>
  <cp:lastModifiedBy>gmorat</cp:lastModifiedBy>
  <cp:revision>71</cp:revision>
  <cp:lastPrinted>2018-05-03T21:39:00Z</cp:lastPrinted>
  <dcterms:created xsi:type="dcterms:W3CDTF">2018-12-05T20:54:51Z</dcterms:created>
  <dcterms:modified xsi:type="dcterms:W3CDTF">2020-08-07T08:56:31Z</dcterms:modified>
</cp:coreProperties>
</file>