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68" r:id="rId4"/>
  </p:sldMasterIdLst>
  <p:handoutMasterIdLst>
    <p:handoutMasterId r:id="rId43"/>
  </p:handoutMasterIdLst>
  <p:sldIdLst>
    <p:sldId id="262" r:id="rId5"/>
    <p:sldId id="266" r:id="rId6"/>
    <p:sldId id="274" r:id="rId7"/>
    <p:sldId id="268" r:id="rId8"/>
    <p:sldId id="267" r:id="rId9"/>
    <p:sldId id="269" r:id="rId10"/>
    <p:sldId id="325" r:id="rId11"/>
    <p:sldId id="270" r:id="rId12"/>
    <p:sldId id="271" r:id="rId13"/>
    <p:sldId id="278" r:id="rId14"/>
    <p:sldId id="272" r:id="rId15"/>
    <p:sldId id="275" r:id="rId16"/>
    <p:sldId id="324" r:id="rId17"/>
    <p:sldId id="276" r:id="rId18"/>
    <p:sldId id="277" r:id="rId19"/>
    <p:sldId id="279" r:id="rId20"/>
    <p:sldId id="281" r:id="rId21"/>
    <p:sldId id="282" r:id="rId22"/>
    <p:sldId id="283" r:id="rId23"/>
    <p:sldId id="284" r:id="rId24"/>
    <p:sldId id="286" r:id="rId25"/>
    <p:sldId id="280" r:id="rId26"/>
    <p:sldId id="327" r:id="rId27"/>
    <p:sldId id="326" r:id="rId28"/>
    <p:sldId id="323" r:id="rId29"/>
    <p:sldId id="321" r:id="rId30"/>
    <p:sldId id="306" r:id="rId31"/>
    <p:sldId id="287" r:id="rId32"/>
    <p:sldId id="288" r:id="rId33"/>
    <p:sldId id="289" r:id="rId34"/>
    <p:sldId id="294" r:id="rId35"/>
    <p:sldId id="295" r:id="rId36"/>
    <p:sldId id="296" r:id="rId37"/>
    <p:sldId id="290" r:id="rId38"/>
    <p:sldId id="292" r:id="rId39"/>
    <p:sldId id="293" r:id="rId40"/>
    <p:sldId id="320" r:id="rId41"/>
    <p:sldId id="259"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88" autoAdjust="0"/>
    <p:restoredTop sz="93841"/>
  </p:normalViewPr>
  <p:slideViewPr>
    <p:cSldViewPr snapToGrid="0">
      <p:cViewPr varScale="1">
        <p:scale>
          <a:sx n="135" d="100"/>
          <a:sy n="135" d="100"/>
        </p:scale>
        <p:origin x="408"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1F94756-CCDF-4B17-8FF3-5A82E4BA6F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8A41042-2AAA-4BFD-8BBC-1C2248E897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F2F01-F26C-4A8C-8F57-B6DAA804A1BF}" type="datetimeFigureOut">
              <a:rPr lang="fr-FR" smtClean="0"/>
              <a:t>22/08/2023</a:t>
            </a:fld>
            <a:endParaRPr lang="fr-FR"/>
          </a:p>
        </p:txBody>
      </p:sp>
      <p:sp>
        <p:nvSpPr>
          <p:cNvPr id="4" name="Espace réservé du pied de page 3">
            <a:extLst>
              <a:ext uri="{FF2B5EF4-FFF2-40B4-BE49-F238E27FC236}">
                <a16:creationId xmlns:a16="http://schemas.microsoft.com/office/drawing/2014/main" id="{BB771313-6111-4E66-9F15-E09C601645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DC6F8D2-0797-4AC8-9AAC-AB985DCE01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95843C-A774-4CAA-A6AC-7C1ADB8E1E08}" type="slidenum">
              <a:rPr lang="fr-FR" smtClean="0"/>
              <a:t>‹N°›</a:t>
            </a:fld>
            <a:endParaRPr lang="fr-FR"/>
          </a:p>
        </p:txBody>
      </p:sp>
    </p:spTree>
    <p:extLst>
      <p:ext uri="{BB962C8B-B14F-4D97-AF65-F5344CB8AC3E}">
        <p14:creationId xmlns:p14="http://schemas.microsoft.com/office/powerpoint/2010/main" val="8382562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78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9">
            <a:extLst>
              <a:ext uri="{FF2B5EF4-FFF2-40B4-BE49-F238E27FC236}">
                <a16:creationId xmlns:a16="http://schemas.microsoft.com/office/drawing/2014/main" id="{CB59CE3C-3E2F-45AC-89C6-A312F4D5E92E}"/>
              </a:ext>
            </a:extLst>
          </p:cNvPr>
          <p:cNvSpPr>
            <a:spLocks noGrp="1"/>
          </p:cNvSpPr>
          <p:nvPr>
            <p:ph type="dt" sz="half" idx="2"/>
          </p:nvPr>
        </p:nvSpPr>
        <p:spPr>
          <a:xfrm>
            <a:off x="549377" y="6362393"/>
            <a:ext cx="2743200" cy="365125"/>
          </a:xfrm>
          <a:prstGeom prst="rect">
            <a:avLst/>
          </a:prstGeom>
        </p:spPr>
        <p:txBody>
          <a:bodyPr/>
          <a:lstStyle/>
          <a:p>
            <a:fld id="{7529944D-0268-4FA0-98DE-9B66BEC29CB3}" type="datetime1">
              <a:rPr lang="fr-FR" sz="800" smtClean="0">
                <a:solidFill>
                  <a:schemeClr val="bg1"/>
                </a:solidFill>
                <a:latin typeface="Arial" panose="020B0604020202020204" pitchFamily="34" charset="0"/>
                <a:cs typeface="Arial" panose="020B0604020202020204" pitchFamily="34" charset="0"/>
              </a:rPr>
              <a:t>22/08/2023</a:t>
            </a:fld>
            <a:endParaRPr lang="fr-FR" sz="800" dirty="0">
              <a:solidFill>
                <a:schemeClr val="bg1"/>
              </a:solidFill>
              <a:latin typeface="Arial" panose="020B0604020202020204" pitchFamily="34" charset="0"/>
              <a:cs typeface="Arial" panose="020B0604020202020204" pitchFamily="34" charset="0"/>
            </a:endParaRPr>
          </a:p>
        </p:txBody>
      </p:sp>
      <p:sp>
        <p:nvSpPr>
          <p:cNvPr id="6" name="Espace réservé du numéro de diapositive 6">
            <a:extLst>
              <a:ext uri="{FF2B5EF4-FFF2-40B4-BE49-F238E27FC236}">
                <a16:creationId xmlns:a16="http://schemas.microsoft.com/office/drawing/2014/main" id="{7227A22F-1A54-40CB-82B5-527C921F03A7}"/>
              </a:ext>
            </a:extLst>
          </p:cNvPr>
          <p:cNvSpPr>
            <a:spLocks noGrp="1"/>
          </p:cNvSpPr>
          <p:nvPr>
            <p:ph type="sldNum" sz="quarter" idx="4"/>
          </p:nvPr>
        </p:nvSpPr>
        <p:spPr>
          <a:xfrm>
            <a:off x="8679424" y="6356350"/>
            <a:ext cx="27432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24C740A-7325-487B-B48F-FB879C00E2CC}" type="slidenum">
              <a:rPr lang="fr-FR" sz="800" smtClean="0">
                <a:solidFill>
                  <a:schemeClr val="bg1"/>
                </a:solidFill>
              </a:rPr>
              <a:pPr/>
              <a:t>‹N°›</a:t>
            </a:fld>
            <a:endParaRPr lang="fr-FR" sz="800" dirty="0">
              <a:solidFill>
                <a:schemeClr val="bg1"/>
              </a:solidFill>
            </a:endParaRPr>
          </a:p>
        </p:txBody>
      </p:sp>
    </p:spTree>
    <p:extLst>
      <p:ext uri="{BB962C8B-B14F-4D97-AF65-F5344CB8AC3E}">
        <p14:creationId xmlns:p14="http://schemas.microsoft.com/office/powerpoint/2010/main" val="53530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2A99FC7B-AFCD-430E-88B4-9A7EDCB6CC07}"/>
              </a:ext>
            </a:extLst>
          </p:cNvPr>
          <p:cNvSpPr>
            <a:spLocks noGrp="1"/>
          </p:cNvSpPr>
          <p:nvPr>
            <p:ph type="title"/>
          </p:nvPr>
        </p:nvSpPr>
        <p:spPr>
          <a:xfrm>
            <a:off x="156977" y="1106791"/>
            <a:ext cx="11675021" cy="1133276"/>
          </a:xfrm>
          <a:prstGeom prst="rect">
            <a:avLst/>
          </a:prstGeom>
        </p:spPr>
        <p:txBody>
          <a:bodyPr>
            <a:normAutofit/>
          </a:bodyPr>
          <a:lstStyle/>
          <a:p>
            <a:endParaRPr lang="fr-FR" sz="4000" b="1" dirty="0">
              <a:solidFill>
                <a:srgbClr val="0070C0"/>
              </a:solidFill>
              <a:latin typeface="Arial" panose="020B0604020202020204" pitchFamily="34" charset="0"/>
              <a:cs typeface="Arial" panose="020B0604020202020204" pitchFamily="34" charset="0"/>
            </a:endParaRPr>
          </a:p>
        </p:txBody>
      </p:sp>
      <p:sp>
        <p:nvSpPr>
          <p:cNvPr id="15" name="Espace réservé du contenu 2">
            <a:extLst>
              <a:ext uri="{FF2B5EF4-FFF2-40B4-BE49-F238E27FC236}">
                <a16:creationId xmlns:a16="http://schemas.microsoft.com/office/drawing/2014/main" id="{739D5291-07D9-4F02-9BD5-55D9AF147B71}"/>
              </a:ext>
            </a:extLst>
          </p:cNvPr>
          <p:cNvSpPr>
            <a:spLocks noGrp="1"/>
          </p:cNvSpPr>
          <p:nvPr>
            <p:ph idx="1"/>
          </p:nvPr>
        </p:nvSpPr>
        <p:spPr>
          <a:xfrm>
            <a:off x="156977" y="2376591"/>
            <a:ext cx="11675021" cy="3414090"/>
          </a:xfrm>
          <a:prstGeom prst="rect">
            <a:avLst/>
          </a:prstGeom>
        </p:spPr>
        <p:txBody>
          <a:bodyPr/>
          <a:lstStyle/>
          <a:p>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454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DD11018-1012-4FD4-A7CD-7F37001B7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12AA-AD4F-4B55-82B3-8FD98713F351}" type="datetimeFigureOut">
              <a:rPr lang="fr-FR" smtClean="0"/>
              <a:t>22/08/2023</a:t>
            </a:fld>
            <a:endParaRPr lang="fr-FR"/>
          </a:p>
        </p:txBody>
      </p:sp>
      <p:sp>
        <p:nvSpPr>
          <p:cNvPr id="5" name="Espace réservé du pied de page 4">
            <a:extLst>
              <a:ext uri="{FF2B5EF4-FFF2-40B4-BE49-F238E27FC236}">
                <a16:creationId xmlns:a16="http://schemas.microsoft.com/office/drawing/2014/main" id="{747E3BC9-AB34-4473-AC2A-61355F8BE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C843940-C409-465F-A326-4C08834C7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D1FDF-603D-4417-93ED-7641041AE20C}" type="slidenum">
              <a:rPr lang="fr-FR" smtClean="0"/>
              <a:t>‹N°›</a:t>
            </a:fld>
            <a:endParaRPr lang="fr-FR"/>
          </a:p>
        </p:txBody>
      </p:sp>
      <p:pic>
        <p:nvPicPr>
          <p:cNvPr id="7" name="Image 6">
            <a:extLst>
              <a:ext uri="{FF2B5EF4-FFF2-40B4-BE49-F238E27FC236}">
                <a16:creationId xmlns:a16="http://schemas.microsoft.com/office/drawing/2014/main" id="{E57C3ABD-BE88-4AB8-A56F-50B8E68DF7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27471"/>
            <a:ext cx="12192000" cy="1724366"/>
          </a:xfrm>
          <a:prstGeom prst="rect">
            <a:avLst/>
          </a:prstGeom>
        </p:spPr>
      </p:pic>
      <p:sp>
        <p:nvSpPr>
          <p:cNvPr id="11" name="Espace réservé du numéro de diapositive 6">
            <a:extLst>
              <a:ext uri="{FF2B5EF4-FFF2-40B4-BE49-F238E27FC236}">
                <a16:creationId xmlns:a16="http://schemas.microsoft.com/office/drawing/2014/main" id="{F853C269-FF33-4A2D-A3A3-16A56C5B94D5}"/>
              </a:ext>
            </a:extLst>
          </p:cNvPr>
          <p:cNvSpPr txBox="1">
            <a:spLocks/>
          </p:cNvSpPr>
          <p:nvPr userDrawn="1"/>
        </p:nvSpPr>
        <p:spPr>
          <a:xfrm>
            <a:off x="8679424"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24C740A-7325-487B-B48F-FB879C00E2CC}" type="slidenum">
              <a:rPr lang="fr-FR" sz="800" b="1" smtClean="0">
                <a:solidFill>
                  <a:schemeClr val="bg1"/>
                </a:solidFill>
                <a:latin typeface="Arial" panose="020B0604020202020204" pitchFamily="34" charset="0"/>
                <a:cs typeface="Arial" panose="020B0604020202020204" pitchFamily="34" charset="0"/>
              </a:rPr>
              <a:pPr algn="r"/>
              <a:t>‹N°›</a:t>
            </a:fld>
            <a:endParaRPr lang="fr-FR" sz="800" b="1" dirty="0">
              <a:solidFill>
                <a:schemeClr val="bg1"/>
              </a:solidFill>
              <a:latin typeface="Arial" panose="020B0604020202020204" pitchFamily="34" charset="0"/>
              <a:cs typeface="Arial" panose="020B0604020202020204" pitchFamily="34" charset="0"/>
            </a:endParaRPr>
          </a:p>
        </p:txBody>
      </p:sp>
      <p:sp>
        <p:nvSpPr>
          <p:cNvPr id="12" name="Espace réservé de la date 9">
            <a:extLst>
              <a:ext uri="{FF2B5EF4-FFF2-40B4-BE49-F238E27FC236}">
                <a16:creationId xmlns:a16="http://schemas.microsoft.com/office/drawing/2014/main" id="{47E43F7D-ABEB-4441-81A7-8C2B88A7FA07}"/>
              </a:ext>
            </a:extLst>
          </p:cNvPr>
          <p:cNvSpPr txBox="1">
            <a:spLocks/>
          </p:cNvSpPr>
          <p:nvPr userDrawn="1"/>
        </p:nvSpPr>
        <p:spPr>
          <a:xfrm>
            <a:off x="549377" y="6362393"/>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29944D-0268-4FA0-98DE-9B66BEC29CB3}" type="datetime1">
              <a:rPr lang="fr-FR" sz="800" b="1" smtClean="0">
                <a:solidFill>
                  <a:schemeClr val="bg1"/>
                </a:solidFill>
                <a:latin typeface="Arial" panose="020B0604020202020204" pitchFamily="34" charset="0"/>
                <a:cs typeface="Arial" panose="020B0604020202020204" pitchFamily="34" charset="0"/>
              </a:rPr>
              <a:pPr/>
              <a:t>22/08/2023</a:t>
            </a:fld>
            <a:endParaRPr lang="fr-FR" sz="800" b="1" dirty="0">
              <a:solidFill>
                <a:schemeClr val="bg1"/>
              </a:solidFill>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A70A9FCC-E4E4-4B1E-AF05-63E04EFB56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000" y="360000"/>
            <a:ext cx="2066185" cy="1872000"/>
          </a:xfrm>
          <a:prstGeom prst="rect">
            <a:avLst/>
          </a:prstGeom>
        </p:spPr>
      </p:pic>
      <p:pic>
        <p:nvPicPr>
          <p:cNvPr id="3" name="Image 2">
            <a:extLst>
              <a:ext uri="{FF2B5EF4-FFF2-40B4-BE49-F238E27FC236}">
                <a16:creationId xmlns:a16="http://schemas.microsoft.com/office/drawing/2014/main" id="{26FBEA4A-D2F8-41DF-8CD4-BC206890C93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34212" y="360000"/>
            <a:ext cx="5197788" cy="1895135"/>
          </a:xfrm>
          <a:prstGeom prst="rect">
            <a:avLst/>
          </a:prstGeom>
        </p:spPr>
      </p:pic>
    </p:spTree>
    <p:extLst>
      <p:ext uri="{BB962C8B-B14F-4D97-AF65-F5344CB8AC3E}">
        <p14:creationId xmlns:p14="http://schemas.microsoft.com/office/powerpoint/2010/main" val="395394721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5E0DDBF-9794-4EA2-A734-895FAEB7B1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8104"/>
          <a:stretch/>
        </p:blipFill>
        <p:spPr>
          <a:xfrm>
            <a:off x="0" y="5790681"/>
            <a:ext cx="12192000" cy="1067319"/>
          </a:xfrm>
          <a:prstGeom prst="rect">
            <a:avLst/>
          </a:prstGeom>
        </p:spPr>
      </p:pic>
      <p:sp>
        <p:nvSpPr>
          <p:cNvPr id="9" name="Titre 1">
            <a:extLst>
              <a:ext uri="{FF2B5EF4-FFF2-40B4-BE49-F238E27FC236}">
                <a16:creationId xmlns:a16="http://schemas.microsoft.com/office/drawing/2014/main" id="{B4F06E89-A080-44DF-B1C3-DFF47C34778C}"/>
              </a:ext>
            </a:extLst>
          </p:cNvPr>
          <p:cNvSpPr txBox="1">
            <a:spLocks/>
          </p:cNvSpPr>
          <p:nvPr userDrawn="1"/>
        </p:nvSpPr>
        <p:spPr>
          <a:xfrm>
            <a:off x="156977" y="1026317"/>
            <a:ext cx="11472000" cy="858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Sommaire</a:t>
            </a:r>
          </a:p>
        </p:txBody>
      </p:sp>
      <p:sp>
        <p:nvSpPr>
          <p:cNvPr id="11" name="Rectangle 10">
            <a:extLst>
              <a:ext uri="{FF2B5EF4-FFF2-40B4-BE49-F238E27FC236}">
                <a16:creationId xmlns:a16="http://schemas.microsoft.com/office/drawing/2014/main" id="{4AC825A7-856F-46B8-BA84-7A39253C679C}"/>
              </a:ext>
            </a:extLst>
          </p:cNvPr>
          <p:cNvSpPr/>
          <p:nvPr userDrawn="1"/>
        </p:nvSpPr>
        <p:spPr>
          <a:xfrm>
            <a:off x="0" y="6194790"/>
            <a:ext cx="12192000" cy="663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space réservé du numéro de diapositive 6">
            <a:extLst>
              <a:ext uri="{FF2B5EF4-FFF2-40B4-BE49-F238E27FC236}">
                <a16:creationId xmlns:a16="http://schemas.microsoft.com/office/drawing/2014/main" id="{8C0383A2-BC0D-416C-8D68-336D79ACF927}"/>
              </a:ext>
            </a:extLst>
          </p:cNvPr>
          <p:cNvSpPr>
            <a:spLocks noGrp="1"/>
          </p:cNvSpPr>
          <p:nvPr>
            <p:ph type="sldNum" sz="quarter" idx="4"/>
          </p:nvPr>
        </p:nvSpPr>
        <p:spPr>
          <a:xfrm>
            <a:off x="8679424" y="6356350"/>
            <a:ext cx="27432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24C740A-7325-487B-B48F-FB879C00E2CC}" type="slidenum">
              <a:rPr lang="fr-FR" sz="800" smtClean="0">
                <a:solidFill>
                  <a:schemeClr val="bg1"/>
                </a:solidFill>
              </a:rPr>
              <a:pPr/>
              <a:t>‹N°›</a:t>
            </a:fld>
            <a:endParaRPr lang="fr-FR" sz="800" dirty="0">
              <a:solidFill>
                <a:schemeClr val="bg1"/>
              </a:solidFill>
            </a:endParaRPr>
          </a:p>
        </p:txBody>
      </p:sp>
      <p:sp>
        <p:nvSpPr>
          <p:cNvPr id="13" name="Espace réservé de la date 9">
            <a:extLst>
              <a:ext uri="{FF2B5EF4-FFF2-40B4-BE49-F238E27FC236}">
                <a16:creationId xmlns:a16="http://schemas.microsoft.com/office/drawing/2014/main" id="{30E593F2-26F0-452C-B790-C60A29C6A84E}"/>
              </a:ext>
            </a:extLst>
          </p:cNvPr>
          <p:cNvSpPr>
            <a:spLocks noGrp="1"/>
          </p:cNvSpPr>
          <p:nvPr>
            <p:ph type="dt" sz="half" idx="2"/>
          </p:nvPr>
        </p:nvSpPr>
        <p:spPr>
          <a:xfrm>
            <a:off x="549377" y="6362393"/>
            <a:ext cx="2743200" cy="365125"/>
          </a:xfrm>
          <a:prstGeom prst="rect">
            <a:avLst/>
          </a:prstGeom>
        </p:spPr>
        <p:txBody>
          <a:bodyPr/>
          <a:lstStyle/>
          <a:p>
            <a:fld id="{7529944D-0268-4FA0-98DE-9B66BEC29CB3}" type="datetime1">
              <a:rPr lang="fr-FR" sz="800" smtClean="0">
                <a:solidFill>
                  <a:schemeClr val="bg1"/>
                </a:solidFill>
                <a:latin typeface="Arial" panose="020B0604020202020204" pitchFamily="34" charset="0"/>
                <a:cs typeface="Arial" panose="020B0604020202020204" pitchFamily="34" charset="0"/>
              </a:rPr>
              <a:t>22/08/2023</a:t>
            </a:fld>
            <a:endParaRPr lang="fr-FR" sz="800" dirty="0">
              <a:solidFill>
                <a:schemeClr val="bg1"/>
              </a:solidFill>
              <a:latin typeface="Arial" panose="020B060402020202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57A4623D-17E8-4E3F-AD1E-BEE0D0D099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001" y="360000"/>
            <a:ext cx="809986" cy="733862"/>
          </a:xfrm>
          <a:prstGeom prst="rect">
            <a:avLst/>
          </a:prstGeom>
        </p:spPr>
      </p:pic>
      <p:pic>
        <p:nvPicPr>
          <p:cNvPr id="10" name="Image 9">
            <a:extLst>
              <a:ext uri="{FF2B5EF4-FFF2-40B4-BE49-F238E27FC236}">
                <a16:creationId xmlns:a16="http://schemas.microsoft.com/office/drawing/2014/main" id="{D4CD2126-0227-402B-A02F-6ABBAAFF234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83684" y="360000"/>
            <a:ext cx="2048315" cy="746824"/>
          </a:xfrm>
          <a:prstGeom prst="rect">
            <a:avLst/>
          </a:prstGeom>
        </p:spPr>
      </p:pic>
    </p:spTree>
    <p:extLst>
      <p:ext uri="{BB962C8B-B14F-4D97-AF65-F5344CB8AC3E}">
        <p14:creationId xmlns:p14="http://schemas.microsoft.com/office/powerpoint/2010/main" val="225639552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FE4418B-954D-4924-8137-32A10E7B25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E5F93-F2A0-458D-B427-F2763521C07D}" type="datetimeFigureOut">
              <a:rPr lang="fr-FR" smtClean="0"/>
              <a:t>22/08/2023</a:t>
            </a:fld>
            <a:endParaRPr lang="fr-FR"/>
          </a:p>
        </p:txBody>
      </p:sp>
      <p:sp>
        <p:nvSpPr>
          <p:cNvPr id="5" name="Espace réservé du pied de page 4">
            <a:extLst>
              <a:ext uri="{FF2B5EF4-FFF2-40B4-BE49-F238E27FC236}">
                <a16:creationId xmlns:a16="http://schemas.microsoft.com/office/drawing/2014/main" id="{2BAF613A-7256-4E1C-AF2D-320FAE58BA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4228744-9C24-46E0-83F1-FBCC15C16C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9E521-3EEE-485A-986C-9E17252BA9AB}" type="slidenum">
              <a:rPr lang="fr-FR" smtClean="0"/>
              <a:t>‹N°›</a:t>
            </a:fld>
            <a:endParaRPr lang="fr-FR"/>
          </a:p>
        </p:txBody>
      </p:sp>
      <p:pic>
        <p:nvPicPr>
          <p:cNvPr id="8" name="Image 7">
            <a:extLst>
              <a:ext uri="{FF2B5EF4-FFF2-40B4-BE49-F238E27FC236}">
                <a16:creationId xmlns:a16="http://schemas.microsoft.com/office/drawing/2014/main" id="{EE2F1EC1-0326-4C7E-89DA-9BA119A052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8104"/>
          <a:stretch/>
        </p:blipFill>
        <p:spPr>
          <a:xfrm>
            <a:off x="0" y="5790681"/>
            <a:ext cx="12192000" cy="1067319"/>
          </a:xfrm>
          <a:prstGeom prst="rect">
            <a:avLst/>
          </a:prstGeom>
        </p:spPr>
      </p:pic>
      <p:sp>
        <p:nvSpPr>
          <p:cNvPr id="12" name="Espace réservé du numéro de diapositive 6">
            <a:extLst>
              <a:ext uri="{FF2B5EF4-FFF2-40B4-BE49-F238E27FC236}">
                <a16:creationId xmlns:a16="http://schemas.microsoft.com/office/drawing/2014/main" id="{FBB751C0-632F-4175-85C5-966418E78EBF}"/>
              </a:ext>
            </a:extLst>
          </p:cNvPr>
          <p:cNvSpPr txBox="1">
            <a:spLocks/>
          </p:cNvSpPr>
          <p:nvPr userDrawn="1"/>
        </p:nvSpPr>
        <p:spPr>
          <a:xfrm>
            <a:off x="8679424"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24C740A-7325-487B-B48F-FB879C00E2CC}" type="slidenum">
              <a:rPr lang="fr-FR" sz="800" smtClean="0">
                <a:solidFill>
                  <a:schemeClr val="bg1"/>
                </a:solidFill>
                <a:latin typeface="Arial" panose="020B0604020202020204" pitchFamily="34" charset="0"/>
                <a:cs typeface="Arial" panose="020B0604020202020204" pitchFamily="34" charset="0"/>
              </a:rPr>
              <a:pPr algn="r"/>
              <a:t>‹N°›</a:t>
            </a:fld>
            <a:endParaRPr lang="fr-FR" sz="800" dirty="0">
              <a:solidFill>
                <a:schemeClr val="bg1"/>
              </a:solidFill>
              <a:latin typeface="Arial" panose="020B0604020202020204" pitchFamily="34" charset="0"/>
              <a:cs typeface="Arial" panose="020B0604020202020204" pitchFamily="34" charset="0"/>
            </a:endParaRPr>
          </a:p>
        </p:txBody>
      </p:sp>
      <p:sp>
        <p:nvSpPr>
          <p:cNvPr id="13" name="Espace réservé de la date 9">
            <a:extLst>
              <a:ext uri="{FF2B5EF4-FFF2-40B4-BE49-F238E27FC236}">
                <a16:creationId xmlns:a16="http://schemas.microsoft.com/office/drawing/2014/main" id="{5B4BEE6F-ECD4-4300-A008-0AD9E876FA9F}"/>
              </a:ext>
            </a:extLst>
          </p:cNvPr>
          <p:cNvSpPr txBox="1">
            <a:spLocks/>
          </p:cNvSpPr>
          <p:nvPr userDrawn="1"/>
        </p:nvSpPr>
        <p:spPr>
          <a:xfrm>
            <a:off x="549377" y="6362393"/>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29944D-0268-4FA0-98DE-9B66BEC29CB3}" type="datetime1">
              <a:rPr lang="fr-FR" sz="800" smtClean="0">
                <a:solidFill>
                  <a:schemeClr val="bg1"/>
                </a:solidFill>
                <a:latin typeface="Arial" panose="020B0604020202020204" pitchFamily="34" charset="0"/>
                <a:cs typeface="Arial" panose="020B0604020202020204" pitchFamily="34" charset="0"/>
              </a:rPr>
              <a:pPr/>
              <a:t>22/08/2023</a:t>
            </a:fld>
            <a:endParaRPr lang="fr-FR" sz="800" dirty="0">
              <a:solidFill>
                <a:schemeClr val="bg1"/>
              </a:solidFill>
              <a:latin typeface="Arial" panose="020B0604020202020204" pitchFamily="34" charset="0"/>
              <a:cs typeface="Arial" panose="020B0604020202020204" pitchFamily="34" charset="0"/>
            </a:endParaRPr>
          </a:p>
        </p:txBody>
      </p:sp>
      <p:sp>
        <p:nvSpPr>
          <p:cNvPr id="14" name="Titre 1">
            <a:extLst>
              <a:ext uri="{FF2B5EF4-FFF2-40B4-BE49-F238E27FC236}">
                <a16:creationId xmlns:a16="http://schemas.microsoft.com/office/drawing/2014/main" id="{16FB21AB-29F4-43AE-A4A4-4DB5BE7F084A}"/>
              </a:ext>
            </a:extLst>
          </p:cNvPr>
          <p:cNvSpPr txBox="1">
            <a:spLocks/>
          </p:cNvSpPr>
          <p:nvPr userDrawn="1"/>
        </p:nvSpPr>
        <p:spPr>
          <a:xfrm>
            <a:off x="222191" y="790734"/>
            <a:ext cx="11609809" cy="4999948"/>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Font typeface="+mj-lt"/>
              <a:buAutoNum type="arabicPeriod"/>
            </a:pPr>
            <a:r>
              <a:rPr lang="fr-FR" sz="4000" b="1" dirty="0">
                <a:solidFill>
                  <a:srgbClr val="0070C0"/>
                </a:solidFill>
                <a:latin typeface="Arial" panose="020B0604020202020204" pitchFamily="34" charset="0"/>
                <a:cs typeface="Arial" panose="020B0604020202020204" pitchFamily="34" charset="0"/>
              </a:rPr>
              <a:t>Titre de partie</a:t>
            </a:r>
          </a:p>
        </p:txBody>
      </p:sp>
      <p:pic>
        <p:nvPicPr>
          <p:cNvPr id="15" name="Image 14">
            <a:extLst>
              <a:ext uri="{FF2B5EF4-FFF2-40B4-BE49-F238E27FC236}">
                <a16:creationId xmlns:a16="http://schemas.microsoft.com/office/drawing/2014/main" id="{65B5A629-4DA2-452E-8013-79B78ECE79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1" y="360000"/>
            <a:ext cx="809986" cy="733862"/>
          </a:xfrm>
          <a:prstGeom prst="rect">
            <a:avLst/>
          </a:prstGeom>
        </p:spPr>
      </p:pic>
      <p:pic>
        <p:nvPicPr>
          <p:cNvPr id="11" name="Image 10">
            <a:extLst>
              <a:ext uri="{FF2B5EF4-FFF2-40B4-BE49-F238E27FC236}">
                <a16:creationId xmlns:a16="http://schemas.microsoft.com/office/drawing/2014/main" id="{86AC32E6-FF68-475B-9E11-D6896F9EAC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684" y="360000"/>
            <a:ext cx="2048315" cy="746824"/>
          </a:xfrm>
          <a:prstGeom prst="rect">
            <a:avLst/>
          </a:prstGeom>
        </p:spPr>
      </p:pic>
    </p:spTree>
    <p:extLst>
      <p:ext uri="{BB962C8B-B14F-4D97-AF65-F5344CB8AC3E}">
        <p14:creationId xmlns:p14="http://schemas.microsoft.com/office/powerpoint/2010/main" val="253661872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FCD3B0B-0B1D-4D44-9B9D-4B1CE8C62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137AA-6ADF-4882-834A-B24F55F4F032}" type="datetimeFigureOut">
              <a:rPr lang="fr-FR" smtClean="0"/>
              <a:t>22/08/2023</a:t>
            </a:fld>
            <a:endParaRPr lang="fr-FR"/>
          </a:p>
        </p:txBody>
      </p:sp>
      <p:sp>
        <p:nvSpPr>
          <p:cNvPr id="5" name="Espace réservé du pied de page 4">
            <a:extLst>
              <a:ext uri="{FF2B5EF4-FFF2-40B4-BE49-F238E27FC236}">
                <a16:creationId xmlns:a16="http://schemas.microsoft.com/office/drawing/2014/main" id="{341ECDE9-12A4-4B06-AD34-BF1FA298F3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2A660F9-AFAE-48F7-A7AE-09C34BE9D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903FD-5493-491D-973C-A45835DDB3B2}" type="slidenum">
              <a:rPr lang="fr-FR" smtClean="0"/>
              <a:t>‹N°›</a:t>
            </a:fld>
            <a:endParaRPr lang="fr-FR"/>
          </a:p>
        </p:txBody>
      </p:sp>
      <p:pic>
        <p:nvPicPr>
          <p:cNvPr id="8" name="Image 7">
            <a:extLst>
              <a:ext uri="{FF2B5EF4-FFF2-40B4-BE49-F238E27FC236}">
                <a16:creationId xmlns:a16="http://schemas.microsoft.com/office/drawing/2014/main" id="{A3E77BAD-8063-4050-9773-32375CE9EF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8104"/>
          <a:stretch/>
        </p:blipFill>
        <p:spPr>
          <a:xfrm>
            <a:off x="0" y="5790681"/>
            <a:ext cx="12192000" cy="1067319"/>
          </a:xfrm>
          <a:prstGeom prst="rect">
            <a:avLst/>
          </a:prstGeom>
        </p:spPr>
      </p:pic>
      <p:sp>
        <p:nvSpPr>
          <p:cNvPr id="9" name="Espace réservé du numéro de diapositive 6">
            <a:extLst>
              <a:ext uri="{FF2B5EF4-FFF2-40B4-BE49-F238E27FC236}">
                <a16:creationId xmlns:a16="http://schemas.microsoft.com/office/drawing/2014/main" id="{9F8C1E44-A410-4695-9C8A-6975D7FF5B34}"/>
              </a:ext>
            </a:extLst>
          </p:cNvPr>
          <p:cNvSpPr txBox="1">
            <a:spLocks/>
          </p:cNvSpPr>
          <p:nvPr userDrawn="1"/>
        </p:nvSpPr>
        <p:spPr>
          <a:xfrm>
            <a:off x="8679424"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24C740A-7325-487B-B48F-FB879C00E2CC}" type="slidenum">
              <a:rPr lang="fr-FR" sz="800" smtClean="0">
                <a:solidFill>
                  <a:schemeClr val="bg1"/>
                </a:solidFill>
              </a:rPr>
              <a:pPr algn="r"/>
              <a:t>‹N°›</a:t>
            </a:fld>
            <a:endParaRPr lang="fr-FR" sz="800" dirty="0">
              <a:solidFill>
                <a:schemeClr val="bg1"/>
              </a:solidFill>
            </a:endParaRPr>
          </a:p>
        </p:txBody>
      </p:sp>
      <p:sp>
        <p:nvSpPr>
          <p:cNvPr id="10" name="Espace réservé de la date 9">
            <a:extLst>
              <a:ext uri="{FF2B5EF4-FFF2-40B4-BE49-F238E27FC236}">
                <a16:creationId xmlns:a16="http://schemas.microsoft.com/office/drawing/2014/main" id="{93CDB4B9-653E-4201-8B9B-359EE6E72D33}"/>
              </a:ext>
            </a:extLst>
          </p:cNvPr>
          <p:cNvSpPr txBox="1">
            <a:spLocks/>
          </p:cNvSpPr>
          <p:nvPr userDrawn="1"/>
        </p:nvSpPr>
        <p:spPr>
          <a:xfrm>
            <a:off x="549377" y="6362393"/>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29944D-0268-4FA0-98DE-9B66BEC29CB3}" type="datetime1">
              <a:rPr lang="fr-FR" sz="800" smtClean="0">
                <a:solidFill>
                  <a:schemeClr val="bg1"/>
                </a:solidFill>
                <a:latin typeface="Arial" panose="020B0604020202020204" pitchFamily="34" charset="0"/>
                <a:cs typeface="Arial" panose="020B0604020202020204" pitchFamily="34" charset="0"/>
              </a:rPr>
              <a:pPr/>
              <a:t>22/08/2023</a:t>
            </a:fld>
            <a:endParaRPr lang="fr-FR" sz="800" dirty="0">
              <a:solidFill>
                <a:schemeClr val="bg1"/>
              </a:solidFill>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6038C6A1-4354-42CD-B241-23CEA2B6DD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001" y="360000"/>
            <a:ext cx="809986" cy="733862"/>
          </a:xfrm>
          <a:prstGeom prst="rect">
            <a:avLst/>
          </a:prstGeom>
        </p:spPr>
      </p:pic>
      <p:pic>
        <p:nvPicPr>
          <p:cNvPr id="11" name="Image 10">
            <a:extLst>
              <a:ext uri="{FF2B5EF4-FFF2-40B4-BE49-F238E27FC236}">
                <a16:creationId xmlns:a16="http://schemas.microsoft.com/office/drawing/2014/main" id="{70708CF9-914E-46B4-96C6-416E00F3806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83684" y="360000"/>
            <a:ext cx="2048315" cy="746824"/>
          </a:xfrm>
          <a:prstGeom prst="rect">
            <a:avLst/>
          </a:prstGeom>
        </p:spPr>
      </p:pic>
    </p:spTree>
    <p:extLst>
      <p:ext uri="{BB962C8B-B14F-4D97-AF65-F5344CB8AC3E}">
        <p14:creationId xmlns:p14="http://schemas.microsoft.com/office/powerpoint/2010/main" val="1930057713"/>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ephane.minvielle@unc.n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mailto:fanny.de_la_haye@unc.nc"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mailto:sp-plc.inspe@unc.nc"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KDz2NXKNjh4"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pplis.univ-nc.nc/cgi-bin/WebObjects/EdtWeb.woa"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sp-plc.inspe@unc.nc" TargetMode="External"/><Relationship Id="rId2" Type="http://schemas.openxmlformats.org/officeDocument/2006/relationships/hyperlink" Target="mailto:stephane.minvielle@unc.nc"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mailto:fanny.de_la_haye@unc.nc" TargetMode="External"/><Relationship Id="rId3" Type="http://schemas.openxmlformats.org/officeDocument/2006/relationships/hyperlink" Target="mailto:gauthier.pasin@unc.nc" TargetMode="External"/><Relationship Id="rId7" Type="http://schemas.openxmlformats.org/officeDocument/2006/relationships/hyperlink" Target="mailto:delphine.eyssautier@unc.nc" TargetMode="External"/><Relationship Id="rId2" Type="http://schemas.openxmlformats.org/officeDocument/2006/relationships/hyperlink" Target="mailto:michel.bourguet@unc.nc" TargetMode="External"/><Relationship Id="rId1" Type="http://schemas.openxmlformats.org/officeDocument/2006/relationships/slideLayout" Target="../slideLayouts/slideLayout3.xml"/><Relationship Id="rId6" Type="http://schemas.openxmlformats.org/officeDocument/2006/relationships/hyperlink" Target="mailto:sophie.cherrier@unc.nc" TargetMode="External"/><Relationship Id="rId5" Type="http://schemas.openxmlformats.org/officeDocument/2006/relationships/hyperlink" Target="mailto:eve.claeyman@unc.nc" TargetMode="External"/><Relationship Id="rId4" Type="http://schemas.openxmlformats.org/officeDocument/2006/relationships/hyperlink" Target="mailto:yuriko.hori@unc.nc"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mailto:sophie.cherrier@unc.nc"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3C77C382-9FB3-462B-ACC6-DD43B6F05483}"/>
              </a:ext>
            </a:extLst>
          </p:cNvPr>
          <p:cNvSpPr txBox="1">
            <a:spLocks/>
          </p:cNvSpPr>
          <p:nvPr/>
        </p:nvSpPr>
        <p:spPr>
          <a:xfrm>
            <a:off x="738648" y="2055020"/>
            <a:ext cx="10714703" cy="1802605"/>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000" b="1" dirty="0">
                <a:solidFill>
                  <a:srgbClr val="004F9F"/>
                </a:solidFill>
                <a:latin typeface="Arial" panose="020B0604020202020204" pitchFamily="34" charset="0"/>
                <a:cs typeface="Arial" panose="020B0604020202020204" pitchFamily="34" charset="0"/>
              </a:rPr>
              <a:t>Accueil des lauréats 2023-2024</a:t>
            </a:r>
          </a:p>
        </p:txBody>
      </p:sp>
      <p:sp>
        <p:nvSpPr>
          <p:cNvPr id="15" name="Sous-titre 2">
            <a:extLst>
              <a:ext uri="{FF2B5EF4-FFF2-40B4-BE49-F238E27FC236}">
                <a16:creationId xmlns:a16="http://schemas.microsoft.com/office/drawing/2014/main" id="{57B94452-DDBA-4922-92C6-F9CD7FB2F08C}"/>
              </a:ext>
            </a:extLst>
          </p:cNvPr>
          <p:cNvSpPr txBox="1">
            <a:spLocks/>
          </p:cNvSpPr>
          <p:nvPr/>
        </p:nvSpPr>
        <p:spPr>
          <a:xfrm>
            <a:off x="2567496" y="3496839"/>
            <a:ext cx="6876541" cy="1181298"/>
          </a:xfrm>
          <a:prstGeom prst="rect">
            <a:avLst/>
          </a:prstGeom>
        </p:spPr>
        <p:txBody>
          <a:bodyPr anchor="t"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Arial" panose="020B0604020202020204" pitchFamily="34" charset="0"/>
                <a:cs typeface="Arial" panose="020B0604020202020204" pitchFamily="34" charset="0"/>
              </a:rPr>
              <a:t>Stéphane Minvielle, directeur de l’INSPÉ</a:t>
            </a:r>
          </a:p>
          <a:p>
            <a:pPr marL="0" indent="0" algn="ctr">
              <a:buNone/>
            </a:pPr>
            <a:r>
              <a:rPr lang="fr-FR" dirty="0">
                <a:latin typeface="Arial" panose="020B0604020202020204" pitchFamily="34" charset="0"/>
                <a:cs typeface="Arial" panose="020B0604020202020204" pitchFamily="34" charset="0"/>
                <a:hlinkClick r:id="rId2"/>
              </a:rPr>
              <a:t>stephane.minvielle@unc.nc</a:t>
            </a:r>
            <a:endParaRPr lang="fr-FR" dirty="0">
              <a:latin typeface="Arial" panose="020B0604020202020204" pitchFamily="34" charset="0"/>
              <a:cs typeface="Arial" panose="020B0604020202020204" pitchFamily="34" charset="0"/>
            </a:endParaRPr>
          </a:p>
          <a:p>
            <a:pPr marL="0" indent="0">
              <a:buNone/>
            </a:pP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413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708582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2. Lauréats à temps partiel</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63265" y="1837984"/>
            <a:ext cx="9597679" cy="3970318"/>
          </a:xfrm>
          <a:prstGeom prst="rect">
            <a:avLst/>
          </a:prstGeom>
          <a:noFill/>
        </p:spPr>
        <p:txBody>
          <a:bodyPr wrap="square" rtlCol="0">
            <a:spAutoFit/>
          </a:bodyPr>
          <a:lstStyle/>
          <a:p>
            <a:r>
              <a:rPr lang="fr-FR" sz="2400" b="1" dirty="0"/>
              <a:t>Formation en alternance</a:t>
            </a:r>
          </a:p>
          <a:p>
            <a:endParaRPr lang="fr-FR" sz="1200" b="1" dirty="0"/>
          </a:p>
          <a:p>
            <a:pPr marL="342900" indent="-342900">
              <a:buFont typeface="Symbol" pitchFamily="2" charset="2"/>
              <a:buChar char="Þ"/>
            </a:pPr>
            <a:r>
              <a:rPr lang="fr-FR" sz="2200" dirty="0"/>
              <a:t>Sauf cas particuliers, </a:t>
            </a:r>
            <a:r>
              <a:rPr lang="fr-FR" sz="2200" b="1" i="1" dirty="0"/>
              <a:t>demi-journées en établissement </a:t>
            </a:r>
            <a:r>
              <a:rPr lang="fr-FR" sz="2200" b="1" i="1" u="sng" dirty="0"/>
              <a:t>dans la classe du tuteur </a:t>
            </a:r>
            <a:r>
              <a:rPr lang="fr-FR" sz="2200" b="1" i="1" dirty="0"/>
              <a:t>sur la période septembre-décembre 2023 </a:t>
            </a:r>
            <a:r>
              <a:rPr lang="fr-FR" sz="2200" dirty="0"/>
              <a:t>:</a:t>
            </a:r>
          </a:p>
          <a:p>
            <a:r>
              <a:rPr lang="fr-FR" sz="2200" dirty="0"/>
              <a:t>	lundi matin, jeudi après-midi, vendredi matin</a:t>
            </a:r>
          </a:p>
          <a:p>
            <a:r>
              <a:rPr lang="fr-FR" sz="2200" dirty="0"/>
              <a:t>	</a:t>
            </a:r>
            <a:r>
              <a:rPr lang="fr-FR" sz="2200" u="sng" dirty="0"/>
              <a:t>6 h de responsabilité</a:t>
            </a:r>
            <a:r>
              <a:rPr lang="fr-FR" sz="2200" dirty="0"/>
              <a:t> accompagnée par semaine</a:t>
            </a:r>
          </a:p>
          <a:p>
            <a:pPr marL="342900" indent="-342900">
              <a:buFont typeface="Symbol" pitchFamily="2" charset="2"/>
              <a:buChar char="Þ"/>
            </a:pPr>
            <a:endParaRPr lang="fr-FR" sz="2200" dirty="0"/>
          </a:p>
          <a:p>
            <a:pPr marL="342900" indent="-342900">
              <a:buFont typeface="Symbol" pitchFamily="2" charset="2"/>
              <a:buChar char="Þ"/>
            </a:pPr>
            <a:r>
              <a:rPr lang="fr-FR" sz="2200" dirty="0"/>
              <a:t>Sauf cas particuliers, </a:t>
            </a:r>
            <a:r>
              <a:rPr lang="fr-FR" sz="2200" b="1" i="1" dirty="0"/>
              <a:t>demi-journées en établissement </a:t>
            </a:r>
            <a:r>
              <a:rPr lang="fr-FR" sz="2200" b="1" i="1" u="sng" dirty="0"/>
              <a:t>en pleine responsabilité </a:t>
            </a:r>
            <a:r>
              <a:rPr lang="fr-FR" sz="2200" b="1" i="1" dirty="0"/>
              <a:t>sur la période février-juin 2024 </a:t>
            </a:r>
            <a:r>
              <a:rPr lang="fr-FR" sz="2200" dirty="0"/>
              <a:t>:</a:t>
            </a:r>
          </a:p>
          <a:p>
            <a:r>
              <a:rPr lang="fr-FR" sz="2200" dirty="0"/>
              <a:t>	lundi matin, mardi après-midi, jeudi, vendredi matin</a:t>
            </a:r>
          </a:p>
          <a:p>
            <a:r>
              <a:rPr lang="fr-FR" sz="2200" dirty="0"/>
              <a:t>	</a:t>
            </a:r>
            <a:r>
              <a:rPr lang="fr-FR" sz="2200" u="sng" dirty="0"/>
              <a:t>12 h de pleine responsabilité par semaine</a:t>
            </a:r>
          </a:p>
          <a:p>
            <a:pPr marL="285750" indent="-285750">
              <a:buFontTx/>
              <a:buChar char="-"/>
            </a:pPr>
            <a:endParaRPr lang="fr-FR" dirty="0"/>
          </a:p>
        </p:txBody>
      </p:sp>
    </p:spTree>
    <p:extLst>
      <p:ext uri="{BB962C8B-B14F-4D97-AF65-F5344CB8AC3E}">
        <p14:creationId xmlns:p14="http://schemas.microsoft.com/office/powerpoint/2010/main" val="2943894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7614616-95D0-5535-A5DE-B2E2639DFAE0}"/>
              </a:ext>
            </a:extLst>
          </p:cNvPr>
          <p:cNvSpPr txBox="1"/>
          <p:nvPr/>
        </p:nvSpPr>
        <p:spPr>
          <a:xfrm>
            <a:off x="1396211" y="672428"/>
            <a:ext cx="9597679" cy="461665"/>
          </a:xfrm>
          <a:prstGeom prst="rect">
            <a:avLst/>
          </a:prstGeom>
          <a:noFill/>
        </p:spPr>
        <p:txBody>
          <a:bodyPr wrap="square" rtlCol="0">
            <a:spAutoFit/>
          </a:bodyPr>
          <a:lstStyle/>
          <a:p>
            <a:r>
              <a:rPr lang="fr-FR" sz="2400" b="1" dirty="0"/>
              <a:t>Maquette de formation du DIU</a:t>
            </a:r>
          </a:p>
        </p:txBody>
      </p:sp>
      <p:pic>
        <p:nvPicPr>
          <p:cNvPr id="7" name="Image 6">
            <a:extLst>
              <a:ext uri="{FF2B5EF4-FFF2-40B4-BE49-F238E27FC236}">
                <a16:creationId xmlns:a16="http://schemas.microsoft.com/office/drawing/2014/main" id="{5663F7EE-AFE1-8720-A326-3132C5EF99DF}"/>
              </a:ext>
            </a:extLst>
          </p:cNvPr>
          <p:cNvPicPr>
            <a:picLocks noChangeAspect="1"/>
          </p:cNvPicPr>
          <p:nvPr/>
        </p:nvPicPr>
        <p:blipFill>
          <a:blip r:embed="rId2"/>
          <a:stretch>
            <a:fillRect/>
          </a:stretch>
        </p:blipFill>
        <p:spPr>
          <a:xfrm>
            <a:off x="859631" y="1134093"/>
            <a:ext cx="9991726" cy="4607296"/>
          </a:xfrm>
          <a:prstGeom prst="rect">
            <a:avLst/>
          </a:prstGeom>
        </p:spPr>
      </p:pic>
    </p:spTree>
    <p:extLst>
      <p:ext uri="{BB962C8B-B14F-4D97-AF65-F5344CB8AC3E}">
        <p14:creationId xmlns:p14="http://schemas.microsoft.com/office/powerpoint/2010/main" val="108056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708582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2. Lauréats à temps partiel</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56121" y="1796142"/>
            <a:ext cx="9597679" cy="3046988"/>
          </a:xfrm>
          <a:prstGeom prst="rect">
            <a:avLst/>
          </a:prstGeom>
          <a:noFill/>
        </p:spPr>
        <p:txBody>
          <a:bodyPr wrap="square" rtlCol="0">
            <a:spAutoFit/>
          </a:bodyPr>
          <a:lstStyle/>
          <a:p>
            <a:r>
              <a:rPr lang="fr-FR" sz="2400" b="1" dirty="0"/>
              <a:t>Spécificité des 4 lauréats dans des disciplines hors carte de formation INSPÉ (CATHERINE, SERVAS, MERMOUD, CHAMPSAVOIR)</a:t>
            </a:r>
          </a:p>
          <a:p>
            <a:endParaRPr lang="fr-FR" sz="2400" b="1" dirty="0"/>
          </a:p>
          <a:p>
            <a:pPr marL="342900" indent="-342900">
              <a:buFont typeface="Symbol" pitchFamily="2" charset="2"/>
              <a:buChar char="Þ"/>
            </a:pPr>
            <a:r>
              <a:rPr lang="fr-FR" sz="2400" b="1" dirty="0"/>
              <a:t>Les enseignements disciplinaires sont pris en charge par le VR-DGE sous la responsabilité du corps d’inspection</a:t>
            </a:r>
          </a:p>
          <a:p>
            <a:pPr marL="800100" lvl="1" indent="-342900">
              <a:buFont typeface="Symbol" pitchFamily="2" charset="2"/>
              <a:buChar char="Þ"/>
            </a:pPr>
            <a:r>
              <a:rPr lang="fr-FR" sz="2400" dirty="0"/>
              <a:t>Démarches et dispositifs didactiques et pédagogiques disciplinaires (30h au S1, 30h au S2)</a:t>
            </a:r>
          </a:p>
          <a:p>
            <a:pPr marL="800100" lvl="1" indent="-342900">
              <a:buFont typeface="Symbol" pitchFamily="2" charset="2"/>
              <a:buChar char="Þ"/>
            </a:pPr>
            <a:r>
              <a:rPr lang="fr-FR" sz="2400" dirty="0"/>
              <a:t>Outils et usages numériques disciplinaires (6h au S2)</a:t>
            </a:r>
          </a:p>
        </p:txBody>
      </p:sp>
    </p:spTree>
    <p:extLst>
      <p:ext uri="{BB962C8B-B14F-4D97-AF65-F5344CB8AC3E}">
        <p14:creationId xmlns:p14="http://schemas.microsoft.com/office/powerpoint/2010/main" val="3126033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708582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2. Lauréats à temps partiel</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56121" y="1796142"/>
            <a:ext cx="9597679" cy="3908762"/>
          </a:xfrm>
          <a:prstGeom prst="rect">
            <a:avLst/>
          </a:prstGeom>
          <a:noFill/>
        </p:spPr>
        <p:txBody>
          <a:bodyPr wrap="square" rtlCol="0">
            <a:spAutoFit/>
          </a:bodyPr>
          <a:lstStyle/>
          <a:p>
            <a:r>
              <a:rPr lang="fr-FR" sz="2400" b="1" dirty="0"/>
              <a:t>La responsable de la formation, Sophie CHERRIER, recevra les étudiants inscrits en DIU </a:t>
            </a:r>
            <a:r>
              <a:rPr lang="fr-FR" sz="2400" b="1" u="sng" dirty="0"/>
              <a:t>le 4 septembre 2023 à partir de 15h45 en salle 5 de l’INSPÉ</a:t>
            </a:r>
          </a:p>
          <a:p>
            <a:endParaRPr lang="fr-FR" sz="2400" b="1" dirty="0"/>
          </a:p>
          <a:p>
            <a:pPr marL="342900" indent="-342900">
              <a:buFont typeface="Symbol" pitchFamily="2" charset="2"/>
              <a:buChar char="Þ"/>
            </a:pPr>
            <a:r>
              <a:rPr lang="fr-FR" sz="1600" b="1" dirty="0"/>
              <a:t>DUCHESNE Olivia		15h45</a:t>
            </a:r>
          </a:p>
          <a:p>
            <a:pPr marL="342900" indent="-342900">
              <a:buFont typeface="Symbol" pitchFamily="2" charset="2"/>
              <a:buChar char="Þ"/>
            </a:pPr>
            <a:r>
              <a:rPr lang="fr-FR" sz="1600" b="1" dirty="0"/>
              <a:t>SANTENER-KHARRAT Inès	15h55</a:t>
            </a:r>
          </a:p>
          <a:p>
            <a:pPr marL="342900" indent="-342900">
              <a:buFont typeface="Symbol" pitchFamily="2" charset="2"/>
              <a:buChar char="Þ"/>
            </a:pPr>
            <a:r>
              <a:rPr lang="fr-FR" sz="1600" b="1" dirty="0"/>
              <a:t>MARA Joanna		16h05</a:t>
            </a:r>
          </a:p>
          <a:p>
            <a:pPr marL="342900" indent="-342900">
              <a:buFont typeface="Symbol" pitchFamily="2" charset="2"/>
              <a:buChar char="Þ"/>
            </a:pPr>
            <a:r>
              <a:rPr lang="fr-FR" sz="1600" b="1" dirty="0"/>
              <a:t>MARY Julien		16h15</a:t>
            </a:r>
          </a:p>
          <a:p>
            <a:pPr marL="342900" indent="-342900">
              <a:buFont typeface="Symbol" pitchFamily="2" charset="2"/>
              <a:buChar char="Þ"/>
            </a:pPr>
            <a:r>
              <a:rPr lang="fr-FR" sz="1600" b="1" dirty="0"/>
              <a:t>BIELHER Jean-Marc	16h25</a:t>
            </a:r>
          </a:p>
          <a:p>
            <a:pPr marL="342900" indent="-342900">
              <a:buFont typeface="Symbol" pitchFamily="2" charset="2"/>
              <a:buChar char="Þ"/>
            </a:pPr>
            <a:r>
              <a:rPr lang="fr-FR" sz="1600" b="1" dirty="0"/>
              <a:t>PICON Clarisse		16h35</a:t>
            </a:r>
          </a:p>
          <a:p>
            <a:pPr marL="342900" indent="-342900">
              <a:buFont typeface="Symbol" pitchFamily="2" charset="2"/>
              <a:buChar char="Þ"/>
            </a:pPr>
            <a:r>
              <a:rPr lang="fr-FR" sz="1600" b="1" dirty="0"/>
              <a:t>PONTAIS </a:t>
            </a:r>
            <a:r>
              <a:rPr lang="fr-FR" sz="1600" b="1" dirty="0" err="1"/>
              <a:t>Chrystele</a:t>
            </a:r>
            <a:r>
              <a:rPr lang="fr-FR" sz="1600" b="1" dirty="0"/>
              <a:t>	16h45</a:t>
            </a:r>
          </a:p>
          <a:p>
            <a:pPr marL="342900" indent="-342900">
              <a:buFont typeface="Symbol" pitchFamily="2" charset="2"/>
              <a:buChar char="Þ"/>
            </a:pPr>
            <a:r>
              <a:rPr lang="fr-FR" sz="1600" b="1" dirty="0"/>
              <a:t>SERVAS Antoine		16h55</a:t>
            </a:r>
          </a:p>
          <a:p>
            <a:pPr marL="342900" indent="-342900">
              <a:buFont typeface="Symbol" pitchFamily="2" charset="2"/>
              <a:buChar char="Þ"/>
            </a:pPr>
            <a:r>
              <a:rPr lang="fr-FR" sz="1600" b="1" dirty="0"/>
              <a:t>MERMOUD Nathalie	17h05</a:t>
            </a:r>
          </a:p>
          <a:p>
            <a:pPr marL="342900" indent="-342900">
              <a:buFont typeface="Symbol" pitchFamily="2" charset="2"/>
              <a:buChar char="Þ"/>
            </a:pPr>
            <a:r>
              <a:rPr lang="fr-FR" sz="1600" b="1" dirty="0"/>
              <a:t>CHAMPSAVOIR Nadège	17h15</a:t>
            </a:r>
          </a:p>
          <a:p>
            <a:pPr marL="342900" indent="-342900">
              <a:buFont typeface="Symbol" pitchFamily="2" charset="2"/>
              <a:buChar char="Þ"/>
            </a:pPr>
            <a:r>
              <a:rPr lang="fr-FR" sz="1600" b="1" dirty="0"/>
              <a:t>CATHERINE Xavier (CPE)	17h25</a:t>
            </a:r>
          </a:p>
        </p:txBody>
      </p:sp>
    </p:spTree>
    <p:extLst>
      <p:ext uri="{BB962C8B-B14F-4D97-AF65-F5344CB8AC3E}">
        <p14:creationId xmlns:p14="http://schemas.microsoft.com/office/powerpoint/2010/main" val="2910003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708582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3. Lauréats à temps complet</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56121" y="1796142"/>
            <a:ext cx="9597679" cy="4124206"/>
          </a:xfrm>
          <a:prstGeom prst="rect">
            <a:avLst/>
          </a:prstGeom>
          <a:noFill/>
        </p:spPr>
        <p:txBody>
          <a:bodyPr wrap="square" rtlCol="0">
            <a:spAutoFit/>
          </a:bodyPr>
          <a:lstStyle/>
          <a:p>
            <a:r>
              <a:rPr lang="fr-FR" sz="2400" b="1" dirty="0"/>
              <a:t>47 à 49 lauréats, dont 10 titulaires d’un master MEEF</a:t>
            </a:r>
          </a:p>
          <a:p>
            <a:endParaRPr lang="fr-FR" sz="2000" b="1" dirty="0"/>
          </a:p>
          <a:p>
            <a:pPr marL="342900" indent="-342900">
              <a:buFont typeface="Symbol" pitchFamily="2" charset="2"/>
              <a:buChar char="Þ"/>
            </a:pPr>
            <a:r>
              <a:rPr lang="fr-FR" sz="2000" dirty="0"/>
              <a:t>Formation adossée au </a:t>
            </a:r>
            <a:r>
              <a:rPr lang="fr-FR" sz="2000" b="1" dirty="0"/>
              <a:t>Diplôme universitaire (DU) formation des lauréats, consolidation et approfondissement</a:t>
            </a:r>
          </a:p>
          <a:p>
            <a:pPr marL="342900" indent="-342900">
              <a:buFont typeface="Symbol" pitchFamily="2" charset="2"/>
              <a:buChar char="Þ"/>
            </a:pPr>
            <a:endParaRPr lang="fr-FR" sz="2000" b="1" dirty="0"/>
          </a:p>
          <a:p>
            <a:pPr marL="342900" indent="-342900">
              <a:buFont typeface="Symbol" pitchFamily="2" charset="2"/>
              <a:buChar char="Þ"/>
            </a:pPr>
            <a:r>
              <a:rPr lang="fr-FR" sz="2000" b="1" dirty="0"/>
              <a:t>Responsable pédagogique : Fanny DE LA HAYE (</a:t>
            </a:r>
            <a:r>
              <a:rPr lang="fr-FR" sz="2000" dirty="0">
                <a:hlinkClick r:id="rId2"/>
              </a:rPr>
              <a:t>fanny.de_la_haye@unc.nc</a:t>
            </a:r>
            <a:r>
              <a:rPr lang="fr-FR" sz="2000" b="1" dirty="0"/>
              <a:t>)</a:t>
            </a:r>
          </a:p>
          <a:p>
            <a:endParaRPr lang="fr-FR" sz="2000" dirty="0"/>
          </a:p>
          <a:p>
            <a:pPr marL="342900" indent="-342900">
              <a:buFont typeface="Symbol" pitchFamily="2" charset="2"/>
              <a:buChar char="Þ"/>
            </a:pPr>
            <a:r>
              <a:rPr lang="fr-FR" sz="2000" dirty="0"/>
              <a:t>Profil des lauréats : formation professionnelle antérieure (MEEF) ou expérience professionnelle préalable suffisante pour justifier une affectation à temps complet</a:t>
            </a:r>
          </a:p>
          <a:p>
            <a:pPr marL="342900" indent="-342900">
              <a:buFont typeface="Symbol" pitchFamily="2" charset="2"/>
              <a:buChar char="Þ"/>
            </a:pPr>
            <a:endParaRPr lang="fr-FR" sz="2000" dirty="0"/>
          </a:p>
          <a:p>
            <a:pPr marL="342900" indent="-342900">
              <a:buFont typeface="Symbol" pitchFamily="2" charset="2"/>
              <a:buChar char="Þ"/>
            </a:pPr>
            <a:r>
              <a:rPr lang="fr-FR" sz="2000" b="1" dirty="0"/>
              <a:t>Objectif de la formation : </a:t>
            </a:r>
            <a:r>
              <a:rPr lang="fr-FR" sz="2000" b="1" u="sng" dirty="0"/>
              <a:t>consolider</a:t>
            </a:r>
            <a:r>
              <a:rPr lang="fr-FR" sz="2000" b="1" dirty="0"/>
              <a:t> et </a:t>
            </a:r>
            <a:r>
              <a:rPr lang="fr-FR" sz="2000" b="1" u="sng" dirty="0"/>
              <a:t>approfondir</a:t>
            </a:r>
            <a:r>
              <a:rPr lang="fr-FR" sz="2000" b="1" dirty="0"/>
              <a:t> la maîtrise des compétences professionnelles</a:t>
            </a:r>
          </a:p>
          <a:p>
            <a:pPr marL="285750" indent="-285750">
              <a:buFontTx/>
              <a:buChar char="-"/>
            </a:pPr>
            <a:endParaRPr lang="fr-FR" dirty="0"/>
          </a:p>
        </p:txBody>
      </p:sp>
    </p:spTree>
    <p:extLst>
      <p:ext uri="{BB962C8B-B14F-4D97-AF65-F5344CB8AC3E}">
        <p14:creationId xmlns:p14="http://schemas.microsoft.com/office/powerpoint/2010/main" val="108722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708582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3. Lauréats à temps complet</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56121" y="1796142"/>
            <a:ext cx="10000450" cy="3570208"/>
          </a:xfrm>
          <a:prstGeom prst="rect">
            <a:avLst/>
          </a:prstGeom>
          <a:noFill/>
        </p:spPr>
        <p:txBody>
          <a:bodyPr wrap="square" rtlCol="0">
            <a:spAutoFit/>
          </a:bodyPr>
          <a:lstStyle/>
          <a:p>
            <a:r>
              <a:rPr lang="fr-FR" sz="2400" b="1" dirty="0"/>
              <a:t>Inscription à l’université nécessaire pour suivre la formation</a:t>
            </a:r>
          </a:p>
          <a:p>
            <a:endParaRPr lang="fr-FR" sz="2400" b="1" dirty="0"/>
          </a:p>
          <a:p>
            <a:pPr marL="342900" indent="-342900">
              <a:buFont typeface="Symbol" pitchFamily="2" charset="2"/>
              <a:buChar char="Þ"/>
            </a:pPr>
            <a:r>
              <a:rPr lang="fr-FR" sz="2000" b="1" dirty="0"/>
              <a:t>Dossier d’inscription distribué à la pause par les personnels administratifs de l’INSPÉ</a:t>
            </a:r>
          </a:p>
          <a:p>
            <a:pPr marL="342900" indent="-342900">
              <a:buFont typeface="Symbol" pitchFamily="2" charset="2"/>
              <a:buChar char="Þ"/>
            </a:pPr>
            <a:endParaRPr lang="fr-FR" sz="2000" b="1" dirty="0"/>
          </a:p>
          <a:p>
            <a:pPr marL="342900" indent="-342900">
              <a:buFont typeface="Symbol" pitchFamily="2" charset="2"/>
              <a:buChar char="Þ"/>
            </a:pPr>
            <a:r>
              <a:rPr lang="fr-FR" sz="2000" b="1" dirty="0"/>
              <a:t>Dossier complet à envoyer par mail à </a:t>
            </a:r>
            <a:r>
              <a:rPr lang="fr-FR" sz="2000" b="1" dirty="0">
                <a:hlinkClick r:id="rId2"/>
              </a:rPr>
              <a:t>sp-plc.inspe@unc.nc</a:t>
            </a:r>
            <a:r>
              <a:rPr lang="fr-FR" sz="2000" b="1" dirty="0"/>
              <a:t> </a:t>
            </a:r>
            <a:r>
              <a:rPr lang="fr-FR" sz="2000" b="1" u="sng" dirty="0"/>
              <a:t>avant le 22 septembre 2023</a:t>
            </a:r>
          </a:p>
          <a:p>
            <a:pPr marL="342900" indent="-342900">
              <a:buFont typeface="Symbol" pitchFamily="2" charset="2"/>
              <a:buChar char="Þ"/>
            </a:pPr>
            <a:endParaRPr lang="fr-FR" sz="2000" dirty="0"/>
          </a:p>
          <a:p>
            <a:pPr marL="342900" indent="-342900">
              <a:buFont typeface="Symbol" pitchFamily="2" charset="2"/>
              <a:buChar char="Þ"/>
            </a:pPr>
            <a:r>
              <a:rPr lang="fr-FR" sz="2000" dirty="0"/>
              <a:t>Pas de droits d’inscription à payer, délivrance d’une carte SUP étudiant distribuée lors du premier regroupement au mois d’octobre</a:t>
            </a:r>
          </a:p>
          <a:p>
            <a:pPr marL="342900" indent="-342900">
              <a:buFont typeface="Symbol" pitchFamily="2" charset="2"/>
              <a:buChar char="Þ"/>
            </a:pPr>
            <a:endParaRPr lang="fr-FR" sz="2000" dirty="0"/>
          </a:p>
          <a:p>
            <a:pPr marL="342900" indent="-342900">
              <a:buFont typeface="Symbol" pitchFamily="2" charset="2"/>
              <a:buChar char="Þ"/>
            </a:pPr>
            <a:r>
              <a:rPr lang="fr-FR" sz="2000" b="1" dirty="0">
                <a:solidFill>
                  <a:srgbClr val="FF0000"/>
                </a:solidFill>
              </a:rPr>
              <a:t>NOTA BENE : Impossible d’assister aux cours sans inscription préalable !!</a:t>
            </a:r>
          </a:p>
          <a:p>
            <a:pPr marL="285750" indent="-285750">
              <a:buFontTx/>
              <a:buChar char="-"/>
            </a:pPr>
            <a:endParaRPr lang="fr-FR" dirty="0"/>
          </a:p>
        </p:txBody>
      </p:sp>
    </p:spTree>
    <p:extLst>
      <p:ext uri="{BB962C8B-B14F-4D97-AF65-F5344CB8AC3E}">
        <p14:creationId xmlns:p14="http://schemas.microsoft.com/office/powerpoint/2010/main" val="4030497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708582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3. Lauréats à temps complet</a:t>
            </a:r>
          </a:p>
        </p:txBody>
      </p:sp>
      <p:pic>
        <p:nvPicPr>
          <p:cNvPr id="5" name="Image 4">
            <a:extLst>
              <a:ext uri="{FF2B5EF4-FFF2-40B4-BE49-F238E27FC236}">
                <a16:creationId xmlns:a16="http://schemas.microsoft.com/office/drawing/2014/main" id="{6E8DF49B-A6D0-A644-D2BF-3316DC52F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29" y="1787979"/>
            <a:ext cx="10079400" cy="3930966"/>
          </a:xfrm>
          <a:prstGeom prst="rect">
            <a:avLst/>
          </a:prstGeom>
        </p:spPr>
      </p:pic>
    </p:spTree>
    <p:extLst>
      <p:ext uri="{BB962C8B-B14F-4D97-AF65-F5344CB8AC3E}">
        <p14:creationId xmlns:p14="http://schemas.microsoft.com/office/powerpoint/2010/main" val="2954034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7614616-95D0-5535-A5DE-B2E2639DFAE0}"/>
              </a:ext>
            </a:extLst>
          </p:cNvPr>
          <p:cNvSpPr txBox="1"/>
          <p:nvPr/>
        </p:nvSpPr>
        <p:spPr>
          <a:xfrm>
            <a:off x="1534324" y="1070309"/>
            <a:ext cx="9597679" cy="461665"/>
          </a:xfrm>
          <a:prstGeom prst="rect">
            <a:avLst/>
          </a:prstGeom>
          <a:noFill/>
        </p:spPr>
        <p:txBody>
          <a:bodyPr wrap="square" rtlCol="0">
            <a:spAutoFit/>
          </a:bodyPr>
          <a:lstStyle/>
          <a:p>
            <a:r>
              <a:rPr lang="fr-FR" sz="2400" b="1" dirty="0"/>
              <a:t>Maquette de formation du DU</a:t>
            </a:r>
          </a:p>
        </p:txBody>
      </p:sp>
      <p:pic>
        <p:nvPicPr>
          <p:cNvPr id="6" name="Image 5">
            <a:extLst>
              <a:ext uri="{FF2B5EF4-FFF2-40B4-BE49-F238E27FC236}">
                <a16:creationId xmlns:a16="http://schemas.microsoft.com/office/drawing/2014/main" id="{B7C0A424-87FB-480E-0FA0-27D6CD3768C7}"/>
              </a:ext>
            </a:extLst>
          </p:cNvPr>
          <p:cNvPicPr>
            <a:picLocks noChangeAspect="1"/>
          </p:cNvPicPr>
          <p:nvPr/>
        </p:nvPicPr>
        <p:blipFill>
          <a:blip r:embed="rId2"/>
          <a:stretch>
            <a:fillRect/>
          </a:stretch>
        </p:blipFill>
        <p:spPr>
          <a:xfrm>
            <a:off x="445293" y="1464456"/>
            <a:ext cx="11485389" cy="4264832"/>
          </a:xfrm>
          <a:prstGeom prst="rect">
            <a:avLst/>
          </a:prstGeom>
        </p:spPr>
      </p:pic>
    </p:spTree>
    <p:extLst>
      <p:ext uri="{BB962C8B-B14F-4D97-AF65-F5344CB8AC3E}">
        <p14:creationId xmlns:p14="http://schemas.microsoft.com/office/powerpoint/2010/main" val="1161493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29484" y="714533"/>
            <a:ext cx="708582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3. Lauréats à temps complet</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556096" y="1581829"/>
            <a:ext cx="9597679" cy="4154984"/>
          </a:xfrm>
          <a:prstGeom prst="rect">
            <a:avLst/>
          </a:prstGeom>
          <a:noFill/>
        </p:spPr>
        <p:txBody>
          <a:bodyPr wrap="square" rtlCol="0">
            <a:spAutoFit/>
          </a:bodyPr>
          <a:lstStyle/>
          <a:p>
            <a:r>
              <a:rPr lang="fr-FR" sz="2400" b="1" dirty="0"/>
              <a:t>Spécificité des 21 lauréats dans des disciplines hors carte de formation INSPÉ (SEURU, PUJOL, ESCUDERO, CLAVEL, COMBES, NIGAILLE, PAAGALUA, GUICHET, VAITANAKI, BEYNEY, CARON, DI ROCCO, SARRION, DAGAULT, HUE, LAMOTHE, GODET, TROJANI, COUDERT-VAILLART, MOUTON)</a:t>
            </a:r>
          </a:p>
          <a:p>
            <a:endParaRPr lang="fr-FR" sz="2400" b="1" dirty="0"/>
          </a:p>
          <a:p>
            <a:pPr marL="342900" indent="-342900">
              <a:buFont typeface="Symbol" pitchFamily="2" charset="2"/>
              <a:buChar char="Þ"/>
            </a:pPr>
            <a:r>
              <a:rPr lang="fr-FR" sz="2400" b="1" dirty="0"/>
              <a:t>Les enseignements disciplinaires sont pris en charge par le VR-DGE sous la responsabilité du corps d’inspection</a:t>
            </a:r>
          </a:p>
          <a:p>
            <a:pPr marL="800100" lvl="1" indent="-342900">
              <a:buFont typeface="Symbol" pitchFamily="2" charset="2"/>
              <a:buChar char="Þ"/>
            </a:pPr>
            <a:r>
              <a:rPr lang="fr-FR" sz="2400" dirty="0"/>
              <a:t>Démarches et dispositifs didactiques et pédagogiques disciplinaires (12h au S1, 18h au S2)</a:t>
            </a:r>
          </a:p>
          <a:p>
            <a:pPr marL="800100" lvl="1" indent="-342900">
              <a:buFont typeface="Symbol" pitchFamily="2" charset="2"/>
              <a:buChar char="Þ"/>
            </a:pPr>
            <a:r>
              <a:rPr lang="fr-FR" sz="2400" dirty="0"/>
              <a:t>Outils et usages numériques disciplinaires (6h au S2)</a:t>
            </a:r>
          </a:p>
        </p:txBody>
      </p:sp>
    </p:spTree>
    <p:extLst>
      <p:ext uri="{BB962C8B-B14F-4D97-AF65-F5344CB8AC3E}">
        <p14:creationId xmlns:p14="http://schemas.microsoft.com/office/powerpoint/2010/main" val="2762751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1013382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4. Modalités d’évaluation et de validation</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48977" y="1802265"/>
            <a:ext cx="9731030" cy="3970318"/>
          </a:xfrm>
          <a:prstGeom prst="rect">
            <a:avLst/>
          </a:prstGeom>
          <a:noFill/>
        </p:spPr>
        <p:txBody>
          <a:bodyPr wrap="square" rtlCol="0">
            <a:spAutoFit/>
          </a:bodyPr>
          <a:lstStyle/>
          <a:p>
            <a:r>
              <a:rPr lang="fr-FR" sz="2400" b="1" dirty="0"/>
              <a:t>Modalités d’évaluation</a:t>
            </a:r>
          </a:p>
          <a:p>
            <a:endParaRPr lang="fr-FR" sz="1200" b="1" dirty="0"/>
          </a:p>
          <a:p>
            <a:pPr marL="342900" indent="-342900">
              <a:buFont typeface="Symbol" pitchFamily="2" charset="2"/>
              <a:buChar char="Þ"/>
            </a:pPr>
            <a:r>
              <a:rPr lang="fr-FR" sz="2400" dirty="0"/>
              <a:t>Des travaux demandés tout au long de la formation</a:t>
            </a:r>
          </a:p>
          <a:p>
            <a:pPr marL="342900" indent="-342900">
              <a:buFont typeface="Symbol" pitchFamily="2" charset="2"/>
              <a:buChar char="Þ"/>
            </a:pPr>
            <a:endParaRPr lang="fr-FR" sz="2400" dirty="0"/>
          </a:p>
          <a:p>
            <a:pPr marL="342900" indent="-342900">
              <a:buFont typeface="Symbol" pitchFamily="2" charset="2"/>
              <a:buChar char="Þ"/>
            </a:pPr>
            <a:r>
              <a:rPr lang="fr-FR" sz="2400" b="1" dirty="0"/>
              <a:t>Evaluation par compétences en fin de formation pour valider le diplôme</a:t>
            </a:r>
          </a:p>
          <a:p>
            <a:pPr marL="342900" indent="-342900">
              <a:buFont typeface="Symbol" pitchFamily="2" charset="2"/>
              <a:buChar char="Þ"/>
            </a:pPr>
            <a:endParaRPr lang="fr-FR" sz="2400" b="1" dirty="0"/>
          </a:p>
          <a:p>
            <a:pPr marL="342900" indent="-342900">
              <a:buFont typeface="Symbol" pitchFamily="2" charset="2"/>
              <a:buChar char="Þ"/>
            </a:pPr>
            <a:r>
              <a:rPr lang="fr-FR" sz="2400" dirty="0"/>
              <a:t>Compétences évaluées par le biais d’un </a:t>
            </a:r>
            <a:r>
              <a:rPr lang="fr-FR" sz="2400" b="1" dirty="0"/>
              <a:t>portfolio</a:t>
            </a:r>
            <a:r>
              <a:rPr lang="fr-FR" sz="2400" dirty="0"/>
              <a:t> numérique des compétences professionnelles construit et alimenté tout au long du cursus</a:t>
            </a:r>
          </a:p>
          <a:p>
            <a:pPr marL="342900" indent="-342900">
              <a:buFont typeface="Symbol" pitchFamily="2" charset="2"/>
              <a:buChar char="Þ"/>
            </a:pPr>
            <a:endParaRPr lang="fr-FR" sz="2400" dirty="0"/>
          </a:p>
          <a:p>
            <a:pPr marL="342900" indent="-342900">
              <a:buFont typeface="Symbol" pitchFamily="2" charset="2"/>
              <a:buChar char="Þ"/>
            </a:pPr>
            <a:r>
              <a:rPr lang="fr-FR" sz="2400" b="1" dirty="0"/>
              <a:t>Positionnement du niveau de maîtrise des domaines de compétences entre 0 et 4 à partir du portfolio</a:t>
            </a:r>
          </a:p>
        </p:txBody>
      </p:sp>
    </p:spTree>
    <p:extLst>
      <p:ext uri="{BB962C8B-B14F-4D97-AF65-F5344CB8AC3E}">
        <p14:creationId xmlns:p14="http://schemas.microsoft.com/office/powerpoint/2010/main" val="390845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624762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Font typeface="+mj-lt"/>
              <a:buAutoNum type="arabicPeriod"/>
            </a:pPr>
            <a:r>
              <a:rPr lang="fr-FR" sz="4000" b="1" dirty="0">
                <a:solidFill>
                  <a:srgbClr val="0070C0"/>
                </a:solidFill>
                <a:latin typeface="Arial" panose="020B0604020202020204" pitchFamily="34" charset="0"/>
                <a:cs typeface="Arial" panose="020B0604020202020204" pitchFamily="34" charset="0"/>
              </a:rPr>
              <a:t>Types de lauréats</a:t>
            </a:r>
          </a:p>
        </p:txBody>
      </p:sp>
      <p:sp>
        <p:nvSpPr>
          <p:cNvPr id="2" name="ZoneTexte 1">
            <a:extLst>
              <a:ext uri="{FF2B5EF4-FFF2-40B4-BE49-F238E27FC236}">
                <a16:creationId xmlns:a16="http://schemas.microsoft.com/office/drawing/2014/main" id="{87614616-95D0-5535-A5DE-B2E2639DFAE0}"/>
              </a:ext>
            </a:extLst>
          </p:cNvPr>
          <p:cNvSpPr txBox="1"/>
          <p:nvPr/>
        </p:nvSpPr>
        <p:spPr>
          <a:xfrm>
            <a:off x="2224207" y="1959428"/>
            <a:ext cx="9597679" cy="3693319"/>
          </a:xfrm>
          <a:prstGeom prst="rect">
            <a:avLst/>
          </a:prstGeom>
          <a:noFill/>
        </p:spPr>
        <p:txBody>
          <a:bodyPr wrap="square" rtlCol="0">
            <a:spAutoFit/>
          </a:bodyPr>
          <a:lstStyle/>
          <a:p>
            <a:r>
              <a:rPr lang="fr-FR" sz="2400" b="1" dirty="0"/>
              <a:t>A- Lauréats affectés à temps partiel</a:t>
            </a:r>
          </a:p>
          <a:p>
            <a:pPr marL="742950" lvl="1" indent="-285750">
              <a:buFontTx/>
              <a:buChar char="-"/>
            </a:pPr>
            <a:r>
              <a:rPr lang="fr-FR" sz="2400" dirty="0"/>
              <a:t>1 lauréat de concours 2021 en renouvellement de stage</a:t>
            </a:r>
          </a:p>
          <a:p>
            <a:pPr marL="742950" lvl="1" indent="-285750">
              <a:buFontTx/>
              <a:buChar char="-"/>
            </a:pPr>
            <a:r>
              <a:rPr lang="fr-FR" sz="2400" dirty="0"/>
              <a:t>Lauréats 2023 non titulaires d’un master MEEF et sans expérience professionnelle suffisante</a:t>
            </a:r>
          </a:p>
          <a:p>
            <a:endParaRPr lang="fr-FR" sz="2400" dirty="0"/>
          </a:p>
          <a:p>
            <a:r>
              <a:rPr lang="fr-FR" sz="2400" b="1" dirty="0"/>
              <a:t>B- Lauréats affectés à temps complet</a:t>
            </a:r>
          </a:p>
          <a:p>
            <a:pPr marL="742950" lvl="1" indent="-285750">
              <a:buFontTx/>
              <a:buChar char="-"/>
            </a:pPr>
            <a:r>
              <a:rPr lang="fr-FR" sz="2400" dirty="0"/>
              <a:t>Titulaires d’un master MEEF</a:t>
            </a:r>
          </a:p>
          <a:p>
            <a:pPr marL="742950" lvl="1" indent="-285750">
              <a:buFontTx/>
              <a:buChar char="-"/>
            </a:pPr>
            <a:r>
              <a:rPr lang="fr-FR" sz="2400" dirty="0"/>
              <a:t>Autres lauréats avec ou sans master et avec une expérience professionnelle suffisante</a:t>
            </a:r>
          </a:p>
          <a:p>
            <a:pPr marL="285750" indent="-285750">
              <a:buFontTx/>
              <a:buChar char="-"/>
            </a:pPr>
            <a:endParaRPr lang="fr-FR" dirty="0"/>
          </a:p>
        </p:txBody>
      </p:sp>
    </p:spTree>
    <p:extLst>
      <p:ext uri="{BB962C8B-B14F-4D97-AF65-F5344CB8AC3E}">
        <p14:creationId xmlns:p14="http://schemas.microsoft.com/office/powerpoint/2010/main" val="2830790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1013382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4. Modalités d’évaluation et de validation</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48978" y="1905506"/>
            <a:ext cx="9597679" cy="3323987"/>
          </a:xfrm>
          <a:prstGeom prst="rect">
            <a:avLst/>
          </a:prstGeom>
          <a:noFill/>
        </p:spPr>
        <p:txBody>
          <a:bodyPr wrap="square" rtlCol="0">
            <a:spAutoFit/>
          </a:bodyPr>
          <a:lstStyle/>
          <a:p>
            <a:r>
              <a:rPr lang="fr-FR" sz="2400" b="1" dirty="0"/>
              <a:t>Modalités d’évaluation</a:t>
            </a:r>
          </a:p>
          <a:p>
            <a:endParaRPr lang="fr-FR" sz="1200" b="1" dirty="0"/>
          </a:p>
          <a:p>
            <a:pPr marL="342900" indent="-342900">
              <a:buFont typeface="Symbol" pitchFamily="2" charset="2"/>
              <a:buChar char="Þ"/>
            </a:pPr>
            <a:r>
              <a:rPr lang="fr-FR" sz="2400" b="1" dirty="0"/>
              <a:t>3 domaines de compétences pour l’évaluation</a:t>
            </a:r>
          </a:p>
          <a:p>
            <a:endParaRPr lang="fr-FR" sz="2400" b="1" dirty="0"/>
          </a:p>
          <a:p>
            <a:r>
              <a:rPr lang="fr-FR" b="1" dirty="0"/>
              <a:t>Domaine 1</a:t>
            </a:r>
            <a:r>
              <a:rPr lang="fr-FR" dirty="0"/>
              <a:t> : Le professeur et le CPE, acteurs/actrices de la communauté éducative et du service public de l’éducation nationale</a:t>
            </a:r>
          </a:p>
          <a:p>
            <a:r>
              <a:rPr lang="fr-FR" b="1" dirty="0"/>
              <a:t>Domaine 2</a:t>
            </a:r>
            <a:r>
              <a:rPr lang="fr-FR" dirty="0"/>
              <a:t> : Le professeur, pilote de son enseignement, efficace dans la transmission des savoirs et la construction des apprentissages OU Le CPE, animateur/animatrice de la politique éducative de l’établissement et accompagnateur/accompagnatrice du parcours de formation des élèves</a:t>
            </a:r>
          </a:p>
          <a:p>
            <a:r>
              <a:rPr lang="fr-FR" b="1" dirty="0"/>
              <a:t>Domaine 3</a:t>
            </a:r>
            <a:r>
              <a:rPr lang="fr-FR" dirty="0"/>
              <a:t> : Le professeur et le CPE, praticiens réflexifs, acteurs de leur développement professionnel</a:t>
            </a:r>
          </a:p>
        </p:txBody>
      </p:sp>
    </p:spTree>
    <p:extLst>
      <p:ext uri="{BB962C8B-B14F-4D97-AF65-F5344CB8AC3E}">
        <p14:creationId xmlns:p14="http://schemas.microsoft.com/office/powerpoint/2010/main" val="293211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1013382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4. Modalités d’évaluation et de validation</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679921" y="2046173"/>
            <a:ext cx="9597679" cy="2585323"/>
          </a:xfrm>
          <a:prstGeom prst="rect">
            <a:avLst/>
          </a:prstGeom>
          <a:noFill/>
        </p:spPr>
        <p:txBody>
          <a:bodyPr wrap="square" rtlCol="0">
            <a:spAutoFit/>
          </a:bodyPr>
          <a:lstStyle/>
          <a:p>
            <a:r>
              <a:rPr lang="fr-FR" sz="2400" b="1" dirty="0"/>
              <a:t>Modalités de validation</a:t>
            </a:r>
          </a:p>
          <a:p>
            <a:endParaRPr lang="fr-FR" sz="1200" b="1" dirty="0"/>
          </a:p>
          <a:p>
            <a:pPr marL="342900" indent="-342900">
              <a:buFont typeface="Symbol" pitchFamily="2" charset="2"/>
              <a:buChar char="Þ"/>
            </a:pPr>
            <a:r>
              <a:rPr lang="fr-FR" b="1" dirty="0"/>
              <a:t>Chaque domaine de compétences est validé à partir du niveau 2</a:t>
            </a:r>
          </a:p>
          <a:p>
            <a:pPr marL="342900" indent="-342900">
              <a:buFont typeface="Symbol" pitchFamily="2" charset="2"/>
              <a:buChar char="Þ"/>
            </a:pPr>
            <a:endParaRPr lang="fr-FR" dirty="0"/>
          </a:p>
          <a:p>
            <a:pPr marL="342900" indent="-342900">
              <a:buFont typeface="Symbol" pitchFamily="2" charset="2"/>
              <a:buChar char="Þ"/>
            </a:pPr>
            <a:r>
              <a:rPr lang="fr-FR" b="1" dirty="0"/>
              <a:t>Le diplôme est validé si les 3 domaines de compétences sont au moins au niveau 2</a:t>
            </a:r>
          </a:p>
          <a:p>
            <a:pPr marL="342900" indent="-342900">
              <a:buFont typeface="Symbol" pitchFamily="2" charset="2"/>
              <a:buChar char="Þ"/>
            </a:pPr>
            <a:endParaRPr lang="fr-FR" dirty="0"/>
          </a:p>
          <a:p>
            <a:pPr marL="342900" indent="-342900">
              <a:buFont typeface="Symbol" pitchFamily="2" charset="2"/>
              <a:buChar char="Þ"/>
            </a:pPr>
            <a:r>
              <a:rPr lang="fr-FR" dirty="0"/>
              <a:t>La validation des domaines de compétences n’est ni capitalisable, ni compensable</a:t>
            </a:r>
          </a:p>
          <a:p>
            <a:pPr marL="342900" indent="-342900">
              <a:buFont typeface="Symbol" pitchFamily="2" charset="2"/>
              <a:buChar char="Þ"/>
            </a:pPr>
            <a:endParaRPr lang="fr-FR" dirty="0"/>
          </a:p>
          <a:p>
            <a:pPr marL="342900" indent="-342900">
              <a:buFont typeface="Symbol" pitchFamily="2" charset="2"/>
              <a:buChar char="Þ"/>
            </a:pPr>
            <a:r>
              <a:rPr lang="fr-FR" dirty="0"/>
              <a:t>Pas de session de rattrapage, pas de mention</a:t>
            </a:r>
          </a:p>
        </p:txBody>
      </p:sp>
    </p:spTree>
    <p:extLst>
      <p:ext uri="{BB962C8B-B14F-4D97-AF65-F5344CB8AC3E}">
        <p14:creationId xmlns:p14="http://schemas.microsoft.com/office/powerpoint/2010/main" val="1473334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10650560"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800" b="1" dirty="0">
                <a:solidFill>
                  <a:srgbClr val="0070C0"/>
                </a:solidFill>
                <a:latin typeface="Arial" panose="020B0604020202020204" pitchFamily="34" charset="0"/>
                <a:cs typeface="Arial" panose="020B0604020202020204" pitchFamily="34" charset="0"/>
              </a:rPr>
              <a:t>5. Exprimez vos besoins de formation !</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48977" y="1959428"/>
            <a:ext cx="9597679" cy="3877985"/>
          </a:xfrm>
          <a:prstGeom prst="rect">
            <a:avLst/>
          </a:prstGeom>
          <a:noFill/>
        </p:spPr>
        <p:txBody>
          <a:bodyPr wrap="square" rtlCol="0">
            <a:spAutoFit/>
          </a:bodyPr>
          <a:lstStyle/>
          <a:p>
            <a:r>
              <a:rPr lang="fr-FR" sz="2200" dirty="0"/>
              <a:t>- Cet après-midi, lors de l’accueil disciplinaire VR-DGE/INSPÉ, vous serez invités à compléter une grille de </a:t>
            </a:r>
            <a:r>
              <a:rPr lang="fr-FR" sz="2200" b="1" dirty="0"/>
              <a:t>positionnement initial des compétences professionnelles</a:t>
            </a:r>
          </a:p>
          <a:p>
            <a:endParaRPr lang="fr-FR" sz="2200" b="1" dirty="0"/>
          </a:p>
          <a:p>
            <a:r>
              <a:rPr lang="fr-FR" sz="2200" dirty="0"/>
              <a:t>- En parallèle, l’INSPÉ souhaite vous donner la possibilité </a:t>
            </a:r>
            <a:r>
              <a:rPr lang="fr-FR" sz="2200" b="1" dirty="0"/>
              <a:t>d’exprimer vos besoins de formation par la biais d’un formulaire en ligne et ANONYME à compléter</a:t>
            </a:r>
          </a:p>
          <a:p>
            <a:r>
              <a:rPr lang="fr-FR" sz="2200" dirty="0"/>
              <a:t>	-pour répondre à une demande récurrente exprimée lors de l’évaluation   	des formations en fin d’année</a:t>
            </a:r>
          </a:p>
          <a:p>
            <a:r>
              <a:rPr lang="fr-FR" sz="2200" dirty="0"/>
              <a:t>	-pour mieux identifier vos besoins et ainsi tenter d’en tenir compte pour 	orienter les contenus et méthodes d’enseignement</a:t>
            </a:r>
          </a:p>
          <a:p>
            <a:endParaRPr lang="fr-FR" sz="2400" b="1" dirty="0"/>
          </a:p>
          <a:p>
            <a:endParaRPr lang="fr-FR" sz="2400" b="1" dirty="0"/>
          </a:p>
        </p:txBody>
      </p:sp>
    </p:spTree>
    <p:extLst>
      <p:ext uri="{BB962C8B-B14F-4D97-AF65-F5344CB8AC3E}">
        <p14:creationId xmlns:p14="http://schemas.microsoft.com/office/powerpoint/2010/main" val="1183444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12B26CA-56D4-7641-7E61-134BFE031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647" y="0"/>
            <a:ext cx="5392306" cy="6858000"/>
          </a:xfrm>
          <a:prstGeom prst="rect">
            <a:avLst/>
          </a:prstGeom>
        </p:spPr>
      </p:pic>
      <p:cxnSp>
        <p:nvCxnSpPr>
          <p:cNvPr id="7" name="Connecteur droit 6">
            <a:extLst>
              <a:ext uri="{FF2B5EF4-FFF2-40B4-BE49-F238E27FC236}">
                <a16:creationId xmlns:a16="http://schemas.microsoft.com/office/drawing/2014/main" id="{7B457367-40B6-BD01-44B1-CE52335C9A86}"/>
              </a:ext>
            </a:extLst>
          </p:cNvPr>
          <p:cNvCxnSpPr/>
          <p:nvPr/>
        </p:nvCxnSpPr>
        <p:spPr>
          <a:xfrm>
            <a:off x="2321719" y="3836193"/>
            <a:ext cx="1671637"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7BE9CD19-5D9F-4F1E-7D42-481ABC92F099}"/>
              </a:ext>
            </a:extLst>
          </p:cNvPr>
          <p:cNvSpPr txBox="1"/>
          <p:nvPr/>
        </p:nvSpPr>
        <p:spPr>
          <a:xfrm>
            <a:off x="7679531" y="2321719"/>
            <a:ext cx="4503605" cy="2031325"/>
          </a:xfrm>
          <a:prstGeom prst="rect">
            <a:avLst/>
          </a:prstGeom>
          <a:noFill/>
        </p:spPr>
        <p:txBody>
          <a:bodyPr wrap="none" rtlCol="0">
            <a:spAutoFit/>
          </a:bodyPr>
          <a:lstStyle/>
          <a:p>
            <a:r>
              <a:rPr lang="fr-FR" b="1" u="sng" dirty="0">
                <a:solidFill>
                  <a:srgbClr val="FF0000"/>
                </a:solidFill>
              </a:rPr>
              <a:t>N’oubliez pas de compléter le formulaire</a:t>
            </a:r>
          </a:p>
          <a:p>
            <a:r>
              <a:rPr lang="fr-FR" b="1" u="sng" dirty="0">
                <a:solidFill>
                  <a:srgbClr val="FF0000"/>
                </a:solidFill>
              </a:rPr>
              <a:t>en ligne avant le 1</a:t>
            </a:r>
            <a:r>
              <a:rPr lang="fr-FR" b="1" u="sng" baseline="30000" dirty="0">
                <a:solidFill>
                  <a:srgbClr val="FF0000"/>
                </a:solidFill>
              </a:rPr>
              <a:t>er</a:t>
            </a:r>
            <a:r>
              <a:rPr lang="fr-FR" b="1" u="sng" dirty="0">
                <a:solidFill>
                  <a:srgbClr val="FF0000"/>
                </a:solidFill>
              </a:rPr>
              <a:t> septembre !</a:t>
            </a:r>
          </a:p>
          <a:p>
            <a:endParaRPr lang="fr-FR" b="1" dirty="0"/>
          </a:p>
          <a:p>
            <a:r>
              <a:rPr lang="fr-FR" b="1" dirty="0">
                <a:solidFill>
                  <a:srgbClr val="FF0000"/>
                </a:solidFill>
              </a:rPr>
              <a:t>Si vous n’exprimez pas vos besoins de</a:t>
            </a:r>
          </a:p>
          <a:p>
            <a:r>
              <a:rPr lang="fr-FR" b="1" dirty="0">
                <a:solidFill>
                  <a:srgbClr val="FF0000"/>
                </a:solidFill>
              </a:rPr>
              <a:t>formation, vous ne pourrez pas vous plaindre</a:t>
            </a:r>
          </a:p>
          <a:p>
            <a:r>
              <a:rPr lang="fr-FR" b="1" dirty="0">
                <a:solidFill>
                  <a:srgbClr val="FF0000"/>
                </a:solidFill>
              </a:rPr>
              <a:t>en fin d’année que nous n’en avons pas</a:t>
            </a:r>
          </a:p>
          <a:p>
            <a:r>
              <a:rPr lang="fr-FR" b="1">
                <a:solidFill>
                  <a:srgbClr val="FF0000"/>
                </a:solidFill>
              </a:rPr>
              <a:t>tenu </a:t>
            </a:r>
            <a:r>
              <a:rPr lang="fr-FR" b="1" dirty="0">
                <a:solidFill>
                  <a:srgbClr val="FF0000"/>
                </a:solidFill>
              </a:rPr>
              <a:t>compte !</a:t>
            </a:r>
          </a:p>
        </p:txBody>
      </p:sp>
    </p:spTree>
    <p:extLst>
      <p:ext uri="{BB962C8B-B14F-4D97-AF65-F5344CB8AC3E}">
        <p14:creationId xmlns:p14="http://schemas.microsoft.com/office/powerpoint/2010/main" val="1870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10650560"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800" b="1" dirty="0">
                <a:solidFill>
                  <a:srgbClr val="0070C0"/>
                </a:solidFill>
                <a:latin typeface="Arial" panose="020B0604020202020204" pitchFamily="34" charset="0"/>
                <a:cs typeface="Arial" panose="020B0604020202020204" pitchFamily="34" charset="0"/>
              </a:rPr>
              <a:t>6. Activités artistiques et culturelles, fin 2023</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48977" y="1959428"/>
            <a:ext cx="9597679" cy="2185214"/>
          </a:xfrm>
          <a:prstGeom prst="rect">
            <a:avLst/>
          </a:prstGeom>
          <a:noFill/>
        </p:spPr>
        <p:txBody>
          <a:bodyPr wrap="square" rtlCol="0">
            <a:spAutoFit/>
          </a:bodyPr>
          <a:lstStyle/>
          <a:p>
            <a:r>
              <a:rPr lang="fr-FR" sz="2200" dirty="0"/>
              <a:t>-</a:t>
            </a:r>
            <a:r>
              <a:rPr lang="fr-FR" sz="2200" b="1" dirty="0"/>
              <a:t>Activités mises en place en partenariat avec la Mission aux affaires culturelles du Haut-Commissariat de la République en Nouvelle-Calédonie</a:t>
            </a:r>
          </a:p>
          <a:p>
            <a:endParaRPr lang="fr-FR" sz="2200" b="1" dirty="0">
              <a:solidFill>
                <a:srgbClr val="FF0000"/>
              </a:solidFill>
            </a:endParaRPr>
          </a:p>
          <a:p>
            <a:r>
              <a:rPr lang="fr-FR" sz="2200" b="1" dirty="0"/>
              <a:t>-Activités intégrées à la formation, avec assiduité obligatoire</a:t>
            </a:r>
          </a:p>
          <a:p>
            <a:endParaRPr lang="fr-FR" sz="2400" b="1" dirty="0"/>
          </a:p>
          <a:p>
            <a:endParaRPr lang="fr-FR" sz="2400" b="1" dirty="0"/>
          </a:p>
        </p:txBody>
      </p:sp>
      <p:pic>
        <p:nvPicPr>
          <p:cNvPr id="3" name="Image 2">
            <a:extLst>
              <a:ext uri="{FF2B5EF4-FFF2-40B4-BE49-F238E27FC236}">
                <a16:creationId xmlns:a16="http://schemas.microsoft.com/office/drawing/2014/main" id="{47B61649-FE98-578D-AAB8-957A3EFC979F}"/>
              </a:ext>
            </a:extLst>
          </p:cNvPr>
          <p:cNvPicPr>
            <a:picLocks noChangeAspect="1"/>
          </p:cNvPicPr>
          <p:nvPr/>
        </p:nvPicPr>
        <p:blipFill>
          <a:blip r:embed="rId2"/>
          <a:stretch>
            <a:fillRect/>
          </a:stretch>
        </p:blipFill>
        <p:spPr>
          <a:xfrm>
            <a:off x="1748977" y="3429005"/>
            <a:ext cx="2104566" cy="2104566"/>
          </a:xfrm>
          <a:prstGeom prst="rect">
            <a:avLst/>
          </a:prstGeom>
        </p:spPr>
      </p:pic>
    </p:spTree>
    <p:extLst>
      <p:ext uri="{BB962C8B-B14F-4D97-AF65-F5344CB8AC3E}">
        <p14:creationId xmlns:p14="http://schemas.microsoft.com/office/powerpoint/2010/main" val="4094861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7614616-95D0-5535-A5DE-B2E2639DFAE0}"/>
              </a:ext>
            </a:extLst>
          </p:cNvPr>
          <p:cNvSpPr txBox="1"/>
          <p:nvPr/>
        </p:nvSpPr>
        <p:spPr>
          <a:xfrm>
            <a:off x="1297160" y="1273028"/>
            <a:ext cx="9597679" cy="3754874"/>
          </a:xfrm>
          <a:prstGeom prst="rect">
            <a:avLst/>
          </a:prstGeom>
          <a:noFill/>
        </p:spPr>
        <p:txBody>
          <a:bodyPr wrap="square" rtlCol="0">
            <a:spAutoFit/>
          </a:bodyPr>
          <a:lstStyle/>
          <a:p>
            <a:r>
              <a:rPr lang="fr-FR" sz="2400" b="1" dirty="0"/>
              <a:t>-DIU Formation des lauréats, entrée dans le métier</a:t>
            </a:r>
          </a:p>
          <a:p>
            <a:endParaRPr lang="fr-FR" sz="2400" b="1" dirty="0"/>
          </a:p>
          <a:p>
            <a:r>
              <a:rPr lang="fr-FR" sz="2400" b="1" dirty="0"/>
              <a:t>	Denise Jardinière au théâtre de l’île</a:t>
            </a:r>
          </a:p>
          <a:p>
            <a:r>
              <a:rPr lang="fr-FR" sz="2400" dirty="0"/>
              <a:t>	Vendredi 10 novembre 2023, 13h</a:t>
            </a:r>
          </a:p>
          <a:p>
            <a:endParaRPr lang="fr-FR" sz="2400" dirty="0"/>
          </a:p>
          <a:p>
            <a:r>
              <a:rPr lang="fr-FR" sz="2400" b="1" dirty="0"/>
              <a:t>	Journée au MK2</a:t>
            </a:r>
            <a:endParaRPr lang="fr-FR" sz="2400" dirty="0"/>
          </a:p>
          <a:p>
            <a:r>
              <a:rPr lang="fr-FR" sz="2400" dirty="0"/>
              <a:t>	Vendredi 17 novembre 2023</a:t>
            </a:r>
          </a:p>
          <a:p>
            <a:r>
              <a:rPr lang="fr-FR" sz="2400" dirty="0"/>
              <a:t>	13h : Film documentaire </a:t>
            </a:r>
            <a:r>
              <a:rPr lang="fr-FR" sz="2400" dirty="0" err="1"/>
              <a:t>Bigger</a:t>
            </a:r>
            <a:r>
              <a:rPr lang="fr-FR" sz="2400" dirty="0"/>
              <a:t> </a:t>
            </a:r>
            <a:r>
              <a:rPr lang="fr-FR" sz="2400" dirty="0" err="1"/>
              <a:t>than</a:t>
            </a:r>
            <a:r>
              <a:rPr lang="fr-FR" sz="2400" dirty="0"/>
              <a:t> us 	</a:t>
            </a:r>
            <a:r>
              <a:rPr lang="fr-FR" sz="2400" dirty="0">
                <a:hlinkClick r:id="rId2"/>
              </a:rPr>
              <a:t>https://www.youtube.com/watch?v=KDz2NXKNjh4</a:t>
            </a:r>
            <a:r>
              <a:rPr lang="fr-FR" sz="2400" dirty="0"/>
              <a:t> + débat</a:t>
            </a:r>
          </a:p>
          <a:p>
            <a:endParaRPr lang="fr-FR" sz="2200" dirty="0"/>
          </a:p>
        </p:txBody>
      </p:sp>
    </p:spTree>
    <p:extLst>
      <p:ext uri="{BB962C8B-B14F-4D97-AF65-F5344CB8AC3E}">
        <p14:creationId xmlns:p14="http://schemas.microsoft.com/office/powerpoint/2010/main" val="1540302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10650560"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7. Règles communes relatives à l’assiduité</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48977" y="1959428"/>
            <a:ext cx="9597679" cy="3877985"/>
          </a:xfrm>
          <a:prstGeom prst="rect">
            <a:avLst/>
          </a:prstGeom>
          <a:noFill/>
        </p:spPr>
        <p:txBody>
          <a:bodyPr wrap="square" rtlCol="0">
            <a:spAutoFit/>
          </a:bodyPr>
          <a:lstStyle/>
          <a:p>
            <a:r>
              <a:rPr lang="fr-FR" sz="2200" dirty="0"/>
              <a:t>-</a:t>
            </a:r>
            <a:r>
              <a:rPr lang="fr-FR" sz="2200" b="1" dirty="0"/>
              <a:t>Présence obligatoire à tous les enseignements apparaissant dans les emplois du temps</a:t>
            </a:r>
          </a:p>
          <a:p>
            <a:endParaRPr lang="fr-FR" sz="2200" dirty="0"/>
          </a:p>
          <a:p>
            <a:r>
              <a:rPr lang="fr-FR" sz="2200" dirty="0"/>
              <a:t>-</a:t>
            </a:r>
            <a:r>
              <a:rPr lang="fr-FR" sz="2200" b="1" dirty="0"/>
              <a:t>Toute absence doit être justifiée dans les 72 h </a:t>
            </a:r>
            <a:r>
              <a:rPr lang="fr-FR" sz="2200" u="sng" dirty="0"/>
              <a:t>par un certificat administrativement recevable</a:t>
            </a:r>
            <a:r>
              <a:rPr lang="fr-FR" sz="2200" dirty="0"/>
              <a:t> auprès de l’INSPÉ et de l’employeur. L’enseignant en charge de l’enseignement accepte ou refuse le motif de l’absence</a:t>
            </a:r>
          </a:p>
          <a:p>
            <a:endParaRPr lang="fr-FR" sz="2200" dirty="0"/>
          </a:p>
          <a:p>
            <a:r>
              <a:rPr lang="fr-FR" sz="2200" dirty="0"/>
              <a:t>-</a:t>
            </a:r>
            <a:r>
              <a:rPr lang="fr-FR" sz="2200" b="1" dirty="0">
                <a:solidFill>
                  <a:srgbClr val="FF0000"/>
                </a:solidFill>
              </a:rPr>
              <a:t>Au-delà d’une absence injustifiée par semestre, la validation du DIU ou du DU est impossible !</a:t>
            </a:r>
          </a:p>
          <a:p>
            <a:endParaRPr lang="fr-FR" sz="2400" b="1" dirty="0"/>
          </a:p>
          <a:p>
            <a:endParaRPr lang="fr-FR" sz="2400" b="1" dirty="0"/>
          </a:p>
        </p:txBody>
      </p:sp>
    </p:spTree>
    <p:extLst>
      <p:ext uri="{BB962C8B-B14F-4D97-AF65-F5344CB8AC3E}">
        <p14:creationId xmlns:p14="http://schemas.microsoft.com/office/powerpoint/2010/main" val="1321065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7614616-95D0-5535-A5DE-B2E2639DFAE0}"/>
              </a:ext>
            </a:extLst>
          </p:cNvPr>
          <p:cNvSpPr txBox="1"/>
          <p:nvPr/>
        </p:nvSpPr>
        <p:spPr>
          <a:xfrm>
            <a:off x="1766072" y="1898399"/>
            <a:ext cx="10307292" cy="1661993"/>
          </a:xfrm>
          <a:prstGeom prst="rect">
            <a:avLst/>
          </a:prstGeom>
          <a:noFill/>
        </p:spPr>
        <p:txBody>
          <a:bodyPr wrap="square" rtlCol="0">
            <a:spAutoFit/>
          </a:bodyPr>
          <a:lstStyle/>
          <a:p>
            <a:r>
              <a:rPr lang="fr-FR" sz="2400" b="1" dirty="0"/>
              <a:t>Emplois du temps</a:t>
            </a:r>
          </a:p>
          <a:p>
            <a:endParaRPr lang="fr-FR" sz="1200" b="1" dirty="0"/>
          </a:p>
          <a:p>
            <a:pPr marL="742950" lvl="1" indent="-285750">
              <a:buFont typeface="Arial" charset="0"/>
              <a:buChar char="•"/>
            </a:pPr>
            <a:r>
              <a:rPr lang="fr-FR" sz="2200" b="1" dirty="0"/>
              <a:t>Peuvent être envoyés/partagés par les responsables de filière</a:t>
            </a:r>
          </a:p>
          <a:p>
            <a:pPr marL="742950" lvl="1" indent="-285750">
              <a:buFont typeface="Arial" charset="0"/>
              <a:buChar char="•"/>
            </a:pPr>
            <a:r>
              <a:rPr lang="fr-FR" sz="2200" b="1" dirty="0"/>
              <a:t>Sont accessibles sur une application dédiée de l’UNC</a:t>
            </a:r>
          </a:p>
          <a:p>
            <a:pPr marL="1200150" lvl="2" indent="-285750">
              <a:buFont typeface="Arial" charset="0"/>
              <a:buChar char="•"/>
            </a:pPr>
            <a:r>
              <a:rPr lang="fr-FR" sz="2200" dirty="0">
                <a:hlinkClick r:id="rId2"/>
              </a:rPr>
              <a:t>https://applis.univ-nc.nc/cgi-bin/WebObjects/EdtWeb.woa</a:t>
            </a:r>
            <a:endParaRPr lang="fr-FR" sz="2200" dirty="0"/>
          </a:p>
        </p:txBody>
      </p:sp>
      <p:pic>
        <p:nvPicPr>
          <p:cNvPr id="3" name="Image 2">
            <a:extLst>
              <a:ext uri="{FF2B5EF4-FFF2-40B4-BE49-F238E27FC236}">
                <a16:creationId xmlns:a16="http://schemas.microsoft.com/office/drawing/2014/main" id="{3D23E374-771F-35D7-A4B9-82BB5F243E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9840" y="3560392"/>
            <a:ext cx="2906118" cy="2111984"/>
          </a:xfrm>
          <a:prstGeom prst="rect">
            <a:avLst/>
          </a:prstGeom>
        </p:spPr>
      </p:pic>
      <p:sp>
        <p:nvSpPr>
          <p:cNvPr id="4" name="Titre 1">
            <a:extLst>
              <a:ext uri="{FF2B5EF4-FFF2-40B4-BE49-F238E27FC236}">
                <a16:creationId xmlns:a16="http://schemas.microsoft.com/office/drawing/2014/main" id="{D664E22B-F470-653E-D876-E308ED696C1C}"/>
              </a:ext>
            </a:extLst>
          </p:cNvPr>
          <p:cNvSpPr txBox="1">
            <a:spLocks/>
          </p:cNvSpPr>
          <p:nvPr/>
        </p:nvSpPr>
        <p:spPr>
          <a:xfrm>
            <a:off x="1143771" y="877819"/>
            <a:ext cx="10650560"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7. Règles communes relatives à l’assiduité</a:t>
            </a:r>
          </a:p>
        </p:txBody>
      </p:sp>
      <p:sp>
        <p:nvSpPr>
          <p:cNvPr id="5" name="ZoneTexte 4">
            <a:extLst>
              <a:ext uri="{FF2B5EF4-FFF2-40B4-BE49-F238E27FC236}">
                <a16:creationId xmlns:a16="http://schemas.microsoft.com/office/drawing/2014/main" id="{634CB960-6726-7B81-956E-1C70F5BECDDC}"/>
              </a:ext>
            </a:extLst>
          </p:cNvPr>
          <p:cNvSpPr txBox="1"/>
          <p:nvPr/>
        </p:nvSpPr>
        <p:spPr>
          <a:xfrm>
            <a:off x="5831681" y="4062386"/>
            <a:ext cx="4423968" cy="369332"/>
          </a:xfrm>
          <a:prstGeom prst="rect">
            <a:avLst/>
          </a:prstGeom>
          <a:noFill/>
        </p:spPr>
        <p:txBody>
          <a:bodyPr wrap="none" rtlCol="0">
            <a:spAutoFit/>
          </a:bodyPr>
          <a:lstStyle/>
          <a:p>
            <a:r>
              <a:rPr lang="fr-FR" dirty="0"/>
              <a:t>Taper EDT UNC dans un moteur de recherche</a:t>
            </a:r>
          </a:p>
        </p:txBody>
      </p:sp>
    </p:spTree>
    <p:extLst>
      <p:ext uri="{BB962C8B-B14F-4D97-AF65-F5344CB8AC3E}">
        <p14:creationId xmlns:p14="http://schemas.microsoft.com/office/powerpoint/2010/main" val="4031787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0" y="877819"/>
            <a:ext cx="10529117"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7. Règles communes relatives à l’assiduité</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48978" y="1959428"/>
            <a:ext cx="9597679" cy="3877985"/>
          </a:xfrm>
          <a:prstGeom prst="rect">
            <a:avLst/>
          </a:prstGeom>
          <a:noFill/>
        </p:spPr>
        <p:txBody>
          <a:bodyPr wrap="square" rtlCol="0">
            <a:spAutoFit/>
          </a:bodyPr>
          <a:lstStyle/>
          <a:p>
            <a:r>
              <a:rPr lang="fr-FR" sz="2200" dirty="0"/>
              <a:t>-La présence en formation est uniquement attestée par la signature d’une </a:t>
            </a:r>
            <a:r>
              <a:rPr lang="fr-FR" sz="2200" b="1" dirty="0"/>
              <a:t>liste d’émargement</a:t>
            </a:r>
            <a:r>
              <a:rPr lang="fr-FR" sz="2200" dirty="0"/>
              <a:t>, </a:t>
            </a:r>
            <a:r>
              <a:rPr lang="fr-FR" sz="2200" u="sng" dirty="0"/>
              <a:t>qui est de votre responsabilité</a:t>
            </a:r>
          </a:p>
          <a:p>
            <a:endParaRPr lang="fr-FR" sz="2200" dirty="0"/>
          </a:p>
          <a:p>
            <a:r>
              <a:rPr lang="fr-FR" sz="2200" b="1" dirty="0"/>
              <a:t>-Une liste d’émargement est signée lors de chaque cours </a:t>
            </a:r>
            <a:r>
              <a:rPr lang="fr-FR" sz="2200" dirty="0"/>
              <a:t>(deux cours consécutifs dans la même demi-journée, même dans la même salle, donnent lieu à deux signatures)</a:t>
            </a:r>
          </a:p>
          <a:p>
            <a:endParaRPr lang="fr-FR" sz="2200" dirty="0"/>
          </a:p>
          <a:p>
            <a:r>
              <a:rPr lang="fr-FR" sz="2200" b="1" dirty="0">
                <a:solidFill>
                  <a:srgbClr val="FF0000"/>
                </a:solidFill>
              </a:rPr>
              <a:t>NOTA BENE : si le formateur ne procède pas à l’appel ou à la signature de la liste d’émargement, il faut en dresser une sur papier libre</a:t>
            </a:r>
          </a:p>
          <a:p>
            <a:endParaRPr lang="fr-FR" sz="2400" b="1" dirty="0"/>
          </a:p>
          <a:p>
            <a:endParaRPr lang="fr-FR" sz="2400" b="1" dirty="0"/>
          </a:p>
        </p:txBody>
      </p:sp>
    </p:spTree>
    <p:extLst>
      <p:ext uri="{BB962C8B-B14F-4D97-AF65-F5344CB8AC3E}">
        <p14:creationId xmlns:p14="http://schemas.microsoft.com/office/powerpoint/2010/main" val="3111134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0" y="877819"/>
            <a:ext cx="10586267"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7. Règles communes relatives à l’assiduité</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41834" y="1959428"/>
            <a:ext cx="9597679" cy="1692771"/>
          </a:xfrm>
          <a:prstGeom prst="rect">
            <a:avLst/>
          </a:prstGeom>
          <a:noFill/>
        </p:spPr>
        <p:txBody>
          <a:bodyPr wrap="square" rtlCol="0">
            <a:spAutoFit/>
          </a:bodyPr>
          <a:lstStyle/>
          <a:p>
            <a:endParaRPr lang="fr-FR" sz="1200" b="1" dirty="0"/>
          </a:p>
          <a:p>
            <a:r>
              <a:rPr lang="fr-FR" sz="2200" dirty="0"/>
              <a:t>-De manière régulière, l’INSPÉ fait remonter au VR-DGE les </a:t>
            </a:r>
            <a:r>
              <a:rPr lang="fr-FR" sz="2200" b="1" dirty="0"/>
              <a:t>absences injustifiées</a:t>
            </a:r>
            <a:r>
              <a:rPr lang="fr-FR" sz="2200" dirty="0"/>
              <a:t>, qui donnent lieu à des </a:t>
            </a:r>
            <a:r>
              <a:rPr lang="fr-FR" sz="2200" b="1" dirty="0"/>
              <a:t>retenues sur salaire</a:t>
            </a:r>
          </a:p>
          <a:p>
            <a:endParaRPr lang="fr-FR" sz="2400" b="1" dirty="0"/>
          </a:p>
          <a:p>
            <a:endParaRPr lang="fr-FR" sz="2400" b="1" dirty="0"/>
          </a:p>
        </p:txBody>
      </p:sp>
    </p:spTree>
    <p:extLst>
      <p:ext uri="{BB962C8B-B14F-4D97-AF65-F5344CB8AC3E}">
        <p14:creationId xmlns:p14="http://schemas.microsoft.com/office/powerpoint/2010/main" val="353738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700518"/>
            <a:ext cx="624762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Font typeface="+mj-lt"/>
              <a:buAutoNum type="arabicPeriod"/>
            </a:pPr>
            <a:r>
              <a:rPr lang="fr-FR" sz="4000" b="1" dirty="0">
                <a:solidFill>
                  <a:srgbClr val="0070C0"/>
                </a:solidFill>
                <a:latin typeface="Arial" panose="020B0604020202020204" pitchFamily="34" charset="0"/>
                <a:cs typeface="Arial" panose="020B0604020202020204" pitchFamily="34" charset="0"/>
              </a:rPr>
              <a:t>Types de lauréats</a:t>
            </a:r>
          </a:p>
        </p:txBody>
      </p:sp>
      <p:graphicFrame>
        <p:nvGraphicFramePr>
          <p:cNvPr id="2" name="Tableau 1">
            <a:extLst>
              <a:ext uri="{FF2B5EF4-FFF2-40B4-BE49-F238E27FC236}">
                <a16:creationId xmlns:a16="http://schemas.microsoft.com/office/drawing/2014/main" id="{409E556A-C5CE-D4F5-172C-3E352F9CD9BD}"/>
              </a:ext>
            </a:extLst>
          </p:cNvPr>
          <p:cNvGraphicFramePr>
            <a:graphicFrameLocks noGrp="1"/>
          </p:cNvGraphicFramePr>
          <p:nvPr>
            <p:extLst>
              <p:ext uri="{D42A27DB-BD31-4B8C-83A1-F6EECF244321}">
                <p14:modId xmlns:p14="http://schemas.microsoft.com/office/powerpoint/2010/main" val="2167282257"/>
              </p:ext>
            </p:extLst>
          </p:nvPr>
        </p:nvGraphicFramePr>
        <p:xfrm>
          <a:off x="1292677" y="1629726"/>
          <a:ext cx="6860720" cy="4086225"/>
        </p:xfrm>
        <a:graphic>
          <a:graphicData uri="http://schemas.openxmlformats.org/drawingml/2006/table">
            <a:tbl>
              <a:tblPr>
                <a:tableStyleId>{5C22544A-7EE6-4342-B048-85BDC9FD1C3A}</a:tableStyleId>
              </a:tblPr>
              <a:tblGrid>
                <a:gridCol w="2867087">
                  <a:extLst>
                    <a:ext uri="{9D8B030D-6E8A-4147-A177-3AD203B41FA5}">
                      <a16:colId xmlns:a16="http://schemas.microsoft.com/office/drawing/2014/main" val="2868219214"/>
                    </a:ext>
                  </a:extLst>
                </a:gridCol>
                <a:gridCol w="2007495">
                  <a:extLst>
                    <a:ext uri="{9D8B030D-6E8A-4147-A177-3AD203B41FA5}">
                      <a16:colId xmlns:a16="http://schemas.microsoft.com/office/drawing/2014/main" val="689804905"/>
                    </a:ext>
                  </a:extLst>
                </a:gridCol>
                <a:gridCol w="1986138">
                  <a:extLst>
                    <a:ext uri="{9D8B030D-6E8A-4147-A177-3AD203B41FA5}">
                      <a16:colId xmlns:a16="http://schemas.microsoft.com/office/drawing/2014/main" val="3845675758"/>
                    </a:ext>
                  </a:extLst>
                </a:gridCol>
              </a:tblGrid>
              <a:tr h="203200">
                <a:tc>
                  <a:txBody>
                    <a:bodyPr/>
                    <a:lstStyle/>
                    <a:p>
                      <a:pPr algn="l" fontAlgn="b"/>
                      <a:r>
                        <a:rPr lang="fr-FR" sz="2000" u="none" strike="noStrike" dirty="0">
                          <a:effectLst/>
                        </a:rPr>
                        <a:t> </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b="1" u="none" strike="noStrike" dirty="0">
                          <a:effectLst/>
                        </a:rPr>
                        <a:t>Temps complet</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b="1" u="none" strike="noStrike" dirty="0">
                          <a:effectLst/>
                        </a:rPr>
                        <a:t>Temps partiel</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0285344"/>
                  </a:ext>
                </a:extLst>
              </a:tr>
              <a:tr h="203200">
                <a:tc>
                  <a:txBody>
                    <a:bodyPr/>
                    <a:lstStyle/>
                    <a:p>
                      <a:pPr algn="l" fontAlgn="b"/>
                      <a:r>
                        <a:rPr lang="fr-FR" sz="2000" b="1" u="none" strike="noStrike" dirty="0">
                          <a:effectLst/>
                        </a:rPr>
                        <a:t>LM</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dirty="0">
                          <a:effectLst/>
                        </a:rPr>
                        <a:t>7</a:t>
                      </a:r>
                      <a:endParaRPr lang="fr-FR"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a:effectLst/>
                        </a:rPr>
                        <a:t>3</a:t>
                      </a:r>
                      <a:endParaRPr lang="fr-FR"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4083935"/>
                  </a:ext>
                </a:extLst>
              </a:tr>
              <a:tr h="203200">
                <a:tc>
                  <a:txBody>
                    <a:bodyPr/>
                    <a:lstStyle/>
                    <a:p>
                      <a:pPr algn="l" fontAlgn="b"/>
                      <a:r>
                        <a:rPr lang="fr-FR" sz="2000" b="1" u="none" strike="noStrike" dirty="0">
                          <a:effectLst/>
                        </a:rPr>
                        <a:t>Espagnol</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dirty="0">
                          <a:effectLst/>
                        </a:rPr>
                        <a:t>2</a:t>
                      </a:r>
                      <a:endParaRPr lang="fr-FR"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a:effectLst/>
                        </a:rPr>
                        <a:t> </a:t>
                      </a:r>
                      <a:endParaRPr lang="fr-FR"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847516"/>
                  </a:ext>
                </a:extLst>
              </a:tr>
              <a:tr h="203200">
                <a:tc>
                  <a:txBody>
                    <a:bodyPr/>
                    <a:lstStyle/>
                    <a:p>
                      <a:pPr algn="l" fontAlgn="b"/>
                      <a:r>
                        <a:rPr lang="fr-FR" sz="2000" b="1" u="none" strike="noStrike" dirty="0">
                          <a:effectLst/>
                        </a:rPr>
                        <a:t>HG</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dirty="0">
                          <a:effectLst/>
                        </a:rPr>
                        <a:t>6</a:t>
                      </a:r>
                      <a:endParaRPr lang="fr-FR"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a:effectLst/>
                        </a:rPr>
                        <a:t> </a:t>
                      </a:r>
                      <a:endParaRPr lang="fr-FR"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698804"/>
                  </a:ext>
                </a:extLst>
              </a:tr>
              <a:tr h="203200">
                <a:tc>
                  <a:txBody>
                    <a:bodyPr/>
                    <a:lstStyle/>
                    <a:p>
                      <a:pPr algn="l" fontAlgn="b"/>
                      <a:r>
                        <a:rPr lang="fr-FR" sz="2000" b="1" u="none" strike="noStrike" dirty="0">
                          <a:effectLst/>
                        </a:rPr>
                        <a:t>Maths</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dirty="0">
                          <a:effectLst/>
                        </a:rPr>
                        <a:t>3</a:t>
                      </a:r>
                      <a:endParaRPr lang="fr-FR"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a:effectLst/>
                        </a:rPr>
                        <a:t>1</a:t>
                      </a:r>
                      <a:endParaRPr lang="fr-FR"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4285294"/>
                  </a:ext>
                </a:extLst>
              </a:tr>
              <a:tr h="203200">
                <a:tc>
                  <a:txBody>
                    <a:bodyPr/>
                    <a:lstStyle/>
                    <a:p>
                      <a:pPr algn="l" fontAlgn="b"/>
                      <a:r>
                        <a:rPr lang="fr-FR" sz="2000" b="1" u="none" strike="noStrike" dirty="0">
                          <a:effectLst/>
                        </a:rPr>
                        <a:t>SVT</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dirty="0">
                          <a:effectLst/>
                        </a:rPr>
                        <a:t>1</a:t>
                      </a:r>
                      <a:endParaRPr lang="fr-FR"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a:effectLst/>
                        </a:rPr>
                        <a:t>1</a:t>
                      </a:r>
                      <a:endParaRPr lang="fr-FR"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9706256"/>
                  </a:ext>
                </a:extLst>
              </a:tr>
              <a:tr h="203200">
                <a:tc>
                  <a:txBody>
                    <a:bodyPr/>
                    <a:lstStyle/>
                    <a:p>
                      <a:pPr algn="l" fontAlgn="b"/>
                      <a:r>
                        <a:rPr lang="fr-FR" sz="2000" b="1" u="none" strike="noStrike" dirty="0">
                          <a:effectLst/>
                        </a:rPr>
                        <a:t>PC</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dirty="0">
                          <a:effectLst/>
                        </a:rPr>
                        <a:t>2 ou 3</a:t>
                      </a:r>
                      <a:endParaRPr lang="fr-FR"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dirty="0">
                          <a:effectLst/>
                        </a:rPr>
                        <a:t> </a:t>
                      </a:r>
                      <a:endParaRPr lang="fr-FR"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8325807"/>
                  </a:ext>
                </a:extLst>
              </a:tr>
              <a:tr h="203200">
                <a:tc>
                  <a:txBody>
                    <a:bodyPr/>
                    <a:lstStyle/>
                    <a:p>
                      <a:pPr algn="l" fontAlgn="b"/>
                      <a:r>
                        <a:rPr lang="fr-FR" sz="2000" b="1" u="none" strike="noStrike" dirty="0">
                          <a:effectLst/>
                        </a:rPr>
                        <a:t>Anglais</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dirty="0">
                          <a:effectLst/>
                        </a:rPr>
                        <a:t>1</a:t>
                      </a:r>
                      <a:endParaRPr lang="fr-FR"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dirty="0">
                          <a:effectLst/>
                        </a:rPr>
                        <a:t> </a:t>
                      </a:r>
                      <a:endParaRPr lang="fr-FR"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1165556"/>
                  </a:ext>
                </a:extLst>
              </a:tr>
              <a:tr h="203200">
                <a:tc>
                  <a:txBody>
                    <a:bodyPr/>
                    <a:lstStyle/>
                    <a:p>
                      <a:pPr algn="l" fontAlgn="b"/>
                      <a:r>
                        <a:rPr lang="fr-FR" sz="2000" b="1" u="none" strike="noStrike" dirty="0">
                          <a:effectLst/>
                        </a:rPr>
                        <a:t>Lettres Anglais</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a:effectLst/>
                        </a:rPr>
                        <a:t>2</a:t>
                      </a:r>
                      <a:endParaRPr lang="fr-FR"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dirty="0">
                          <a:effectLst/>
                        </a:rPr>
                        <a:t> </a:t>
                      </a:r>
                      <a:endParaRPr lang="fr-FR"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9380250"/>
                  </a:ext>
                </a:extLst>
              </a:tr>
              <a:tr h="203200">
                <a:tc>
                  <a:txBody>
                    <a:bodyPr/>
                    <a:lstStyle/>
                    <a:p>
                      <a:pPr algn="l" fontAlgn="b"/>
                      <a:r>
                        <a:rPr lang="fr-FR" sz="2000" b="1" u="none" strike="noStrike" dirty="0">
                          <a:effectLst/>
                        </a:rPr>
                        <a:t>Lettres HG</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a:effectLst/>
                        </a:rPr>
                        <a:t>3</a:t>
                      </a:r>
                      <a:endParaRPr lang="fr-FR"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dirty="0">
                          <a:effectLst/>
                        </a:rPr>
                        <a:t> </a:t>
                      </a:r>
                      <a:endParaRPr lang="fr-FR"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6456065"/>
                  </a:ext>
                </a:extLst>
              </a:tr>
              <a:tr h="203200">
                <a:tc>
                  <a:txBody>
                    <a:bodyPr/>
                    <a:lstStyle/>
                    <a:p>
                      <a:pPr algn="l" fontAlgn="b"/>
                      <a:r>
                        <a:rPr lang="fr-FR" sz="2000" b="1" u="none" strike="noStrike" dirty="0">
                          <a:effectLst/>
                        </a:rPr>
                        <a:t>Maths PC</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a:effectLst/>
                        </a:rPr>
                        <a:t> </a:t>
                      </a:r>
                      <a:endParaRPr lang="fr-FR"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2000" u="none" strike="noStrike" dirty="0">
                          <a:effectLst/>
                        </a:rPr>
                        <a:t>3</a:t>
                      </a:r>
                      <a:endParaRPr lang="fr-FR"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2411775"/>
                  </a:ext>
                </a:extLst>
              </a:tr>
              <a:tr h="203200">
                <a:tc>
                  <a:txBody>
                    <a:bodyPr/>
                    <a:lstStyle/>
                    <a:p>
                      <a:pPr algn="l" fontAlgn="b"/>
                      <a:r>
                        <a:rPr lang="fr-FR" sz="2000" b="1" u="none" strike="noStrike" dirty="0">
                          <a:effectLst/>
                        </a:rPr>
                        <a:t>Hors carte de formation</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fr-FR" sz="2000" u="none" strike="noStrike" dirty="0">
                          <a:effectLst/>
                        </a:rPr>
                        <a:t>20 ou 21</a:t>
                      </a:r>
                      <a:endParaRPr lang="fr-FR"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fr-FR" sz="2000" u="none" strike="noStrike" dirty="0">
                          <a:effectLst/>
                        </a:rPr>
                        <a:t>4</a:t>
                      </a:r>
                      <a:endParaRPr lang="fr-FR"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06266991"/>
                  </a:ext>
                </a:extLst>
              </a:tr>
              <a:tr h="203200">
                <a:tc>
                  <a:txBody>
                    <a:bodyPr/>
                    <a:lstStyle/>
                    <a:p>
                      <a:pPr algn="l" fontAlgn="b"/>
                      <a:r>
                        <a:rPr lang="fr-FR" sz="2000" b="1" u="none" strike="noStrike" dirty="0">
                          <a:effectLst/>
                        </a:rPr>
                        <a:t>TOTAL</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fr-FR" sz="2000" b="1" u="none" strike="noStrike" dirty="0">
                          <a:effectLst/>
                        </a:rPr>
                        <a:t>47 à 49</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fr-FR" sz="2000" b="1" u="none" strike="noStrike" dirty="0">
                          <a:effectLst/>
                        </a:rPr>
                        <a:t>12</a:t>
                      </a:r>
                      <a:endParaRPr lang="fr-FR"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9499803"/>
                  </a:ext>
                </a:extLst>
              </a:tr>
            </a:tbl>
          </a:graphicData>
        </a:graphic>
      </p:graphicFrame>
      <p:sp>
        <p:nvSpPr>
          <p:cNvPr id="3" name="ZoneTexte 2">
            <a:extLst>
              <a:ext uri="{FF2B5EF4-FFF2-40B4-BE49-F238E27FC236}">
                <a16:creationId xmlns:a16="http://schemas.microsoft.com/office/drawing/2014/main" id="{312013BC-0838-4E2E-1487-82CD5CC873C0}"/>
              </a:ext>
            </a:extLst>
          </p:cNvPr>
          <p:cNvSpPr txBox="1"/>
          <p:nvPr/>
        </p:nvSpPr>
        <p:spPr>
          <a:xfrm>
            <a:off x="8302303" y="3961625"/>
            <a:ext cx="3432497" cy="1754326"/>
          </a:xfrm>
          <a:prstGeom prst="rect">
            <a:avLst/>
          </a:prstGeom>
          <a:noFill/>
        </p:spPr>
        <p:txBody>
          <a:bodyPr wrap="square" rtlCol="0">
            <a:spAutoFit/>
          </a:bodyPr>
          <a:lstStyle/>
          <a:p>
            <a:r>
              <a:rPr lang="fr-FR" dirty="0"/>
              <a:t>Dont 1 lauréat 2021 temps partiel en renouvellement pour défaut de master MEEF</a:t>
            </a:r>
          </a:p>
          <a:p>
            <a:endParaRPr lang="fr-FR" dirty="0"/>
          </a:p>
          <a:p>
            <a:r>
              <a:rPr lang="fr-FR" dirty="0"/>
              <a:t>Dont 4 lauréats 2022 temps complet  en renouvellement</a:t>
            </a:r>
          </a:p>
        </p:txBody>
      </p:sp>
    </p:spTree>
    <p:extLst>
      <p:ext uri="{BB962C8B-B14F-4D97-AF65-F5344CB8AC3E}">
        <p14:creationId xmlns:p14="http://schemas.microsoft.com/office/powerpoint/2010/main" val="138182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10600554"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7. Règles communes relatives à l’assiduité</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56120" y="1796142"/>
            <a:ext cx="10123935" cy="4401205"/>
          </a:xfrm>
          <a:prstGeom prst="rect">
            <a:avLst/>
          </a:prstGeom>
          <a:noFill/>
        </p:spPr>
        <p:txBody>
          <a:bodyPr wrap="square" rtlCol="0">
            <a:spAutoFit/>
          </a:bodyPr>
          <a:lstStyle/>
          <a:p>
            <a:endParaRPr lang="fr-FR" sz="1200" b="1" dirty="0"/>
          </a:p>
          <a:p>
            <a:r>
              <a:rPr lang="fr-FR" sz="2200" b="1" dirty="0"/>
              <a:t>-DIU Entrée dans le métier </a:t>
            </a:r>
            <a:r>
              <a:rPr lang="fr-FR" sz="2200" dirty="0"/>
              <a:t>: sauf concertation préalable INSPÉ/VR-DGE, les lauréats ne peuvent pas être convoqués dans les établissements lors des demi-journées dévolues à l’INSPÉ</a:t>
            </a:r>
          </a:p>
          <a:p>
            <a:endParaRPr lang="fr-FR" sz="2200" dirty="0"/>
          </a:p>
          <a:p>
            <a:r>
              <a:rPr lang="fr-FR" sz="2200" b="1" dirty="0"/>
              <a:t>-DU Consolidation et approfondissement </a:t>
            </a:r>
            <a:r>
              <a:rPr lang="fr-FR" sz="2200" dirty="0"/>
              <a:t>: sauf concertation préalable INSPÉ/VR-DGE, les lauréats ne peuvent pas être convoqués dans les établissements ou ailleurs lors des regroupements à l’INSPÉ</a:t>
            </a:r>
          </a:p>
          <a:p>
            <a:endParaRPr lang="fr-FR" sz="2200" dirty="0"/>
          </a:p>
          <a:p>
            <a:r>
              <a:rPr lang="fr-FR" sz="2200" b="1" dirty="0">
                <a:solidFill>
                  <a:srgbClr val="FF0000"/>
                </a:solidFill>
              </a:rPr>
              <a:t>Lors de chevauchements, la présence à l’INSPÉ prime sur toute autre obligation professionnelle pendant les temps de formation qui lui sont dévolus !</a:t>
            </a:r>
          </a:p>
          <a:p>
            <a:endParaRPr lang="fr-FR" sz="2400" b="1" dirty="0"/>
          </a:p>
          <a:p>
            <a:endParaRPr lang="fr-FR" sz="2400" b="1" dirty="0"/>
          </a:p>
        </p:txBody>
      </p:sp>
    </p:spTree>
    <p:extLst>
      <p:ext uri="{BB962C8B-B14F-4D97-AF65-F5344CB8AC3E}">
        <p14:creationId xmlns:p14="http://schemas.microsoft.com/office/powerpoint/2010/main" val="2078974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0" y="877819"/>
            <a:ext cx="1000044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8. Programme des trois jours d’accueil</a:t>
            </a:r>
          </a:p>
        </p:txBody>
      </p:sp>
      <p:sp>
        <p:nvSpPr>
          <p:cNvPr id="5" name="ZoneTexte 4">
            <a:extLst>
              <a:ext uri="{FF2B5EF4-FFF2-40B4-BE49-F238E27FC236}">
                <a16:creationId xmlns:a16="http://schemas.microsoft.com/office/drawing/2014/main" id="{342B55FF-04F8-2C09-6CB5-35BD39B04A21}"/>
              </a:ext>
            </a:extLst>
          </p:cNvPr>
          <p:cNvSpPr txBox="1"/>
          <p:nvPr/>
        </p:nvSpPr>
        <p:spPr>
          <a:xfrm>
            <a:off x="1770408" y="2224767"/>
            <a:ext cx="10000450" cy="2616101"/>
          </a:xfrm>
          <a:prstGeom prst="rect">
            <a:avLst/>
          </a:prstGeom>
          <a:noFill/>
        </p:spPr>
        <p:txBody>
          <a:bodyPr wrap="square" rtlCol="0">
            <a:spAutoFit/>
          </a:bodyPr>
          <a:lstStyle/>
          <a:p>
            <a:r>
              <a:rPr lang="fr-FR" sz="2000" b="1" dirty="0"/>
              <a:t>Accueil organisé et assuré par le VR-DGE, principalement dans les locaux de l’INSPÉ</a:t>
            </a:r>
          </a:p>
          <a:p>
            <a:endParaRPr lang="fr-FR" sz="2000" b="1" dirty="0"/>
          </a:p>
          <a:p>
            <a:r>
              <a:rPr lang="fr-FR" sz="2000" b="1" dirty="0"/>
              <a:t>Les 3 journées d’accueil ne commencent pas à mettre en œuvre les maquettes de formation DIU/DU</a:t>
            </a:r>
          </a:p>
          <a:p>
            <a:endParaRPr lang="fr-FR" sz="2000" b="1" dirty="0"/>
          </a:p>
          <a:p>
            <a:r>
              <a:rPr lang="fr-FR" sz="2000" b="1" dirty="0"/>
              <a:t>Le contrôle de l’assiduité pendant les 3 journées d’accueil ne relève pas de l’INSPÉ, mais directement du VR-DGE</a:t>
            </a:r>
            <a:endParaRPr lang="fr-FR" sz="2400" b="1" dirty="0"/>
          </a:p>
          <a:p>
            <a:endParaRPr lang="fr-FR" sz="2400" b="1" dirty="0"/>
          </a:p>
        </p:txBody>
      </p:sp>
    </p:spTree>
    <p:extLst>
      <p:ext uri="{BB962C8B-B14F-4D97-AF65-F5344CB8AC3E}">
        <p14:creationId xmlns:p14="http://schemas.microsoft.com/office/powerpoint/2010/main" val="3719689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F1BF9E1-3B59-A333-AC7B-29308C6E9529}"/>
              </a:ext>
            </a:extLst>
          </p:cNvPr>
          <p:cNvPicPr>
            <a:picLocks noChangeAspect="1"/>
          </p:cNvPicPr>
          <p:nvPr/>
        </p:nvPicPr>
        <p:blipFill>
          <a:blip r:embed="rId2"/>
          <a:stretch>
            <a:fillRect/>
          </a:stretch>
        </p:blipFill>
        <p:spPr>
          <a:xfrm>
            <a:off x="3565820" y="389334"/>
            <a:ext cx="4143835" cy="6079331"/>
          </a:xfrm>
          <a:prstGeom prst="rect">
            <a:avLst/>
          </a:prstGeom>
        </p:spPr>
      </p:pic>
    </p:spTree>
    <p:extLst>
      <p:ext uri="{BB962C8B-B14F-4D97-AF65-F5344CB8AC3E}">
        <p14:creationId xmlns:p14="http://schemas.microsoft.com/office/powerpoint/2010/main" val="2256318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FA4A8C9-A0E2-BC7C-1590-65387FD4F8E7}"/>
              </a:ext>
            </a:extLst>
          </p:cNvPr>
          <p:cNvPicPr>
            <a:picLocks noChangeAspect="1"/>
          </p:cNvPicPr>
          <p:nvPr/>
        </p:nvPicPr>
        <p:blipFill>
          <a:blip r:embed="rId2"/>
          <a:stretch>
            <a:fillRect/>
          </a:stretch>
        </p:blipFill>
        <p:spPr>
          <a:xfrm>
            <a:off x="2209800" y="494890"/>
            <a:ext cx="6858000" cy="5177842"/>
          </a:xfrm>
          <a:prstGeom prst="rect">
            <a:avLst/>
          </a:prstGeom>
        </p:spPr>
      </p:pic>
    </p:spTree>
    <p:extLst>
      <p:ext uri="{BB962C8B-B14F-4D97-AF65-F5344CB8AC3E}">
        <p14:creationId xmlns:p14="http://schemas.microsoft.com/office/powerpoint/2010/main" val="1452557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784950"/>
            <a:ext cx="8283258"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9. Informations pratiques</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56121" y="1688986"/>
            <a:ext cx="10000450" cy="4893647"/>
          </a:xfrm>
          <a:prstGeom prst="rect">
            <a:avLst/>
          </a:prstGeom>
          <a:noFill/>
        </p:spPr>
        <p:txBody>
          <a:bodyPr wrap="square" rtlCol="0">
            <a:spAutoFit/>
          </a:bodyPr>
          <a:lstStyle/>
          <a:p>
            <a:r>
              <a:rPr lang="fr-FR" sz="2200" dirty="0"/>
              <a:t>-Une fois inscrits à l’UNC, vous disposez d’une </a:t>
            </a:r>
            <a:r>
              <a:rPr lang="fr-FR" sz="2200" b="1" dirty="0"/>
              <a:t>boîte mail UNC</a:t>
            </a:r>
            <a:r>
              <a:rPr lang="fr-FR" sz="2200" dirty="0"/>
              <a:t>, par laquelle transitent toutes les informations relatives à la formation (EDT, infos diverses, etc.)</a:t>
            </a:r>
          </a:p>
          <a:p>
            <a:endParaRPr lang="fr-FR" sz="2200" dirty="0"/>
          </a:p>
          <a:p>
            <a:r>
              <a:rPr lang="fr-FR" sz="2200" dirty="0"/>
              <a:t>-Vous pouvez paramétrer une redirection de la boîte mail UNC vers la boîte académique ou une boîte personnelle</a:t>
            </a:r>
          </a:p>
          <a:p>
            <a:endParaRPr lang="fr-FR" sz="2200" dirty="0"/>
          </a:p>
          <a:p>
            <a:r>
              <a:rPr lang="fr-FR" sz="2200" b="1" dirty="0"/>
              <a:t>-L’INSPÉ n’adresse pas de convocation aux cours ou regroupements car il n’est pas l’employeur</a:t>
            </a:r>
          </a:p>
          <a:p>
            <a:endParaRPr lang="fr-FR" sz="2200" dirty="0"/>
          </a:p>
          <a:p>
            <a:r>
              <a:rPr lang="fr-FR" sz="2200" dirty="0"/>
              <a:t>-Pour les regroupements des lauréats à temps complet, l’INSPÉ fera son possible pour envoyer les emplois du temps dans les meilleurs délais sur la boîte UNC, si possible au moins 15 jours avant le début d’un regroupement</a:t>
            </a:r>
          </a:p>
          <a:p>
            <a:endParaRPr lang="fr-FR" sz="2400" b="1" dirty="0"/>
          </a:p>
          <a:p>
            <a:endParaRPr lang="fr-FR" sz="2400" b="1" dirty="0"/>
          </a:p>
        </p:txBody>
      </p:sp>
    </p:spTree>
    <p:extLst>
      <p:ext uri="{BB962C8B-B14F-4D97-AF65-F5344CB8AC3E}">
        <p14:creationId xmlns:p14="http://schemas.microsoft.com/office/powerpoint/2010/main" val="2440774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8283258"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9. Informations pratiques</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56121" y="1796142"/>
            <a:ext cx="10000450" cy="1200329"/>
          </a:xfrm>
          <a:prstGeom prst="rect">
            <a:avLst/>
          </a:prstGeom>
          <a:noFill/>
        </p:spPr>
        <p:txBody>
          <a:bodyPr wrap="square" rtlCol="0">
            <a:spAutoFit/>
          </a:bodyPr>
          <a:lstStyle/>
          <a:p>
            <a:r>
              <a:rPr lang="fr-FR" sz="2400" b="1" dirty="0"/>
              <a:t>Vos interlocuteurs administratifs à l’INSPÉ</a:t>
            </a:r>
            <a:endParaRPr lang="fr-FR" sz="2200" dirty="0"/>
          </a:p>
          <a:p>
            <a:endParaRPr lang="fr-FR" sz="2400" b="1" dirty="0"/>
          </a:p>
          <a:p>
            <a:endParaRPr lang="fr-FR" sz="2400" b="1" dirty="0"/>
          </a:p>
        </p:txBody>
      </p:sp>
      <p:graphicFrame>
        <p:nvGraphicFramePr>
          <p:cNvPr id="3" name="Tableau 3">
            <a:extLst>
              <a:ext uri="{FF2B5EF4-FFF2-40B4-BE49-F238E27FC236}">
                <a16:creationId xmlns:a16="http://schemas.microsoft.com/office/drawing/2014/main" id="{842960EA-B999-FA00-B41A-C78889872A28}"/>
              </a:ext>
            </a:extLst>
          </p:cNvPr>
          <p:cNvGraphicFramePr>
            <a:graphicFrameLocks noGrp="1"/>
          </p:cNvGraphicFramePr>
          <p:nvPr>
            <p:extLst>
              <p:ext uri="{D42A27DB-BD31-4B8C-83A1-F6EECF244321}">
                <p14:modId xmlns:p14="http://schemas.microsoft.com/office/powerpoint/2010/main" val="284376729"/>
              </p:ext>
            </p:extLst>
          </p:nvPr>
        </p:nvGraphicFramePr>
        <p:xfrm>
          <a:off x="1756121" y="2185288"/>
          <a:ext cx="9760965" cy="2712510"/>
        </p:xfrm>
        <a:graphic>
          <a:graphicData uri="http://schemas.openxmlformats.org/drawingml/2006/table">
            <a:tbl>
              <a:tblPr firstRow="1" bandRow="1">
                <a:tableStyleId>{5C22544A-7EE6-4342-B048-85BDC9FD1C3A}</a:tableStyleId>
              </a:tblPr>
              <a:tblGrid>
                <a:gridCol w="3253655">
                  <a:extLst>
                    <a:ext uri="{9D8B030D-6E8A-4147-A177-3AD203B41FA5}">
                      <a16:colId xmlns:a16="http://schemas.microsoft.com/office/drawing/2014/main" val="2286470249"/>
                    </a:ext>
                  </a:extLst>
                </a:gridCol>
                <a:gridCol w="3253655">
                  <a:extLst>
                    <a:ext uri="{9D8B030D-6E8A-4147-A177-3AD203B41FA5}">
                      <a16:colId xmlns:a16="http://schemas.microsoft.com/office/drawing/2014/main" val="3661084318"/>
                    </a:ext>
                  </a:extLst>
                </a:gridCol>
                <a:gridCol w="3253655">
                  <a:extLst>
                    <a:ext uri="{9D8B030D-6E8A-4147-A177-3AD203B41FA5}">
                      <a16:colId xmlns:a16="http://schemas.microsoft.com/office/drawing/2014/main" val="957090954"/>
                    </a:ext>
                  </a:extLst>
                </a:gridCol>
              </a:tblGrid>
              <a:tr h="414486">
                <a:tc>
                  <a:txBody>
                    <a:bodyPr/>
                    <a:lstStyle/>
                    <a:p>
                      <a:r>
                        <a:rPr lang="fr-FR" dirty="0"/>
                        <a:t>Nom</a:t>
                      </a:r>
                    </a:p>
                  </a:txBody>
                  <a:tcPr/>
                </a:tc>
                <a:tc>
                  <a:txBody>
                    <a:bodyPr/>
                    <a:lstStyle/>
                    <a:p>
                      <a:r>
                        <a:rPr lang="fr-FR" dirty="0"/>
                        <a:t>Fonction</a:t>
                      </a:r>
                    </a:p>
                  </a:txBody>
                  <a:tcPr/>
                </a:tc>
                <a:tc>
                  <a:txBody>
                    <a:bodyPr/>
                    <a:lstStyle/>
                    <a:p>
                      <a:r>
                        <a:rPr lang="fr-FR" dirty="0"/>
                        <a:t>Adresse</a:t>
                      </a:r>
                    </a:p>
                  </a:txBody>
                  <a:tcPr/>
                </a:tc>
                <a:extLst>
                  <a:ext uri="{0D108BD9-81ED-4DB2-BD59-A6C34878D82A}">
                    <a16:rowId xmlns:a16="http://schemas.microsoft.com/office/drawing/2014/main" val="2942307534"/>
                  </a:ext>
                </a:extLst>
              </a:tr>
              <a:tr h="414486">
                <a:tc>
                  <a:txBody>
                    <a:bodyPr/>
                    <a:lstStyle/>
                    <a:p>
                      <a:r>
                        <a:rPr lang="fr-FR" dirty="0"/>
                        <a:t>Stéphane Minvielle</a:t>
                      </a:r>
                    </a:p>
                  </a:txBody>
                  <a:tcPr/>
                </a:tc>
                <a:tc>
                  <a:txBody>
                    <a:bodyPr/>
                    <a:lstStyle/>
                    <a:p>
                      <a:r>
                        <a:rPr lang="fr-FR" dirty="0"/>
                        <a:t>Directeur</a:t>
                      </a:r>
                    </a:p>
                  </a:txBody>
                  <a:tcPr/>
                </a:tc>
                <a:tc>
                  <a:txBody>
                    <a:bodyPr/>
                    <a:lstStyle/>
                    <a:p>
                      <a:pPr algn="ctr"/>
                      <a:r>
                        <a:rPr lang="fr-FR" dirty="0">
                          <a:hlinkClick r:id="rId2"/>
                        </a:rPr>
                        <a:t>stephane.minvielle@unc.nc</a:t>
                      </a:r>
                      <a:r>
                        <a:rPr lang="fr-FR" dirty="0"/>
                        <a:t> </a:t>
                      </a:r>
                    </a:p>
                  </a:txBody>
                  <a:tcPr anchor="ctr"/>
                </a:tc>
                <a:extLst>
                  <a:ext uri="{0D108BD9-81ED-4DB2-BD59-A6C34878D82A}">
                    <a16:rowId xmlns:a16="http://schemas.microsoft.com/office/drawing/2014/main" val="173938461"/>
                  </a:ext>
                </a:extLst>
              </a:tr>
              <a:tr h="414486">
                <a:tc>
                  <a:txBody>
                    <a:bodyPr/>
                    <a:lstStyle/>
                    <a:p>
                      <a:r>
                        <a:rPr lang="fr-FR" dirty="0"/>
                        <a:t>Antoinette </a:t>
                      </a:r>
                      <a:r>
                        <a:rPr lang="fr-FR" dirty="0" err="1"/>
                        <a:t>Foimapafisi</a:t>
                      </a:r>
                      <a:endParaRPr lang="fr-FR" dirty="0"/>
                    </a:p>
                  </a:txBody>
                  <a:tcPr/>
                </a:tc>
                <a:tc>
                  <a:txBody>
                    <a:bodyPr/>
                    <a:lstStyle/>
                    <a:p>
                      <a:r>
                        <a:rPr lang="fr-FR" dirty="0"/>
                        <a:t>Responsable admin. et </a:t>
                      </a:r>
                      <a:r>
                        <a:rPr lang="fr-FR" dirty="0" err="1"/>
                        <a:t>financ</a:t>
                      </a:r>
                      <a:r>
                        <a:rPr lang="fr-FR" dirty="0"/>
                        <a:t>.</a:t>
                      </a:r>
                    </a:p>
                  </a:txBody>
                  <a:tcPr/>
                </a:tc>
                <a:tc rowSpan="4">
                  <a:txBody>
                    <a:bodyPr/>
                    <a:lstStyle/>
                    <a:p>
                      <a:pPr algn="ctr"/>
                      <a:r>
                        <a:rPr lang="fr-FR" dirty="0">
                          <a:hlinkClick r:id="rId3"/>
                        </a:rPr>
                        <a:t>sp-plc.inspe@unc.nc</a:t>
                      </a:r>
                      <a:endParaRPr lang="fr-FR" dirty="0"/>
                    </a:p>
                    <a:p>
                      <a:pPr algn="ctr"/>
                      <a:endParaRPr lang="fr-FR" dirty="0"/>
                    </a:p>
                  </a:txBody>
                  <a:tcPr anchor="ctr"/>
                </a:tc>
                <a:extLst>
                  <a:ext uri="{0D108BD9-81ED-4DB2-BD59-A6C34878D82A}">
                    <a16:rowId xmlns:a16="http://schemas.microsoft.com/office/drawing/2014/main" val="1178357061"/>
                  </a:ext>
                </a:extLst>
              </a:tr>
              <a:tr h="414486">
                <a:tc>
                  <a:txBody>
                    <a:bodyPr/>
                    <a:lstStyle/>
                    <a:p>
                      <a:r>
                        <a:rPr lang="fr-FR" dirty="0"/>
                        <a:t>Carmen </a:t>
                      </a:r>
                      <a:r>
                        <a:rPr lang="fr-FR" dirty="0" err="1"/>
                        <a:t>Tematafaarere</a:t>
                      </a:r>
                      <a:endParaRPr lang="fr-FR" dirty="0"/>
                    </a:p>
                  </a:txBody>
                  <a:tcPr/>
                </a:tc>
                <a:tc>
                  <a:txBody>
                    <a:bodyPr/>
                    <a:lstStyle/>
                    <a:p>
                      <a:r>
                        <a:rPr lang="fr-FR" dirty="0"/>
                        <a:t>Secrétaire de direction</a:t>
                      </a:r>
                    </a:p>
                  </a:txBody>
                  <a:tcPr/>
                </a:tc>
                <a:tc vMerge="1">
                  <a:txBody>
                    <a:bodyPr/>
                    <a:lstStyle/>
                    <a:p>
                      <a:pPr algn="ctr"/>
                      <a:endParaRPr lang="fr-FR" dirty="0"/>
                    </a:p>
                  </a:txBody>
                  <a:tcPr anchor="ctr"/>
                </a:tc>
                <a:extLst>
                  <a:ext uri="{0D108BD9-81ED-4DB2-BD59-A6C34878D82A}">
                    <a16:rowId xmlns:a16="http://schemas.microsoft.com/office/drawing/2014/main" val="785492194"/>
                  </a:ext>
                </a:extLst>
              </a:tr>
              <a:tr h="414486">
                <a:tc>
                  <a:txBody>
                    <a:bodyPr/>
                    <a:lstStyle/>
                    <a:p>
                      <a:r>
                        <a:rPr lang="fr-FR" dirty="0" err="1"/>
                        <a:t>Sheryllia</a:t>
                      </a:r>
                      <a:r>
                        <a:rPr lang="fr-FR" dirty="0"/>
                        <a:t> </a:t>
                      </a:r>
                      <a:r>
                        <a:rPr lang="fr-FR" dirty="0" err="1"/>
                        <a:t>Waïa</a:t>
                      </a:r>
                      <a:endParaRPr lang="fr-FR" dirty="0"/>
                    </a:p>
                  </a:txBody>
                  <a:tcPr/>
                </a:tc>
                <a:tc>
                  <a:txBody>
                    <a:bodyPr/>
                    <a:lstStyle/>
                    <a:p>
                      <a:r>
                        <a:rPr lang="fr-FR" dirty="0"/>
                        <a:t>Secrétaire administrative et pédagogique</a:t>
                      </a:r>
                    </a:p>
                  </a:txBody>
                  <a:tcPr/>
                </a:tc>
                <a:tc vMerge="1">
                  <a:txBody>
                    <a:bodyPr/>
                    <a:lstStyle/>
                    <a:p>
                      <a:pPr algn="ctr"/>
                      <a:endParaRPr lang="fr-FR" dirty="0"/>
                    </a:p>
                  </a:txBody>
                  <a:tcPr anchor="ctr"/>
                </a:tc>
                <a:extLst>
                  <a:ext uri="{0D108BD9-81ED-4DB2-BD59-A6C34878D82A}">
                    <a16:rowId xmlns:a16="http://schemas.microsoft.com/office/drawing/2014/main" val="2328408243"/>
                  </a:ext>
                </a:extLst>
              </a:tr>
              <a:tr h="414486">
                <a:tc>
                  <a:txBody>
                    <a:bodyPr/>
                    <a:lstStyle/>
                    <a:p>
                      <a:r>
                        <a:rPr lang="fr-FR" dirty="0"/>
                        <a:t>Maryse </a:t>
                      </a:r>
                      <a:r>
                        <a:rPr lang="fr-FR" dirty="0" err="1"/>
                        <a:t>Foimapafisi</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Secrétariat pédagogique</a:t>
                      </a:r>
                    </a:p>
                  </a:txBody>
                  <a:tcPr/>
                </a:tc>
                <a:tc vMerge="1">
                  <a:txBody>
                    <a:bodyPr/>
                    <a:lstStyle/>
                    <a:p>
                      <a:pPr algn="ctr"/>
                      <a:endParaRPr lang="fr-FR" dirty="0"/>
                    </a:p>
                  </a:txBody>
                  <a:tcPr anchor="ctr"/>
                </a:tc>
                <a:extLst>
                  <a:ext uri="{0D108BD9-81ED-4DB2-BD59-A6C34878D82A}">
                    <a16:rowId xmlns:a16="http://schemas.microsoft.com/office/drawing/2014/main" val="3236663142"/>
                  </a:ext>
                </a:extLst>
              </a:tr>
            </a:tbl>
          </a:graphicData>
        </a:graphic>
      </p:graphicFrame>
    </p:spTree>
    <p:extLst>
      <p:ext uri="{BB962C8B-B14F-4D97-AF65-F5344CB8AC3E}">
        <p14:creationId xmlns:p14="http://schemas.microsoft.com/office/powerpoint/2010/main" val="1039024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8283258"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9. Informations pratiques</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56121" y="1703273"/>
            <a:ext cx="10000450" cy="1200329"/>
          </a:xfrm>
          <a:prstGeom prst="rect">
            <a:avLst/>
          </a:prstGeom>
          <a:noFill/>
        </p:spPr>
        <p:txBody>
          <a:bodyPr wrap="square" rtlCol="0">
            <a:spAutoFit/>
          </a:bodyPr>
          <a:lstStyle/>
          <a:p>
            <a:r>
              <a:rPr lang="fr-FR" sz="2400" b="1" dirty="0"/>
              <a:t>Vos interlocuteurs pédagogiques à l’INSPÉ</a:t>
            </a:r>
            <a:endParaRPr lang="fr-FR" sz="2200" dirty="0"/>
          </a:p>
          <a:p>
            <a:endParaRPr lang="fr-FR" sz="2400" b="1" dirty="0"/>
          </a:p>
          <a:p>
            <a:endParaRPr lang="fr-FR" sz="2400" b="1" dirty="0"/>
          </a:p>
        </p:txBody>
      </p:sp>
      <p:graphicFrame>
        <p:nvGraphicFramePr>
          <p:cNvPr id="3" name="Tableau 3">
            <a:extLst>
              <a:ext uri="{FF2B5EF4-FFF2-40B4-BE49-F238E27FC236}">
                <a16:creationId xmlns:a16="http://schemas.microsoft.com/office/drawing/2014/main" id="{842960EA-B999-FA00-B41A-C78889872A28}"/>
              </a:ext>
            </a:extLst>
          </p:cNvPr>
          <p:cNvGraphicFramePr>
            <a:graphicFrameLocks noGrp="1"/>
          </p:cNvGraphicFramePr>
          <p:nvPr>
            <p:extLst>
              <p:ext uri="{D42A27DB-BD31-4B8C-83A1-F6EECF244321}">
                <p14:modId xmlns:p14="http://schemas.microsoft.com/office/powerpoint/2010/main" val="2960162786"/>
              </p:ext>
            </p:extLst>
          </p:nvPr>
        </p:nvGraphicFramePr>
        <p:xfrm>
          <a:off x="1875863" y="2093100"/>
          <a:ext cx="9760965" cy="3283000"/>
        </p:xfrm>
        <a:graphic>
          <a:graphicData uri="http://schemas.openxmlformats.org/drawingml/2006/table">
            <a:tbl>
              <a:tblPr firstRow="1" bandRow="1">
                <a:tableStyleId>{5C22544A-7EE6-4342-B048-85BDC9FD1C3A}</a:tableStyleId>
              </a:tblPr>
              <a:tblGrid>
                <a:gridCol w="3120679">
                  <a:extLst>
                    <a:ext uri="{9D8B030D-6E8A-4147-A177-3AD203B41FA5}">
                      <a16:colId xmlns:a16="http://schemas.microsoft.com/office/drawing/2014/main" val="2286470249"/>
                    </a:ext>
                  </a:extLst>
                </a:gridCol>
                <a:gridCol w="3386631">
                  <a:extLst>
                    <a:ext uri="{9D8B030D-6E8A-4147-A177-3AD203B41FA5}">
                      <a16:colId xmlns:a16="http://schemas.microsoft.com/office/drawing/2014/main" val="3661084318"/>
                    </a:ext>
                  </a:extLst>
                </a:gridCol>
                <a:gridCol w="3253655">
                  <a:extLst>
                    <a:ext uri="{9D8B030D-6E8A-4147-A177-3AD203B41FA5}">
                      <a16:colId xmlns:a16="http://schemas.microsoft.com/office/drawing/2014/main" val="957090954"/>
                    </a:ext>
                  </a:extLst>
                </a:gridCol>
              </a:tblGrid>
              <a:tr h="370840">
                <a:tc>
                  <a:txBody>
                    <a:bodyPr/>
                    <a:lstStyle/>
                    <a:p>
                      <a:r>
                        <a:rPr lang="fr-FR" dirty="0"/>
                        <a:t>Nom</a:t>
                      </a:r>
                    </a:p>
                  </a:txBody>
                  <a:tcPr/>
                </a:tc>
                <a:tc>
                  <a:txBody>
                    <a:bodyPr/>
                    <a:lstStyle/>
                    <a:p>
                      <a:r>
                        <a:rPr lang="fr-FR" dirty="0"/>
                        <a:t>Fonction</a:t>
                      </a:r>
                    </a:p>
                  </a:txBody>
                  <a:tcPr/>
                </a:tc>
                <a:tc>
                  <a:txBody>
                    <a:bodyPr/>
                    <a:lstStyle/>
                    <a:p>
                      <a:r>
                        <a:rPr lang="fr-FR" dirty="0"/>
                        <a:t>Adresse</a:t>
                      </a:r>
                    </a:p>
                  </a:txBody>
                  <a:tcPr/>
                </a:tc>
                <a:extLst>
                  <a:ext uri="{0D108BD9-81ED-4DB2-BD59-A6C34878D82A}">
                    <a16:rowId xmlns:a16="http://schemas.microsoft.com/office/drawing/2014/main" val="2942307534"/>
                  </a:ext>
                </a:extLst>
              </a:tr>
              <a:tr h="342000">
                <a:tc>
                  <a:txBody>
                    <a:bodyPr/>
                    <a:lstStyle/>
                    <a:p>
                      <a:r>
                        <a:rPr lang="fr-FR" sz="1600" b="0" dirty="0">
                          <a:solidFill>
                            <a:schemeClr val="tx1"/>
                          </a:solidFill>
                        </a:rPr>
                        <a:t>Michel </a:t>
                      </a:r>
                      <a:r>
                        <a:rPr lang="fr-FR" sz="1600" b="0" dirty="0" err="1">
                          <a:solidFill>
                            <a:schemeClr val="tx1"/>
                          </a:solidFill>
                        </a:rPr>
                        <a:t>Bourguet</a:t>
                      </a:r>
                      <a:endParaRPr lang="fr-FR" sz="1600" b="0" dirty="0">
                        <a:solidFill>
                          <a:schemeClr val="tx1"/>
                        </a:solidFill>
                      </a:endParaRPr>
                    </a:p>
                  </a:txBody>
                  <a:tcPr/>
                </a:tc>
                <a:tc>
                  <a:txBody>
                    <a:bodyPr/>
                    <a:lstStyle/>
                    <a:p>
                      <a:r>
                        <a:rPr lang="fr-FR" sz="1600" dirty="0">
                          <a:solidFill>
                            <a:schemeClr val="tx1"/>
                          </a:solidFill>
                        </a:rPr>
                        <a:t>RP Maths</a:t>
                      </a:r>
                    </a:p>
                  </a:txBody>
                  <a:tcPr/>
                </a:tc>
                <a:tc>
                  <a:txBody>
                    <a:bodyPr/>
                    <a:lstStyle/>
                    <a:p>
                      <a:r>
                        <a:rPr lang="fr-FR" sz="1600" dirty="0">
                          <a:hlinkClick r:id="rId2"/>
                        </a:rPr>
                        <a:t>michel.bourguet@unc.nc</a:t>
                      </a:r>
                      <a:r>
                        <a:rPr lang="fr-FR" sz="1600" dirty="0"/>
                        <a:t> </a:t>
                      </a:r>
                    </a:p>
                  </a:txBody>
                  <a:tcPr/>
                </a:tc>
                <a:extLst>
                  <a:ext uri="{0D108BD9-81ED-4DB2-BD59-A6C34878D82A}">
                    <a16:rowId xmlns:a16="http://schemas.microsoft.com/office/drawing/2014/main" val="173938461"/>
                  </a:ext>
                </a:extLst>
              </a:tr>
              <a:tr h="342000">
                <a:tc>
                  <a:txBody>
                    <a:bodyPr/>
                    <a:lstStyle/>
                    <a:p>
                      <a:r>
                        <a:rPr lang="fr-FR" sz="1600" b="0" dirty="0">
                          <a:solidFill>
                            <a:schemeClr val="tx1"/>
                          </a:solidFill>
                        </a:rPr>
                        <a:t>Gauthier </a:t>
                      </a:r>
                      <a:r>
                        <a:rPr lang="fr-FR" sz="1600" b="0" dirty="0" err="1">
                          <a:solidFill>
                            <a:schemeClr val="tx1"/>
                          </a:solidFill>
                        </a:rPr>
                        <a:t>Pasin</a:t>
                      </a:r>
                      <a:r>
                        <a:rPr lang="fr-FR" sz="1600" b="0" dirty="0">
                          <a:solidFill>
                            <a:schemeClr val="tx1"/>
                          </a:solidFill>
                        </a:rPr>
                        <a:t> </a:t>
                      </a:r>
                      <a:r>
                        <a:rPr lang="fr-FR" sz="1200" b="0" dirty="0">
                          <a:solidFill>
                            <a:schemeClr val="tx1"/>
                          </a:solidFill>
                        </a:rPr>
                        <a:t>(prise de fonction 01/09)</a:t>
                      </a:r>
                    </a:p>
                  </a:txBody>
                  <a:tcPr/>
                </a:tc>
                <a:tc>
                  <a:txBody>
                    <a:bodyPr/>
                    <a:lstStyle/>
                    <a:p>
                      <a:r>
                        <a:rPr lang="fr-FR" sz="1600" dirty="0">
                          <a:solidFill>
                            <a:schemeClr val="tx1"/>
                          </a:solidFill>
                        </a:rPr>
                        <a:t>RP Phys.-Chimie</a:t>
                      </a:r>
                    </a:p>
                  </a:txBody>
                  <a:tcPr/>
                </a:tc>
                <a:tc>
                  <a:txBody>
                    <a:bodyPr/>
                    <a:lstStyle/>
                    <a:p>
                      <a:r>
                        <a:rPr lang="fr-FR" sz="1600" dirty="0">
                          <a:solidFill>
                            <a:srgbClr val="FF0000"/>
                          </a:solidFill>
                          <a:hlinkClick r:id="rId3">
                            <a:extLst>
                              <a:ext uri="{A12FA001-AC4F-418D-AE19-62706E023703}">
                                <ahyp:hlinkClr xmlns:ahyp="http://schemas.microsoft.com/office/drawing/2018/hyperlinkcolor" val="tx"/>
                              </a:ext>
                            </a:extLst>
                          </a:hlinkClick>
                        </a:rPr>
                        <a:t>gauthier.pasin@unc.nc</a:t>
                      </a:r>
                      <a:endParaRPr lang="fr-FR" sz="1600" dirty="0">
                        <a:solidFill>
                          <a:srgbClr val="FF0000"/>
                        </a:solidFill>
                      </a:endParaRPr>
                    </a:p>
                  </a:txBody>
                  <a:tcPr/>
                </a:tc>
                <a:extLst>
                  <a:ext uri="{0D108BD9-81ED-4DB2-BD59-A6C34878D82A}">
                    <a16:rowId xmlns:a16="http://schemas.microsoft.com/office/drawing/2014/main" val="2686047908"/>
                  </a:ext>
                </a:extLst>
              </a:tr>
              <a:tr h="342000">
                <a:tc>
                  <a:txBody>
                    <a:bodyPr/>
                    <a:lstStyle/>
                    <a:p>
                      <a:r>
                        <a:rPr lang="fr-FR" sz="1600" dirty="0"/>
                        <a:t>Maria </a:t>
                      </a:r>
                      <a:r>
                        <a:rPr lang="fr-FR" sz="1600" dirty="0" err="1"/>
                        <a:t>del</a:t>
                      </a:r>
                      <a:r>
                        <a:rPr lang="fr-FR" sz="1600" dirty="0"/>
                        <a:t> Carmen Aznar Pastor </a:t>
                      </a:r>
                      <a:r>
                        <a:rPr lang="fr-FR" sz="1200" b="0" dirty="0">
                          <a:solidFill>
                            <a:schemeClr val="tx1"/>
                          </a:solidFill>
                        </a:rPr>
                        <a:t>(prise de fonction 01/09)</a:t>
                      </a:r>
                      <a:endParaRPr lang="fr-FR" sz="1200" dirty="0"/>
                    </a:p>
                  </a:txBody>
                  <a:tcPr/>
                </a:tc>
                <a:tc>
                  <a:txBody>
                    <a:bodyPr/>
                    <a:lstStyle/>
                    <a:p>
                      <a:r>
                        <a:rPr lang="fr-FR" sz="1600" dirty="0"/>
                        <a:t>RP Espagnol</a:t>
                      </a:r>
                    </a:p>
                  </a:txBody>
                  <a:tcPr/>
                </a:tc>
                <a:tc>
                  <a:txBody>
                    <a:bodyPr/>
                    <a:lstStyle/>
                    <a:p>
                      <a:r>
                        <a:rPr lang="fr-FR" sz="1600" dirty="0">
                          <a:solidFill>
                            <a:srgbClr val="FF0000"/>
                          </a:solidFill>
                        </a:rPr>
                        <a:t>Adresse pas encore disponible</a:t>
                      </a:r>
                    </a:p>
                  </a:txBody>
                  <a:tcPr/>
                </a:tc>
                <a:extLst>
                  <a:ext uri="{0D108BD9-81ED-4DB2-BD59-A6C34878D82A}">
                    <a16:rowId xmlns:a16="http://schemas.microsoft.com/office/drawing/2014/main" val="2363610868"/>
                  </a:ext>
                </a:extLst>
              </a:tr>
              <a:tr h="342000">
                <a:tc>
                  <a:txBody>
                    <a:bodyPr/>
                    <a:lstStyle/>
                    <a:p>
                      <a:r>
                        <a:rPr lang="fr-FR" sz="1600" dirty="0" err="1"/>
                        <a:t>Yuriko</a:t>
                      </a:r>
                      <a:r>
                        <a:rPr lang="fr-FR" sz="1600" dirty="0"/>
                        <a:t> </a:t>
                      </a:r>
                      <a:r>
                        <a:rPr lang="fr-FR" sz="1600" dirty="0" err="1"/>
                        <a:t>Hori</a:t>
                      </a:r>
                      <a:endParaRPr lang="fr-FR" sz="1600" dirty="0"/>
                    </a:p>
                  </a:txBody>
                  <a:tcPr/>
                </a:tc>
                <a:tc>
                  <a:txBody>
                    <a:bodyPr/>
                    <a:lstStyle/>
                    <a:p>
                      <a:r>
                        <a:rPr lang="fr-FR" sz="1600" dirty="0"/>
                        <a:t>RP Anglais</a:t>
                      </a:r>
                    </a:p>
                  </a:txBody>
                  <a:tcPr/>
                </a:tc>
                <a:tc>
                  <a:txBody>
                    <a:bodyPr/>
                    <a:lstStyle/>
                    <a:p>
                      <a:r>
                        <a:rPr lang="fr-FR" sz="1600" dirty="0">
                          <a:hlinkClick r:id="rId4"/>
                        </a:rPr>
                        <a:t>yuriko.hori@unc.nc</a:t>
                      </a:r>
                      <a:r>
                        <a:rPr lang="fr-FR" sz="1600" dirty="0"/>
                        <a:t> </a:t>
                      </a:r>
                    </a:p>
                  </a:txBody>
                  <a:tcPr/>
                </a:tc>
                <a:extLst>
                  <a:ext uri="{0D108BD9-81ED-4DB2-BD59-A6C34878D82A}">
                    <a16:rowId xmlns:a16="http://schemas.microsoft.com/office/drawing/2014/main" val="1080404340"/>
                  </a:ext>
                </a:extLst>
              </a:tr>
              <a:tr h="342000">
                <a:tc>
                  <a:txBody>
                    <a:bodyPr/>
                    <a:lstStyle/>
                    <a:p>
                      <a:r>
                        <a:rPr lang="fr-FR" sz="1600" dirty="0"/>
                        <a:t>Eve </a:t>
                      </a:r>
                      <a:r>
                        <a:rPr lang="fr-FR" sz="1600" dirty="0" err="1"/>
                        <a:t>Claeyman</a:t>
                      </a:r>
                      <a:endParaRPr lang="fr-FR" sz="1600" dirty="0"/>
                    </a:p>
                  </a:txBody>
                  <a:tcPr/>
                </a:tc>
                <a:tc>
                  <a:txBody>
                    <a:bodyPr/>
                    <a:lstStyle/>
                    <a:p>
                      <a:r>
                        <a:rPr lang="fr-FR" sz="1600" dirty="0"/>
                        <a:t>RP Histoire-Géographie</a:t>
                      </a:r>
                    </a:p>
                  </a:txBody>
                  <a:tcPr/>
                </a:tc>
                <a:tc>
                  <a:txBody>
                    <a:bodyPr/>
                    <a:lstStyle/>
                    <a:p>
                      <a:r>
                        <a:rPr lang="fr-FR" sz="1600" dirty="0">
                          <a:hlinkClick r:id="rId5"/>
                        </a:rPr>
                        <a:t>eve.claeyman@unc.nc</a:t>
                      </a:r>
                      <a:r>
                        <a:rPr lang="fr-FR" sz="1600" dirty="0"/>
                        <a:t> </a:t>
                      </a:r>
                    </a:p>
                  </a:txBody>
                  <a:tcPr/>
                </a:tc>
                <a:extLst>
                  <a:ext uri="{0D108BD9-81ED-4DB2-BD59-A6C34878D82A}">
                    <a16:rowId xmlns:a16="http://schemas.microsoft.com/office/drawing/2014/main" val="2818935880"/>
                  </a:ext>
                </a:extLst>
              </a:tr>
              <a:tr h="342000">
                <a:tc>
                  <a:txBody>
                    <a:bodyPr/>
                    <a:lstStyle/>
                    <a:p>
                      <a:r>
                        <a:rPr lang="fr-FR" sz="1600" b="1" dirty="0">
                          <a:solidFill>
                            <a:srgbClr val="00B050"/>
                          </a:solidFill>
                        </a:rPr>
                        <a:t>Sophie </a:t>
                      </a:r>
                      <a:r>
                        <a:rPr lang="fr-FR" sz="1600" b="1" dirty="0" err="1">
                          <a:solidFill>
                            <a:srgbClr val="00B050"/>
                          </a:solidFill>
                        </a:rPr>
                        <a:t>Cherrier</a:t>
                      </a:r>
                      <a:endParaRPr lang="fr-FR" sz="1600" b="1" dirty="0">
                        <a:solidFill>
                          <a:srgbClr val="00B050"/>
                        </a:solidFill>
                      </a:endParaRPr>
                    </a:p>
                  </a:txBody>
                  <a:tcPr/>
                </a:tc>
                <a:tc>
                  <a:txBody>
                    <a:bodyPr/>
                    <a:lstStyle/>
                    <a:p>
                      <a:r>
                        <a:rPr lang="fr-FR" sz="1600" dirty="0"/>
                        <a:t>RP SVT, </a:t>
                      </a:r>
                      <a:r>
                        <a:rPr lang="fr-FR" sz="1600" b="1" dirty="0">
                          <a:solidFill>
                            <a:srgbClr val="00B050"/>
                          </a:solidFill>
                        </a:rPr>
                        <a:t>RP DIU</a:t>
                      </a:r>
                    </a:p>
                  </a:txBody>
                  <a:tcPr/>
                </a:tc>
                <a:tc>
                  <a:txBody>
                    <a:bodyPr/>
                    <a:lstStyle/>
                    <a:p>
                      <a:r>
                        <a:rPr lang="fr-FR" sz="1600" dirty="0">
                          <a:hlinkClick r:id="rId6"/>
                        </a:rPr>
                        <a:t>sophie.cherrier@unc.nc</a:t>
                      </a:r>
                      <a:r>
                        <a:rPr lang="fr-FR" sz="1600" dirty="0"/>
                        <a:t> </a:t>
                      </a:r>
                    </a:p>
                  </a:txBody>
                  <a:tcPr/>
                </a:tc>
                <a:extLst>
                  <a:ext uri="{0D108BD9-81ED-4DB2-BD59-A6C34878D82A}">
                    <a16:rowId xmlns:a16="http://schemas.microsoft.com/office/drawing/2014/main" val="4017578704"/>
                  </a:ext>
                </a:extLst>
              </a:tr>
              <a:tr h="342000">
                <a:tc>
                  <a:txBody>
                    <a:bodyPr/>
                    <a:lstStyle/>
                    <a:p>
                      <a:r>
                        <a:rPr lang="fr-FR" sz="1600" dirty="0"/>
                        <a:t>Delphine </a:t>
                      </a:r>
                      <a:r>
                        <a:rPr lang="fr-FR" sz="1600" dirty="0" err="1"/>
                        <a:t>Eyssautier</a:t>
                      </a:r>
                      <a:endParaRPr lang="fr-FR" sz="1600" dirty="0"/>
                    </a:p>
                  </a:txBody>
                  <a:tcPr/>
                </a:tc>
                <a:tc>
                  <a:txBody>
                    <a:bodyPr/>
                    <a:lstStyle/>
                    <a:p>
                      <a:r>
                        <a:rPr lang="fr-FR" sz="1600" dirty="0"/>
                        <a:t>RP Lettres</a:t>
                      </a:r>
                    </a:p>
                  </a:txBody>
                  <a:tcPr/>
                </a:tc>
                <a:tc>
                  <a:txBody>
                    <a:bodyPr/>
                    <a:lstStyle/>
                    <a:p>
                      <a:r>
                        <a:rPr lang="fr-FR" sz="1600" dirty="0">
                          <a:hlinkClick r:id="rId7"/>
                        </a:rPr>
                        <a:t>delphine.eyssautier@unc.nc</a:t>
                      </a:r>
                      <a:r>
                        <a:rPr lang="fr-FR" sz="1600" dirty="0"/>
                        <a:t> </a:t>
                      </a:r>
                    </a:p>
                  </a:txBody>
                  <a:tcPr/>
                </a:tc>
                <a:extLst>
                  <a:ext uri="{0D108BD9-81ED-4DB2-BD59-A6C34878D82A}">
                    <a16:rowId xmlns:a16="http://schemas.microsoft.com/office/drawing/2014/main" val="2220950621"/>
                  </a:ext>
                </a:extLst>
              </a:tr>
              <a:tr h="342000">
                <a:tc>
                  <a:txBody>
                    <a:bodyPr/>
                    <a:lstStyle/>
                    <a:p>
                      <a:r>
                        <a:rPr lang="fr-FR" sz="1600" b="1" dirty="0">
                          <a:solidFill>
                            <a:srgbClr val="00B050"/>
                          </a:solidFill>
                        </a:rPr>
                        <a:t>Fanny de la Haye</a:t>
                      </a:r>
                    </a:p>
                  </a:txBody>
                  <a:tcPr/>
                </a:tc>
                <a:tc>
                  <a:txBody>
                    <a:bodyPr/>
                    <a:lstStyle/>
                    <a:p>
                      <a:r>
                        <a:rPr lang="fr-FR" sz="1600" b="0" dirty="0">
                          <a:solidFill>
                            <a:schemeClr val="tx1"/>
                          </a:solidFill>
                        </a:rPr>
                        <a:t>MCF Sciences de l’éducation, </a:t>
                      </a:r>
                      <a:r>
                        <a:rPr lang="fr-FR" sz="1600" b="1" dirty="0">
                          <a:solidFill>
                            <a:srgbClr val="00B050"/>
                          </a:solidFill>
                        </a:rPr>
                        <a:t>RP DU</a:t>
                      </a:r>
                    </a:p>
                  </a:txBody>
                  <a:tcPr/>
                </a:tc>
                <a:tc>
                  <a:txBody>
                    <a:bodyPr/>
                    <a:lstStyle/>
                    <a:p>
                      <a:r>
                        <a:rPr lang="fr-FR" sz="1600" dirty="0">
                          <a:hlinkClick r:id="rId8"/>
                        </a:rPr>
                        <a:t>fanny.de_la_haye@unc.nc</a:t>
                      </a:r>
                      <a:endParaRPr lang="fr-FR" sz="1600" dirty="0"/>
                    </a:p>
                  </a:txBody>
                  <a:tcPr/>
                </a:tc>
                <a:extLst>
                  <a:ext uri="{0D108BD9-81ED-4DB2-BD59-A6C34878D82A}">
                    <a16:rowId xmlns:a16="http://schemas.microsoft.com/office/drawing/2014/main" val="4286053457"/>
                  </a:ext>
                </a:extLst>
              </a:tr>
            </a:tbl>
          </a:graphicData>
        </a:graphic>
      </p:graphicFrame>
    </p:spTree>
    <p:extLst>
      <p:ext uri="{BB962C8B-B14F-4D97-AF65-F5344CB8AC3E}">
        <p14:creationId xmlns:p14="http://schemas.microsoft.com/office/powerpoint/2010/main" val="895790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7614616-95D0-5535-A5DE-B2E2639DFAE0}"/>
              </a:ext>
            </a:extLst>
          </p:cNvPr>
          <p:cNvSpPr txBox="1"/>
          <p:nvPr/>
        </p:nvSpPr>
        <p:spPr>
          <a:xfrm>
            <a:off x="1465268" y="1959428"/>
            <a:ext cx="10307292" cy="2154436"/>
          </a:xfrm>
          <a:prstGeom prst="rect">
            <a:avLst/>
          </a:prstGeom>
          <a:noFill/>
        </p:spPr>
        <p:txBody>
          <a:bodyPr wrap="square" rtlCol="0">
            <a:spAutoFit/>
          </a:bodyPr>
          <a:lstStyle/>
          <a:p>
            <a:pPr marL="285750" indent="-285750">
              <a:buFont typeface="Arial" charset="0"/>
              <a:buChar char="•"/>
            </a:pPr>
            <a:r>
              <a:rPr lang="fr-FR" sz="2400" b="1" dirty="0"/>
              <a:t>Tenue correcte exigée sur le campus, d’autant plus de la part de fonctionnaires stagiaires (tenue professionnelle de rigueur)</a:t>
            </a:r>
          </a:p>
          <a:p>
            <a:pPr marL="285750" indent="-285750">
              <a:buFont typeface="Arial" charset="0"/>
              <a:buChar char="•"/>
            </a:pPr>
            <a:endParaRPr lang="fr-FR" sz="2400" b="1" dirty="0"/>
          </a:p>
          <a:p>
            <a:pPr marL="285750" indent="-285750">
              <a:buFont typeface="Arial" charset="0"/>
              <a:buChar char="•"/>
            </a:pPr>
            <a:r>
              <a:rPr lang="fr-FR" sz="2400" b="1" dirty="0"/>
              <a:t>Il est interdit de se restaurer dans les salles de cours, d’y abandonner de la vaisselle et des restes de repas</a:t>
            </a:r>
            <a:endParaRPr lang="fr-FR" sz="2000" dirty="0"/>
          </a:p>
          <a:p>
            <a:pPr marL="285750" indent="-285750">
              <a:buFont typeface="Arial" charset="0"/>
              <a:buChar char="•"/>
            </a:pPr>
            <a:endParaRPr lang="fr-FR" sz="1400" dirty="0"/>
          </a:p>
        </p:txBody>
      </p:sp>
      <p:sp>
        <p:nvSpPr>
          <p:cNvPr id="3" name="Titre 1">
            <a:extLst>
              <a:ext uri="{FF2B5EF4-FFF2-40B4-BE49-F238E27FC236}">
                <a16:creationId xmlns:a16="http://schemas.microsoft.com/office/drawing/2014/main" id="{9C695C82-6088-278A-1252-582F1D84E5E0}"/>
              </a:ext>
            </a:extLst>
          </p:cNvPr>
          <p:cNvSpPr txBox="1">
            <a:spLocks/>
          </p:cNvSpPr>
          <p:nvPr/>
        </p:nvSpPr>
        <p:spPr>
          <a:xfrm>
            <a:off x="1143771" y="877819"/>
            <a:ext cx="8283258"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9. Informations pratiques</a:t>
            </a:r>
          </a:p>
        </p:txBody>
      </p:sp>
    </p:spTree>
    <p:extLst>
      <p:ext uri="{BB962C8B-B14F-4D97-AF65-F5344CB8AC3E}">
        <p14:creationId xmlns:p14="http://schemas.microsoft.com/office/powerpoint/2010/main" val="934890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CB9B0CB-78CE-4305-9C81-49F963824F95}"/>
              </a:ext>
            </a:extLst>
          </p:cNvPr>
          <p:cNvSpPr txBox="1">
            <a:spLocks/>
          </p:cNvSpPr>
          <p:nvPr/>
        </p:nvSpPr>
        <p:spPr>
          <a:xfrm>
            <a:off x="639096" y="2768257"/>
            <a:ext cx="10714703" cy="862642"/>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4F9F"/>
                </a:solidFill>
                <a:latin typeface="Arial" panose="020B0604020202020204" pitchFamily="34" charset="0"/>
                <a:cs typeface="Arial" panose="020B0604020202020204" pitchFamily="34" charset="0"/>
              </a:rPr>
              <a:t>Merci de votre attention</a:t>
            </a:r>
          </a:p>
        </p:txBody>
      </p:sp>
    </p:spTree>
    <p:extLst>
      <p:ext uri="{BB962C8B-B14F-4D97-AF65-F5344CB8AC3E}">
        <p14:creationId xmlns:p14="http://schemas.microsoft.com/office/powerpoint/2010/main" val="1492956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8824022" cy="1081609"/>
          </a:xfrm>
          <a:prstGeom prst="rect">
            <a:avLst/>
          </a:prstGeom>
        </p:spPr>
        <p:txBody>
          <a:bodyPr anchor="ctr" anchorCtr="0">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Font typeface="+mj-lt"/>
              <a:buAutoNum type="arabicPeriod"/>
            </a:pPr>
            <a:r>
              <a:rPr lang="fr-FR" sz="4000" b="1" dirty="0">
                <a:solidFill>
                  <a:srgbClr val="0070C0"/>
                </a:solidFill>
                <a:latin typeface="Arial" panose="020B0604020202020204" pitchFamily="34" charset="0"/>
                <a:cs typeface="Arial" panose="020B0604020202020204" pitchFamily="34" charset="0"/>
              </a:rPr>
              <a:t>Formations en fonction du type de lauréats</a:t>
            </a:r>
          </a:p>
        </p:txBody>
      </p:sp>
      <p:sp>
        <p:nvSpPr>
          <p:cNvPr id="2" name="ZoneTexte 1">
            <a:extLst>
              <a:ext uri="{FF2B5EF4-FFF2-40B4-BE49-F238E27FC236}">
                <a16:creationId xmlns:a16="http://schemas.microsoft.com/office/drawing/2014/main" id="{87614616-95D0-5535-A5DE-B2E2639DFAE0}"/>
              </a:ext>
            </a:extLst>
          </p:cNvPr>
          <p:cNvSpPr txBox="1"/>
          <p:nvPr/>
        </p:nvSpPr>
        <p:spPr>
          <a:xfrm>
            <a:off x="2137121" y="2198914"/>
            <a:ext cx="9597679" cy="3693319"/>
          </a:xfrm>
          <a:prstGeom prst="rect">
            <a:avLst/>
          </a:prstGeom>
          <a:noFill/>
        </p:spPr>
        <p:txBody>
          <a:bodyPr wrap="square" rtlCol="0">
            <a:spAutoFit/>
          </a:bodyPr>
          <a:lstStyle/>
          <a:p>
            <a:r>
              <a:rPr lang="fr-FR" sz="2400" b="1" dirty="0"/>
              <a:t>-Chaque type de lauréats est associé à </a:t>
            </a:r>
            <a:r>
              <a:rPr lang="fr-FR" sz="2400" b="1" u="sng" dirty="0"/>
              <a:t>une formation spécifique et diplômante</a:t>
            </a:r>
          </a:p>
          <a:p>
            <a:endParaRPr lang="fr-FR" sz="2400" dirty="0"/>
          </a:p>
          <a:p>
            <a:r>
              <a:rPr lang="fr-FR" sz="2400" dirty="0"/>
              <a:t>-Une </a:t>
            </a:r>
            <a:r>
              <a:rPr lang="fr-FR" sz="2400" b="1" dirty="0"/>
              <a:t>commission académique VR-DGE/INSPÉ </a:t>
            </a:r>
            <a:r>
              <a:rPr lang="fr-FR" sz="2400" dirty="0"/>
              <a:t>se réunira courant septembre pour individualiser certains parcours de formation en fonction des profils spécifiques de chaque lauréat</a:t>
            </a:r>
          </a:p>
          <a:p>
            <a:endParaRPr lang="fr-FR" sz="2400" dirty="0"/>
          </a:p>
          <a:p>
            <a:r>
              <a:rPr lang="fr-FR" sz="2400" dirty="0"/>
              <a:t>-</a:t>
            </a:r>
            <a:r>
              <a:rPr lang="fr-FR" sz="2400" u="sng" dirty="0"/>
              <a:t>En amont de la commission académique, chaque lauréat peut demander à la direction de l’INSPÉ l’aménagement de son parcours de formation</a:t>
            </a:r>
          </a:p>
          <a:p>
            <a:pPr marL="285750" indent="-285750">
              <a:buFontTx/>
              <a:buChar char="-"/>
            </a:pPr>
            <a:endParaRPr lang="fr-FR" dirty="0"/>
          </a:p>
        </p:txBody>
      </p:sp>
    </p:spTree>
    <p:extLst>
      <p:ext uri="{BB962C8B-B14F-4D97-AF65-F5344CB8AC3E}">
        <p14:creationId xmlns:p14="http://schemas.microsoft.com/office/powerpoint/2010/main" val="392202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708582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2. Lauréats à temps partiel</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56121" y="1970313"/>
            <a:ext cx="9981060" cy="1938992"/>
          </a:xfrm>
          <a:prstGeom prst="rect">
            <a:avLst/>
          </a:prstGeom>
          <a:noFill/>
        </p:spPr>
        <p:txBody>
          <a:bodyPr wrap="square" rtlCol="0">
            <a:spAutoFit/>
          </a:bodyPr>
          <a:lstStyle/>
          <a:p>
            <a:r>
              <a:rPr lang="fr-FR" sz="2400" b="1" dirty="0"/>
              <a:t>Cas du lauréat 2021 non titularisable en 2023 pour défaut de master MEEF</a:t>
            </a:r>
          </a:p>
          <a:p>
            <a:endParaRPr lang="fr-FR" sz="2400" dirty="0"/>
          </a:p>
          <a:p>
            <a:pPr marL="342900" indent="-342900">
              <a:buFont typeface="Symbol" pitchFamily="2" charset="2"/>
              <a:buChar char="Þ"/>
            </a:pPr>
            <a:r>
              <a:rPr lang="fr-FR" sz="2400" dirty="0"/>
              <a:t>Après la commission académique, suivre les enseignements du parcours de formation, qui contribueront </a:t>
            </a:r>
            <a:r>
              <a:rPr lang="fr-FR" sz="2400" u="sng" dirty="0"/>
              <a:t>a minima </a:t>
            </a:r>
            <a:r>
              <a:rPr lang="fr-FR" sz="2400" dirty="0"/>
              <a:t>à la validation requise du master MEEF</a:t>
            </a:r>
            <a:endParaRPr lang="fr-FR" dirty="0"/>
          </a:p>
        </p:txBody>
      </p:sp>
    </p:spTree>
    <p:extLst>
      <p:ext uri="{BB962C8B-B14F-4D97-AF65-F5344CB8AC3E}">
        <p14:creationId xmlns:p14="http://schemas.microsoft.com/office/powerpoint/2010/main" val="989508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708582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2. Lauréats à temps partiel</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56121" y="1796142"/>
            <a:ext cx="9597679" cy="4093428"/>
          </a:xfrm>
          <a:prstGeom prst="rect">
            <a:avLst/>
          </a:prstGeom>
          <a:noFill/>
        </p:spPr>
        <p:txBody>
          <a:bodyPr wrap="square" rtlCol="0">
            <a:spAutoFit/>
          </a:bodyPr>
          <a:lstStyle/>
          <a:p>
            <a:r>
              <a:rPr lang="fr-FR" sz="2400" b="1" dirty="0"/>
              <a:t>Cas des autres lauréats à temps partiel (11 lauréats)</a:t>
            </a:r>
          </a:p>
          <a:p>
            <a:endParaRPr lang="fr-FR" sz="2000" b="1" dirty="0"/>
          </a:p>
          <a:p>
            <a:pPr marL="342900" indent="-342900">
              <a:buFont typeface="Symbol" pitchFamily="2" charset="2"/>
              <a:buChar char="Þ"/>
            </a:pPr>
            <a:r>
              <a:rPr lang="fr-FR" b="1" dirty="0"/>
              <a:t>DUCHESNE Olivia</a:t>
            </a:r>
          </a:p>
          <a:p>
            <a:pPr marL="342900" indent="-342900">
              <a:buFont typeface="Symbol" pitchFamily="2" charset="2"/>
              <a:buChar char="Þ"/>
            </a:pPr>
            <a:r>
              <a:rPr lang="fr-FR" b="1" dirty="0"/>
              <a:t>SANTENER-KHARRAT Inès</a:t>
            </a:r>
          </a:p>
          <a:p>
            <a:pPr marL="342900" indent="-342900">
              <a:buFont typeface="Symbol" pitchFamily="2" charset="2"/>
              <a:buChar char="Þ"/>
            </a:pPr>
            <a:r>
              <a:rPr lang="fr-FR" b="1" dirty="0"/>
              <a:t>MARA Joanna</a:t>
            </a:r>
          </a:p>
          <a:p>
            <a:pPr marL="342900" indent="-342900">
              <a:buFont typeface="Symbol" pitchFamily="2" charset="2"/>
              <a:buChar char="Þ"/>
            </a:pPr>
            <a:r>
              <a:rPr lang="fr-FR" b="1" dirty="0"/>
              <a:t>MARY Julien</a:t>
            </a:r>
          </a:p>
          <a:p>
            <a:pPr marL="342900" indent="-342900">
              <a:buFont typeface="Symbol" pitchFamily="2" charset="2"/>
              <a:buChar char="Þ"/>
            </a:pPr>
            <a:r>
              <a:rPr lang="fr-FR" b="1" dirty="0"/>
              <a:t>BIELHER Jean-Marc</a:t>
            </a:r>
          </a:p>
          <a:p>
            <a:pPr marL="342900" indent="-342900">
              <a:buFont typeface="Symbol" pitchFamily="2" charset="2"/>
              <a:buChar char="Þ"/>
            </a:pPr>
            <a:r>
              <a:rPr lang="fr-FR" b="1" dirty="0"/>
              <a:t>PICON Clarisse</a:t>
            </a:r>
          </a:p>
          <a:p>
            <a:pPr marL="342900" indent="-342900">
              <a:buFont typeface="Symbol" pitchFamily="2" charset="2"/>
              <a:buChar char="Þ"/>
            </a:pPr>
            <a:r>
              <a:rPr lang="fr-FR" b="1" dirty="0"/>
              <a:t>PONTAIS </a:t>
            </a:r>
            <a:r>
              <a:rPr lang="fr-FR" b="1" dirty="0" err="1"/>
              <a:t>Chrystele</a:t>
            </a:r>
            <a:endParaRPr lang="fr-FR" b="1" dirty="0"/>
          </a:p>
          <a:p>
            <a:pPr marL="342900" indent="-342900">
              <a:buFont typeface="Symbol" pitchFamily="2" charset="2"/>
              <a:buChar char="Þ"/>
            </a:pPr>
            <a:r>
              <a:rPr lang="fr-FR" b="1" dirty="0"/>
              <a:t>CATHERINE Xavier (CPE)</a:t>
            </a:r>
          </a:p>
          <a:p>
            <a:pPr marL="342900" indent="-342900">
              <a:buFont typeface="Symbol" pitchFamily="2" charset="2"/>
              <a:buChar char="Þ"/>
            </a:pPr>
            <a:r>
              <a:rPr lang="fr-FR" b="1"/>
              <a:t>SERVAS </a:t>
            </a:r>
            <a:r>
              <a:rPr lang="fr-FR" b="1" dirty="0"/>
              <a:t>Antoine</a:t>
            </a:r>
          </a:p>
          <a:p>
            <a:pPr marL="342900" indent="-342900">
              <a:buFont typeface="Symbol" pitchFamily="2" charset="2"/>
              <a:buChar char="Þ"/>
            </a:pPr>
            <a:r>
              <a:rPr lang="fr-FR" b="1" dirty="0"/>
              <a:t>MERMOUD Nathalie</a:t>
            </a:r>
          </a:p>
          <a:p>
            <a:pPr marL="342900" indent="-342900">
              <a:buFont typeface="Symbol" pitchFamily="2" charset="2"/>
              <a:buChar char="Þ"/>
            </a:pPr>
            <a:r>
              <a:rPr lang="fr-FR" b="1" dirty="0"/>
              <a:t>CHAMPSAVOIR Nadège</a:t>
            </a:r>
          </a:p>
          <a:p>
            <a:pPr marL="285750" indent="-285750">
              <a:buFontTx/>
              <a:buChar char="-"/>
            </a:pPr>
            <a:endParaRPr lang="fr-FR" dirty="0"/>
          </a:p>
        </p:txBody>
      </p:sp>
    </p:spTree>
    <p:extLst>
      <p:ext uri="{BB962C8B-B14F-4D97-AF65-F5344CB8AC3E}">
        <p14:creationId xmlns:p14="http://schemas.microsoft.com/office/powerpoint/2010/main" val="3099254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708582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2. Lauréats à temps partiel</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56121" y="1796142"/>
            <a:ext cx="9597679" cy="4370427"/>
          </a:xfrm>
          <a:prstGeom prst="rect">
            <a:avLst/>
          </a:prstGeom>
          <a:noFill/>
        </p:spPr>
        <p:txBody>
          <a:bodyPr wrap="square" rtlCol="0">
            <a:spAutoFit/>
          </a:bodyPr>
          <a:lstStyle/>
          <a:p>
            <a:r>
              <a:rPr lang="fr-FR" sz="2400" b="1" dirty="0"/>
              <a:t>Cas des autres lauréats à temps partiel (12 lauréats)</a:t>
            </a:r>
          </a:p>
          <a:p>
            <a:endParaRPr lang="fr-FR" sz="2000" b="1" dirty="0"/>
          </a:p>
          <a:p>
            <a:pPr marL="342900" indent="-342900">
              <a:buFont typeface="Symbol" pitchFamily="2" charset="2"/>
              <a:buChar char="Þ"/>
            </a:pPr>
            <a:r>
              <a:rPr lang="fr-FR" dirty="0"/>
              <a:t>Formation adossée au </a:t>
            </a:r>
            <a:r>
              <a:rPr lang="fr-FR" b="1" dirty="0"/>
              <a:t>Diplôme interuniversitaire (DIU) formation des lauréats, entrée dans le métier</a:t>
            </a:r>
          </a:p>
          <a:p>
            <a:pPr marL="342900" indent="-342900">
              <a:buFont typeface="Symbol" pitchFamily="2" charset="2"/>
              <a:buChar char="Þ"/>
            </a:pPr>
            <a:endParaRPr lang="fr-FR" b="1" dirty="0"/>
          </a:p>
          <a:p>
            <a:pPr marL="342900" indent="-342900">
              <a:buFont typeface="Symbol" pitchFamily="2" charset="2"/>
              <a:buChar char="Þ"/>
            </a:pPr>
            <a:r>
              <a:rPr lang="fr-FR" b="1" dirty="0"/>
              <a:t>Responsable pédagogique : Sophie CHERRIER (</a:t>
            </a:r>
            <a:r>
              <a:rPr lang="fr-FR" b="1" dirty="0">
                <a:hlinkClick r:id="rId2"/>
              </a:rPr>
              <a:t>sophie.cherrier@unc.nc</a:t>
            </a:r>
            <a:r>
              <a:rPr lang="fr-FR" b="1" dirty="0"/>
              <a:t>)</a:t>
            </a:r>
          </a:p>
          <a:p>
            <a:pPr marL="342900" indent="-342900">
              <a:buFont typeface="Symbol" pitchFamily="2" charset="2"/>
              <a:buChar char="Þ"/>
            </a:pPr>
            <a:endParaRPr lang="fr-FR" dirty="0"/>
          </a:p>
          <a:p>
            <a:pPr marL="342900" indent="-342900">
              <a:buFont typeface="Symbol" pitchFamily="2" charset="2"/>
              <a:buChar char="Þ"/>
            </a:pPr>
            <a:r>
              <a:rPr lang="fr-FR" u="sng" dirty="0"/>
              <a:t>Cadrage national de la formation</a:t>
            </a:r>
            <a:r>
              <a:rPr lang="fr-FR" dirty="0"/>
              <a:t>, avec un cahier des charges commun à tous les INSPÉ</a:t>
            </a:r>
          </a:p>
          <a:p>
            <a:pPr marL="342900" indent="-342900">
              <a:buFont typeface="Symbol" pitchFamily="2" charset="2"/>
              <a:buChar char="Þ"/>
            </a:pPr>
            <a:endParaRPr lang="fr-FR" dirty="0"/>
          </a:p>
          <a:p>
            <a:pPr marL="342900" indent="-342900">
              <a:buFont typeface="Symbol" pitchFamily="2" charset="2"/>
              <a:buChar char="Þ"/>
            </a:pPr>
            <a:r>
              <a:rPr lang="fr-FR" dirty="0"/>
              <a:t>Profil des lauréats : pas de master MEEF, titulaires d’un master autre que MEEF, dispensés de master mais pas d’expérience professionnelle suffisante</a:t>
            </a:r>
          </a:p>
          <a:p>
            <a:pPr marL="342900" indent="-342900">
              <a:buFont typeface="Symbol" pitchFamily="2" charset="2"/>
              <a:buChar char="Þ"/>
            </a:pPr>
            <a:endParaRPr lang="fr-FR" dirty="0"/>
          </a:p>
          <a:p>
            <a:pPr marL="342900" indent="-342900">
              <a:buFont typeface="Symbol" pitchFamily="2" charset="2"/>
              <a:buChar char="Þ"/>
            </a:pPr>
            <a:r>
              <a:rPr lang="fr-FR" b="1" dirty="0"/>
              <a:t>Objectif de la formation : atteindre en une année un niveau suffisant de maîtrise des compétences professionnelles (sorte de « formation MEEF » condensée sur une seule année)</a:t>
            </a:r>
          </a:p>
          <a:p>
            <a:pPr marL="285750" indent="-285750">
              <a:buFontTx/>
              <a:buChar char="-"/>
            </a:pPr>
            <a:endParaRPr lang="fr-FR" dirty="0"/>
          </a:p>
        </p:txBody>
      </p:sp>
    </p:spTree>
    <p:extLst>
      <p:ext uri="{BB962C8B-B14F-4D97-AF65-F5344CB8AC3E}">
        <p14:creationId xmlns:p14="http://schemas.microsoft.com/office/powerpoint/2010/main" val="71215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708582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2. Lauréats à temps partiel</a:t>
            </a:r>
          </a:p>
        </p:txBody>
      </p:sp>
      <p:sp>
        <p:nvSpPr>
          <p:cNvPr id="2" name="ZoneTexte 1">
            <a:extLst>
              <a:ext uri="{FF2B5EF4-FFF2-40B4-BE49-F238E27FC236}">
                <a16:creationId xmlns:a16="http://schemas.microsoft.com/office/drawing/2014/main" id="{87614616-95D0-5535-A5DE-B2E2639DFAE0}"/>
              </a:ext>
            </a:extLst>
          </p:cNvPr>
          <p:cNvSpPr txBox="1"/>
          <p:nvPr/>
        </p:nvSpPr>
        <p:spPr>
          <a:xfrm>
            <a:off x="1748977" y="1895134"/>
            <a:ext cx="9973917" cy="3816429"/>
          </a:xfrm>
          <a:prstGeom prst="rect">
            <a:avLst/>
          </a:prstGeom>
          <a:noFill/>
        </p:spPr>
        <p:txBody>
          <a:bodyPr wrap="square" rtlCol="0">
            <a:spAutoFit/>
          </a:bodyPr>
          <a:lstStyle/>
          <a:p>
            <a:r>
              <a:rPr lang="fr-FR" sz="2400" b="1" dirty="0"/>
              <a:t>Inscription à l’université nécessaire pour suivre la formation</a:t>
            </a:r>
          </a:p>
          <a:p>
            <a:endParaRPr lang="fr-FR" sz="2400" b="1" dirty="0"/>
          </a:p>
          <a:p>
            <a:pPr marL="342900" indent="-342900">
              <a:buFont typeface="Symbol" pitchFamily="2" charset="2"/>
              <a:buChar char="Þ"/>
            </a:pPr>
            <a:r>
              <a:rPr lang="fr-FR" sz="2200" b="1" dirty="0"/>
              <a:t>Dossier d’inscription distribué à la pause par les personnels administratifs de l’INSPÉ</a:t>
            </a:r>
          </a:p>
          <a:p>
            <a:pPr marL="342900" indent="-342900">
              <a:buFont typeface="Symbol" pitchFamily="2" charset="2"/>
              <a:buChar char="Þ"/>
            </a:pPr>
            <a:endParaRPr lang="fr-FR" sz="2200" dirty="0"/>
          </a:p>
          <a:p>
            <a:pPr marL="342900" indent="-342900">
              <a:buFont typeface="Symbol" pitchFamily="2" charset="2"/>
              <a:buChar char="Þ"/>
            </a:pPr>
            <a:r>
              <a:rPr lang="fr-FR" sz="2200" b="1" dirty="0"/>
              <a:t>Dossier complet à déposer à l’accueil général de l’UNC </a:t>
            </a:r>
            <a:r>
              <a:rPr lang="fr-FR" sz="2200" b="1" u="sng" dirty="0"/>
              <a:t>avant le vendredi 25 août</a:t>
            </a:r>
          </a:p>
          <a:p>
            <a:pPr marL="342900" indent="-342900">
              <a:buFont typeface="Symbol" pitchFamily="2" charset="2"/>
              <a:buChar char="Þ"/>
            </a:pPr>
            <a:endParaRPr lang="fr-FR" sz="2200" dirty="0"/>
          </a:p>
          <a:p>
            <a:pPr marL="342900" indent="-342900">
              <a:buFont typeface="Symbol" pitchFamily="2" charset="2"/>
              <a:buChar char="Þ"/>
            </a:pPr>
            <a:r>
              <a:rPr lang="fr-FR" sz="2200" dirty="0"/>
              <a:t>Pas de droits d’inscription à payer, délivrance d’une carte SUP étudiant</a:t>
            </a:r>
          </a:p>
          <a:p>
            <a:pPr marL="342900" indent="-342900">
              <a:buFont typeface="Symbol" pitchFamily="2" charset="2"/>
              <a:buChar char="Þ"/>
            </a:pPr>
            <a:endParaRPr lang="fr-FR" sz="2200" dirty="0"/>
          </a:p>
          <a:p>
            <a:pPr marL="342900" indent="-342900">
              <a:buFont typeface="Symbol" pitchFamily="2" charset="2"/>
              <a:buChar char="Þ"/>
            </a:pPr>
            <a:r>
              <a:rPr lang="fr-FR" sz="2200" b="1" dirty="0">
                <a:solidFill>
                  <a:srgbClr val="FF0000"/>
                </a:solidFill>
              </a:rPr>
              <a:t>NOTA BENE : Impossible d’assister aux cours sans inscription préalable !!</a:t>
            </a:r>
          </a:p>
          <a:p>
            <a:pPr marL="285750" indent="-285750">
              <a:buFontTx/>
              <a:buChar char="-"/>
            </a:pPr>
            <a:endParaRPr lang="fr-FR" dirty="0"/>
          </a:p>
        </p:txBody>
      </p:sp>
    </p:spTree>
    <p:extLst>
      <p:ext uri="{BB962C8B-B14F-4D97-AF65-F5344CB8AC3E}">
        <p14:creationId xmlns:p14="http://schemas.microsoft.com/office/powerpoint/2010/main" val="1431847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BBF435B-D1E0-4478-8437-3F064D983007}"/>
              </a:ext>
            </a:extLst>
          </p:cNvPr>
          <p:cNvSpPr txBox="1">
            <a:spLocks/>
          </p:cNvSpPr>
          <p:nvPr/>
        </p:nvSpPr>
        <p:spPr>
          <a:xfrm>
            <a:off x="1143771" y="877819"/>
            <a:ext cx="7085829" cy="1081609"/>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0070C0"/>
                </a:solidFill>
                <a:latin typeface="Arial" panose="020B0604020202020204" pitchFamily="34" charset="0"/>
                <a:cs typeface="Arial" panose="020B0604020202020204" pitchFamily="34" charset="0"/>
              </a:rPr>
              <a:t>2. Lauréats à temps partiel</a:t>
            </a:r>
          </a:p>
        </p:txBody>
      </p:sp>
      <p:pic>
        <p:nvPicPr>
          <p:cNvPr id="5" name="Image 4">
            <a:extLst>
              <a:ext uri="{FF2B5EF4-FFF2-40B4-BE49-F238E27FC236}">
                <a16:creationId xmlns:a16="http://schemas.microsoft.com/office/drawing/2014/main" id="{6BD6D397-B2C6-5D49-458A-76414F345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122" y="1959428"/>
            <a:ext cx="7772400" cy="3563425"/>
          </a:xfrm>
          <a:prstGeom prst="rect">
            <a:avLst/>
          </a:prstGeom>
        </p:spPr>
      </p:pic>
    </p:spTree>
    <p:extLst>
      <p:ext uri="{BB962C8B-B14F-4D97-AF65-F5344CB8AC3E}">
        <p14:creationId xmlns:p14="http://schemas.microsoft.com/office/powerpoint/2010/main" val="1560834187"/>
      </p:ext>
    </p:extLst>
  </p:cSld>
  <p:clrMapOvr>
    <a:masterClrMapping/>
  </p:clrMapOvr>
</p:sld>
</file>

<file path=ppt/theme/theme1.xml><?xml version="1.0" encoding="utf-8"?>
<a:theme xmlns:a="http://schemas.openxmlformats.org/drawingml/2006/main" name="Couv bandeau horizont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mmaire bandeau horizont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tie 1 bandeau horizont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 type bandeau horizont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TotalTime>
  <Words>1896</Words>
  <Application>Microsoft Macintosh PowerPoint</Application>
  <PresentationFormat>Grand écran</PresentationFormat>
  <Paragraphs>307</Paragraphs>
  <Slides>38</Slides>
  <Notes>0</Notes>
  <HiddenSlides>0</HiddenSlides>
  <MMClips>0</MMClips>
  <ScaleCrop>false</ScaleCrop>
  <HeadingPairs>
    <vt:vector size="6" baseType="variant">
      <vt:variant>
        <vt:lpstr>Polices utilisées</vt:lpstr>
      </vt:variant>
      <vt:variant>
        <vt:i4>3</vt:i4>
      </vt:variant>
      <vt:variant>
        <vt:lpstr>Thème</vt:lpstr>
      </vt:variant>
      <vt:variant>
        <vt:i4>4</vt:i4>
      </vt:variant>
      <vt:variant>
        <vt:lpstr>Titres des diapositives</vt:lpstr>
      </vt:variant>
      <vt:variant>
        <vt:i4>38</vt:i4>
      </vt:variant>
    </vt:vector>
  </HeadingPairs>
  <TitlesOfParts>
    <vt:vector size="45" baseType="lpstr">
      <vt:lpstr>Arial</vt:lpstr>
      <vt:lpstr>Calibri</vt:lpstr>
      <vt:lpstr>Symbol</vt:lpstr>
      <vt:lpstr>Couv bandeau horizontal</vt:lpstr>
      <vt:lpstr>Sommaire bandeau horizontal</vt:lpstr>
      <vt:lpstr>Partie 1 bandeau horizontal</vt:lpstr>
      <vt:lpstr>Page type bandeau horizontal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de la rentrée 2021</dc:title>
  <dc:creator>Catheline MARTIN</dc:creator>
  <cp:lastModifiedBy>Stephane MINVIELLE</cp:lastModifiedBy>
  <cp:revision>55</cp:revision>
  <dcterms:created xsi:type="dcterms:W3CDTF">2021-03-17T00:44:38Z</dcterms:created>
  <dcterms:modified xsi:type="dcterms:W3CDTF">2023-08-21T23:59:41Z</dcterms:modified>
</cp:coreProperties>
</file>