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4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17D126-C008-4C30-9008-F47FDF44162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95C659D-4382-436F-97EF-CE5B37BB276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DC6FA1D4-2DC7-4F12-85CB-040774E811CD}"/>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447E8EEB-AB70-4DCB-82AB-3BF0500A54B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FFB8B32-C847-4BE7-96C2-92C7E6A67DD5}"/>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2941694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A4E2F3-DF9B-4019-9162-FE9A44C01CE7}"/>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77233FF-90B1-458D-998C-493AE50A6D8B}"/>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86EFEDB1-4E10-4318-AA77-DDACB8D4A757}"/>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705CB9D7-8404-4AE1-9C1A-B422E6EA9BC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228FACD-456B-4653-BB53-A73849C37CF1}"/>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2016226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2F05898-FA74-4AA2-8995-52F1C807ED3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88B30E0-829F-46E5-A15B-2794DA1C0C46}"/>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4FBD5EE-BDBB-432C-8113-D83D05CD6CA3}"/>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5398B973-33D6-445F-83A9-58A55C229CF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EE40DD-6AA1-4493-9F02-A9D1C3482DB8}"/>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3299200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142406D-9CC6-473E-897C-CBF85285128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E71C27A-EFF5-4AA5-83D8-E4AE6A6DE548}"/>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BE73F71-782B-4E97-BC91-E6D4932925E8}"/>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3433CC08-1EEE-40AB-820D-55B979A598D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62E68A-CEFC-452A-86C7-11F59425CCDD}"/>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2886043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4D0383-C172-467F-9266-BB3CCE7DB5F7}"/>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C92A8E-A9ED-4A99-AC2E-410812C2BA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E3123EF0-C635-48A0-B935-7BF4318172EA}"/>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71A279B9-0B4D-4624-B909-C8F7A2A7896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11CC683-C6DC-4096-9DDC-2BDFD2B88920}"/>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2082832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95B7285-D6FF-4228-BCCA-77B39B14F54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F788D74-ACD2-4E4A-9750-931172D33C03}"/>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6894B53C-4F9B-489B-8140-CFCECF806C5C}"/>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C8D2B598-4BD8-4206-BD7C-6FADF80F75C0}"/>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6" name="Espace réservé du pied de page 5">
            <a:extLst>
              <a:ext uri="{FF2B5EF4-FFF2-40B4-BE49-F238E27FC236}">
                <a16:creationId xmlns:a16="http://schemas.microsoft.com/office/drawing/2014/main" id="{D7FB5CB8-8D2C-4F4B-9EF8-EB227E9848D0}"/>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9C0B6F6-1AFA-4EE7-BC6A-4702C2AC0FCB}"/>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54829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F0FC503-D29C-49F1-99F9-AAB94D59485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062D37-559A-4657-99E2-FAF15A45637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AB01A128-0CE9-4119-9DD3-ED729E880F60}"/>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97185D8D-65D4-4BB1-B29A-92E7F9A31F6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D5D1FF7-8493-4FF1-822F-8A142DFE6752}"/>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5FBD2992-11CB-4026-AD2F-76500D006FEB}"/>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8" name="Espace réservé du pied de page 7">
            <a:extLst>
              <a:ext uri="{FF2B5EF4-FFF2-40B4-BE49-F238E27FC236}">
                <a16:creationId xmlns:a16="http://schemas.microsoft.com/office/drawing/2014/main" id="{36FD07AC-79CE-444E-9D96-D58343A8B8A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CB8D1091-9E6C-4454-B31B-2655C1B1A61D}"/>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189361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D41A08E-AC79-4AAF-8CAE-A6E103D6577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905F6662-13F3-4A52-BD9C-9CD2C2A03557}"/>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4" name="Espace réservé du pied de page 3">
            <a:extLst>
              <a:ext uri="{FF2B5EF4-FFF2-40B4-BE49-F238E27FC236}">
                <a16:creationId xmlns:a16="http://schemas.microsoft.com/office/drawing/2014/main" id="{C27B707E-BE9B-4597-9451-C91F46BA18CD}"/>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1D4A731-4202-4F1F-BAF7-28C22BAEC9F8}"/>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1244541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E90FAEF-9E9F-44B6-93FC-32B9EAE7CE63}"/>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3" name="Espace réservé du pied de page 2">
            <a:extLst>
              <a:ext uri="{FF2B5EF4-FFF2-40B4-BE49-F238E27FC236}">
                <a16:creationId xmlns:a16="http://schemas.microsoft.com/office/drawing/2014/main" id="{7BC87877-C1D3-43B3-AA56-3DD7BB58928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406C556A-EB5E-4E46-89F5-80D37B4ECA35}"/>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1607924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713631-8E4F-47AE-A4AE-C2B4FAC664A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15E09F7-4913-47D8-83A3-7DE21681DB9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2ED2BAE0-47F5-4E0A-9097-F45B404B13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329B7C1-9D44-45F0-A596-1D8BEA6E393E}"/>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6" name="Espace réservé du pied de page 5">
            <a:extLst>
              <a:ext uri="{FF2B5EF4-FFF2-40B4-BE49-F238E27FC236}">
                <a16:creationId xmlns:a16="http://schemas.microsoft.com/office/drawing/2014/main" id="{4999C97B-3461-465A-B514-D43CC87BDA9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874B23C-B776-4B91-80DD-8DBBD0BDF835}"/>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1821999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6A0135-2C66-4579-BADA-E3B2E374E72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0ED5060E-FE2B-48DF-AD17-04DF958D2D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76964A38-DD9E-4C9A-9520-DDD23D46FD2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6566C70-B142-44B2-8D6B-5785915F4286}"/>
              </a:ext>
            </a:extLst>
          </p:cNvPr>
          <p:cNvSpPr>
            <a:spLocks noGrp="1"/>
          </p:cNvSpPr>
          <p:nvPr>
            <p:ph type="dt" sz="half" idx="10"/>
          </p:nvPr>
        </p:nvSpPr>
        <p:spPr/>
        <p:txBody>
          <a:bodyPr/>
          <a:lstStyle/>
          <a:p>
            <a:fld id="{68D5D5AC-DD6D-417A-8BAA-F818D4BCCFD0}" type="datetimeFigureOut">
              <a:rPr lang="fr-FR" smtClean="0"/>
              <a:t>16/04/2019</a:t>
            </a:fld>
            <a:endParaRPr lang="fr-FR"/>
          </a:p>
        </p:txBody>
      </p:sp>
      <p:sp>
        <p:nvSpPr>
          <p:cNvPr id="6" name="Espace réservé du pied de page 5">
            <a:extLst>
              <a:ext uri="{FF2B5EF4-FFF2-40B4-BE49-F238E27FC236}">
                <a16:creationId xmlns:a16="http://schemas.microsoft.com/office/drawing/2014/main" id="{ED4CBAC3-DCEF-4620-A457-81C020CF598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1E07354-C834-457D-81BC-34A4A02CC349}"/>
              </a:ext>
            </a:extLst>
          </p:cNvPr>
          <p:cNvSpPr>
            <a:spLocks noGrp="1"/>
          </p:cNvSpPr>
          <p:nvPr>
            <p:ph type="sldNum" sz="quarter" idx="12"/>
          </p:nvPr>
        </p:nvSpPr>
        <p:spPr/>
        <p:txBody>
          <a:bodyPr/>
          <a:lstStyle/>
          <a:p>
            <a:fld id="{C75A1611-E3E1-49B6-BEEF-C8DCAD555DE0}" type="slidenum">
              <a:rPr lang="fr-FR" smtClean="0"/>
              <a:t>‹N°›</a:t>
            </a:fld>
            <a:endParaRPr lang="fr-FR"/>
          </a:p>
        </p:txBody>
      </p:sp>
    </p:spTree>
    <p:extLst>
      <p:ext uri="{BB962C8B-B14F-4D97-AF65-F5344CB8AC3E}">
        <p14:creationId xmlns:p14="http://schemas.microsoft.com/office/powerpoint/2010/main" val="4077305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BBBAC27-74C6-4D2E-914C-55600E98E68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E37A0E20-E9A3-4026-B3EB-68E5F1A5CA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4F1A3E91-6AA6-4230-AD2F-82BBF5DB50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D5D5AC-DD6D-417A-8BAA-F818D4BCCFD0}" type="datetimeFigureOut">
              <a:rPr lang="fr-FR" smtClean="0"/>
              <a:t>16/04/2019</a:t>
            </a:fld>
            <a:endParaRPr lang="fr-FR"/>
          </a:p>
        </p:txBody>
      </p:sp>
      <p:sp>
        <p:nvSpPr>
          <p:cNvPr id="5" name="Espace réservé du pied de page 4">
            <a:extLst>
              <a:ext uri="{FF2B5EF4-FFF2-40B4-BE49-F238E27FC236}">
                <a16:creationId xmlns:a16="http://schemas.microsoft.com/office/drawing/2014/main" id="{D23247D1-DD31-499A-95B4-88EA88EFDD5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46FFE0C-4863-432E-872B-1D3CF944D9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5A1611-E3E1-49B6-BEEF-C8DCAD555DE0}" type="slidenum">
              <a:rPr lang="fr-FR" smtClean="0"/>
              <a:t>‹N°›</a:t>
            </a:fld>
            <a:endParaRPr lang="fr-FR"/>
          </a:p>
        </p:txBody>
      </p:sp>
    </p:spTree>
    <p:extLst>
      <p:ext uri="{BB962C8B-B14F-4D97-AF65-F5344CB8AC3E}">
        <p14:creationId xmlns:p14="http://schemas.microsoft.com/office/powerpoint/2010/main" val="41705849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aEHQePgNXNU"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7620C6-A9C5-48A8-867D-D701CBB97C21}"/>
              </a:ext>
            </a:extLst>
          </p:cNvPr>
          <p:cNvSpPr>
            <a:spLocks noGrp="1"/>
          </p:cNvSpPr>
          <p:nvPr>
            <p:ph type="ctrTitle"/>
          </p:nvPr>
        </p:nvSpPr>
        <p:spPr/>
        <p:txBody>
          <a:bodyPr>
            <a:normAutofit/>
          </a:bodyPr>
          <a:lstStyle/>
          <a:p>
            <a:r>
              <a:rPr lang="fr-FR" sz="3100" b="1" dirty="0">
                <a:solidFill>
                  <a:srgbClr val="FF0000"/>
                </a:solidFill>
              </a:rPr>
              <a:t>Chapitre 3-Les enjeux du développement.</a:t>
            </a:r>
            <a:br>
              <a:rPr lang="fr-FR" sz="3100" dirty="0"/>
            </a:br>
            <a:endParaRPr lang="fr-FR" dirty="0"/>
          </a:p>
        </p:txBody>
      </p:sp>
      <p:sp>
        <p:nvSpPr>
          <p:cNvPr id="3" name="Sous-titre 2">
            <a:extLst>
              <a:ext uri="{FF2B5EF4-FFF2-40B4-BE49-F238E27FC236}">
                <a16:creationId xmlns:a16="http://schemas.microsoft.com/office/drawing/2014/main" id="{3B94CECE-C60D-4921-9B47-7129FA564FB9}"/>
              </a:ext>
            </a:extLst>
          </p:cNvPr>
          <p:cNvSpPr>
            <a:spLocks noGrp="1"/>
          </p:cNvSpPr>
          <p:nvPr>
            <p:ph type="subTitle" idx="1"/>
          </p:nvPr>
        </p:nvSpPr>
        <p:spPr/>
        <p:txBody>
          <a:bodyPr/>
          <a:lstStyle/>
          <a:p>
            <a:r>
              <a:rPr lang="fr-FR" dirty="0"/>
              <a:t>Problématique : </a:t>
            </a:r>
            <a:r>
              <a:rPr lang="fr-FR" i="1" dirty="0"/>
              <a:t>Comment passer du développement au développement durable ?</a:t>
            </a:r>
            <a:br>
              <a:rPr lang="fr-FR" i="1" dirty="0"/>
            </a:br>
            <a:endParaRPr lang="fr-FR" i="1" dirty="0"/>
          </a:p>
        </p:txBody>
      </p:sp>
    </p:spTree>
    <p:extLst>
      <p:ext uri="{BB962C8B-B14F-4D97-AF65-F5344CB8AC3E}">
        <p14:creationId xmlns:p14="http://schemas.microsoft.com/office/powerpoint/2010/main" val="1835924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03F3BF7-51E9-4CE4-86F2-765EB41DDB00}"/>
              </a:ext>
            </a:extLst>
          </p:cNvPr>
          <p:cNvSpPr>
            <a:spLocks noGrp="1"/>
          </p:cNvSpPr>
          <p:nvPr>
            <p:ph type="title"/>
          </p:nvPr>
        </p:nvSpPr>
        <p:spPr>
          <a:xfrm>
            <a:off x="677562" y="383059"/>
            <a:ext cx="10515600" cy="5832390"/>
          </a:xfrm>
        </p:spPr>
        <p:txBody>
          <a:bodyPr>
            <a:normAutofit/>
          </a:bodyPr>
          <a:lstStyle/>
          <a:p>
            <a:r>
              <a:rPr lang="fr-FR" sz="2800" b="1" dirty="0">
                <a:solidFill>
                  <a:srgbClr val="FF0000"/>
                </a:solidFill>
              </a:rPr>
              <a:t>Cependant, la production de richesse ne s’accompagne pas toujours de l’amélioration des conditions de vie.</a:t>
            </a:r>
            <a:br>
              <a:rPr lang="fr-FR" sz="2800" dirty="0"/>
            </a:br>
            <a:br>
              <a:rPr lang="fr-FR" sz="2800" dirty="0"/>
            </a:br>
            <a:r>
              <a:rPr lang="fr-FR" sz="2800" dirty="0"/>
              <a:t>Par exemple, l’Arabie Saoudite premier pays exportateur de pétrole au monde possède un PIB parmi les plus élevés, alors qu’un tiers de sa population n’a pas accès aux biens fondamentaux (logement, denrées de première nécessité, accès à l’éducation).</a:t>
            </a:r>
          </a:p>
        </p:txBody>
      </p:sp>
    </p:spTree>
    <p:extLst>
      <p:ext uri="{BB962C8B-B14F-4D97-AF65-F5344CB8AC3E}">
        <p14:creationId xmlns:p14="http://schemas.microsoft.com/office/powerpoint/2010/main" val="20550598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8FD9053-C1CB-4C43-B431-776D327CF06A}"/>
              </a:ext>
            </a:extLst>
          </p:cNvPr>
          <p:cNvSpPr>
            <a:spLocks noGrp="1"/>
          </p:cNvSpPr>
          <p:nvPr>
            <p:ph type="title"/>
          </p:nvPr>
        </p:nvSpPr>
        <p:spPr>
          <a:xfrm>
            <a:off x="838200" y="365125"/>
            <a:ext cx="10515600" cy="5491978"/>
          </a:xfrm>
        </p:spPr>
        <p:txBody>
          <a:bodyPr>
            <a:normAutofit/>
          </a:bodyPr>
          <a:lstStyle/>
          <a:p>
            <a:br>
              <a:rPr lang="fr-FR" dirty="0"/>
            </a:br>
            <a:r>
              <a:rPr lang="fr-FR" sz="2800" dirty="0">
                <a:solidFill>
                  <a:srgbClr val="0070C0"/>
                </a:solidFill>
              </a:rPr>
              <a:t>Dans les années 80 de nombreux débats conduisent à des prises de conscience… L’idée d’un développement plus </a:t>
            </a:r>
            <a:r>
              <a:rPr lang="fr-FR" sz="2800" b="1" dirty="0">
                <a:solidFill>
                  <a:srgbClr val="0070C0"/>
                </a:solidFill>
              </a:rPr>
              <a:t>qualitatif</a:t>
            </a:r>
            <a:r>
              <a:rPr lang="fr-FR" sz="2800" dirty="0">
                <a:solidFill>
                  <a:srgbClr val="0070C0"/>
                </a:solidFill>
              </a:rPr>
              <a:t> émerge.</a:t>
            </a:r>
            <a:br>
              <a:rPr lang="fr-FR" sz="2800" dirty="0">
                <a:solidFill>
                  <a:srgbClr val="0070C0"/>
                </a:solidFill>
              </a:rPr>
            </a:br>
            <a:endParaRPr lang="fr-FR" sz="2000" dirty="0">
              <a:solidFill>
                <a:srgbClr val="0070C0"/>
              </a:solidFill>
            </a:endParaRPr>
          </a:p>
        </p:txBody>
      </p:sp>
    </p:spTree>
    <p:extLst>
      <p:ext uri="{BB962C8B-B14F-4D97-AF65-F5344CB8AC3E}">
        <p14:creationId xmlns:p14="http://schemas.microsoft.com/office/powerpoint/2010/main" val="116256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BE15B08B-C835-4A14-8E12-F6D52241F01B}"/>
              </a:ext>
            </a:extLst>
          </p:cNvPr>
          <p:cNvSpPr/>
          <p:nvPr/>
        </p:nvSpPr>
        <p:spPr>
          <a:xfrm>
            <a:off x="4337223" y="2854712"/>
            <a:ext cx="2483876" cy="123915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rPr>
              <a:t>L’IDH: indice de développement humain</a:t>
            </a:r>
          </a:p>
          <a:p>
            <a:pPr marL="285750" indent="-285750" algn="ctr">
              <a:buFontTx/>
              <a:buChar char="-"/>
            </a:pPr>
            <a:r>
              <a:rPr lang="fr-FR" sz="1400" b="1" dirty="0">
                <a:solidFill>
                  <a:schemeClr val="tx1"/>
                </a:solidFill>
              </a:rPr>
              <a:t>Entre 0 et 1</a:t>
            </a:r>
          </a:p>
          <a:p>
            <a:pPr marL="285750" indent="-285750" algn="ctr">
              <a:buFontTx/>
              <a:buChar char="-"/>
            </a:pPr>
            <a:r>
              <a:rPr lang="fr-FR" sz="1400" b="1" dirty="0">
                <a:solidFill>
                  <a:schemeClr val="tx1"/>
                </a:solidFill>
              </a:rPr>
              <a:t>Situation globale d’un pays </a:t>
            </a:r>
          </a:p>
        </p:txBody>
      </p:sp>
      <p:sp>
        <p:nvSpPr>
          <p:cNvPr id="4" name="Ellipse 3">
            <a:extLst>
              <a:ext uri="{FF2B5EF4-FFF2-40B4-BE49-F238E27FC236}">
                <a16:creationId xmlns:a16="http://schemas.microsoft.com/office/drawing/2014/main" id="{0150544B-0C14-4787-B40F-57B14248900E}"/>
              </a:ext>
            </a:extLst>
          </p:cNvPr>
          <p:cNvSpPr/>
          <p:nvPr/>
        </p:nvSpPr>
        <p:spPr>
          <a:xfrm>
            <a:off x="4337224" y="599303"/>
            <a:ext cx="2318952" cy="1419440"/>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dirty="0">
                <a:solidFill>
                  <a:schemeClr val="tx1"/>
                </a:solidFill>
              </a:rPr>
              <a:t>PNUD: Programme des nations-unies pour le développement</a:t>
            </a:r>
          </a:p>
        </p:txBody>
      </p:sp>
      <p:sp>
        <p:nvSpPr>
          <p:cNvPr id="5" name="Flèche : bas 4">
            <a:extLst>
              <a:ext uri="{FF2B5EF4-FFF2-40B4-BE49-F238E27FC236}">
                <a16:creationId xmlns:a16="http://schemas.microsoft.com/office/drawing/2014/main" id="{CF5B4D3B-9B00-47BC-87F4-FBA9EACFBF77}"/>
              </a:ext>
            </a:extLst>
          </p:cNvPr>
          <p:cNvSpPr/>
          <p:nvPr/>
        </p:nvSpPr>
        <p:spPr>
          <a:xfrm>
            <a:off x="5359132" y="2062631"/>
            <a:ext cx="262581" cy="775386"/>
          </a:xfrm>
          <a:prstGeom prst="downArrow">
            <a:avLst>
              <a:gd name="adj1" fmla="val 42157"/>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a:extLst>
              <a:ext uri="{FF2B5EF4-FFF2-40B4-BE49-F238E27FC236}">
                <a16:creationId xmlns:a16="http://schemas.microsoft.com/office/drawing/2014/main" id="{ADE06C82-08A6-4DFA-A5C7-7BBF0FE8E86D}"/>
              </a:ext>
            </a:extLst>
          </p:cNvPr>
          <p:cNvSpPr txBox="1"/>
          <p:nvPr/>
        </p:nvSpPr>
        <p:spPr>
          <a:xfrm>
            <a:off x="5741775" y="2218249"/>
            <a:ext cx="914400" cy="369332"/>
          </a:xfrm>
          <a:prstGeom prst="rect">
            <a:avLst/>
          </a:prstGeom>
          <a:noFill/>
        </p:spPr>
        <p:txBody>
          <a:bodyPr wrap="square" rtlCol="0">
            <a:spAutoFit/>
          </a:bodyPr>
          <a:lstStyle/>
          <a:p>
            <a:r>
              <a:rPr lang="fr-FR" dirty="0"/>
              <a:t>1990</a:t>
            </a:r>
          </a:p>
        </p:txBody>
      </p:sp>
      <p:sp>
        <p:nvSpPr>
          <p:cNvPr id="7" name="Ellipse 6">
            <a:extLst>
              <a:ext uri="{FF2B5EF4-FFF2-40B4-BE49-F238E27FC236}">
                <a16:creationId xmlns:a16="http://schemas.microsoft.com/office/drawing/2014/main" id="{564701F4-0814-41C7-9579-7BACD1F69A96}"/>
              </a:ext>
            </a:extLst>
          </p:cNvPr>
          <p:cNvSpPr/>
          <p:nvPr/>
        </p:nvSpPr>
        <p:spPr>
          <a:xfrm>
            <a:off x="1564605" y="4943986"/>
            <a:ext cx="2483708" cy="146667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FF0000"/>
                </a:solidFill>
              </a:rPr>
              <a:t>la santé </a:t>
            </a:r>
            <a:r>
              <a:rPr lang="fr-FR" sz="1600" dirty="0">
                <a:solidFill>
                  <a:schemeClr val="tx1"/>
                </a:solidFill>
              </a:rPr>
              <a:t>(l’espérance de vie à la naissance)</a:t>
            </a:r>
          </a:p>
        </p:txBody>
      </p:sp>
      <p:sp>
        <p:nvSpPr>
          <p:cNvPr id="8" name="Ellipse 7">
            <a:extLst>
              <a:ext uri="{FF2B5EF4-FFF2-40B4-BE49-F238E27FC236}">
                <a16:creationId xmlns:a16="http://schemas.microsoft.com/office/drawing/2014/main" id="{B186671C-FF21-4FC1-9CA5-9974CCBC3A23}"/>
              </a:ext>
            </a:extLst>
          </p:cNvPr>
          <p:cNvSpPr/>
          <p:nvPr/>
        </p:nvSpPr>
        <p:spPr>
          <a:xfrm>
            <a:off x="4531841" y="5026195"/>
            <a:ext cx="2647435" cy="146667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FF0000"/>
                </a:solidFill>
              </a:rPr>
              <a:t>l’éducation</a:t>
            </a:r>
            <a:r>
              <a:rPr lang="fr-FR" sz="1600" b="1" dirty="0">
                <a:solidFill>
                  <a:schemeClr val="tx1"/>
                </a:solidFill>
              </a:rPr>
              <a:t> </a:t>
            </a:r>
          </a:p>
          <a:p>
            <a:r>
              <a:rPr lang="fr-FR" sz="1600" dirty="0">
                <a:solidFill>
                  <a:schemeClr val="tx1"/>
                </a:solidFill>
              </a:rPr>
              <a:t>(la durée moyenne de scolarisation)</a:t>
            </a:r>
          </a:p>
        </p:txBody>
      </p:sp>
      <p:sp>
        <p:nvSpPr>
          <p:cNvPr id="9" name="Ellipse 8">
            <a:extLst>
              <a:ext uri="{FF2B5EF4-FFF2-40B4-BE49-F238E27FC236}">
                <a16:creationId xmlns:a16="http://schemas.microsoft.com/office/drawing/2014/main" id="{CF99074A-4DC6-4A9F-A1EA-04B40B8EBCA3}"/>
              </a:ext>
            </a:extLst>
          </p:cNvPr>
          <p:cNvSpPr/>
          <p:nvPr/>
        </p:nvSpPr>
        <p:spPr>
          <a:xfrm>
            <a:off x="7784242" y="4956064"/>
            <a:ext cx="2483708" cy="1466679"/>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600" b="1" dirty="0">
                <a:solidFill>
                  <a:srgbClr val="FF0000"/>
                </a:solidFill>
              </a:rPr>
              <a:t>l’économie</a:t>
            </a:r>
          </a:p>
          <a:p>
            <a:pPr algn="ctr"/>
            <a:r>
              <a:rPr lang="fr-FR" sz="1600" dirty="0">
                <a:solidFill>
                  <a:schemeClr val="tx1"/>
                </a:solidFill>
              </a:rPr>
              <a:t> (le RNB= revenu national brut)</a:t>
            </a:r>
          </a:p>
        </p:txBody>
      </p:sp>
      <p:sp>
        <p:nvSpPr>
          <p:cNvPr id="10" name="Flèche : bas 9">
            <a:extLst>
              <a:ext uri="{FF2B5EF4-FFF2-40B4-BE49-F238E27FC236}">
                <a16:creationId xmlns:a16="http://schemas.microsoft.com/office/drawing/2014/main" id="{0CBF656B-82E3-4A5F-BFC9-ACAE19F76EC1}"/>
              </a:ext>
            </a:extLst>
          </p:cNvPr>
          <p:cNvSpPr/>
          <p:nvPr/>
        </p:nvSpPr>
        <p:spPr>
          <a:xfrm rot="4251345">
            <a:off x="4558777" y="3376394"/>
            <a:ext cx="192783" cy="221118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 bas 10">
            <a:extLst>
              <a:ext uri="{FF2B5EF4-FFF2-40B4-BE49-F238E27FC236}">
                <a16:creationId xmlns:a16="http://schemas.microsoft.com/office/drawing/2014/main" id="{86833360-368B-48F6-B9A6-5B95E2521CD6}"/>
              </a:ext>
            </a:extLst>
          </p:cNvPr>
          <p:cNvSpPr/>
          <p:nvPr/>
        </p:nvSpPr>
        <p:spPr>
          <a:xfrm>
            <a:off x="5544064" y="4093863"/>
            <a:ext cx="197711" cy="7499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 bas 11">
            <a:extLst>
              <a:ext uri="{FF2B5EF4-FFF2-40B4-BE49-F238E27FC236}">
                <a16:creationId xmlns:a16="http://schemas.microsoft.com/office/drawing/2014/main" id="{A4E59F82-29E0-4EFC-A2E5-E07F2D7D47A8}"/>
              </a:ext>
            </a:extLst>
          </p:cNvPr>
          <p:cNvSpPr/>
          <p:nvPr/>
        </p:nvSpPr>
        <p:spPr>
          <a:xfrm rot="17471837">
            <a:off x="6620138" y="3392144"/>
            <a:ext cx="225497" cy="229616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ZoneTexte 12">
            <a:extLst>
              <a:ext uri="{FF2B5EF4-FFF2-40B4-BE49-F238E27FC236}">
                <a16:creationId xmlns:a16="http://schemas.microsoft.com/office/drawing/2014/main" id="{EEE6E7AB-A8D9-4167-986A-E1570880B040}"/>
              </a:ext>
            </a:extLst>
          </p:cNvPr>
          <p:cNvSpPr txBox="1"/>
          <p:nvPr/>
        </p:nvSpPr>
        <p:spPr>
          <a:xfrm>
            <a:off x="3148659" y="68582"/>
            <a:ext cx="4920303" cy="369332"/>
          </a:xfrm>
          <a:prstGeom prst="rect">
            <a:avLst/>
          </a:prstGeom>
          <a:noFill/>
        </p:spPr>
        <p:txBody>
          <a:bodyPr wrap="square" rtlCol="0">
            <a:spAutoFit/>
          </a:bodyPr>
          <a:lstStyle/>
          <a:p>
            <a:r>
              <a:rPr lang="fr-FR" b="1" dirty="0">
                <a:solidFill>
                  <a:srgbClr val="00B050"/>
                </a:solidFill>
              </a:rPr>
              <a:t>Un nouvel outil pour mesurer le développement  </a:t>
            </a:r>
          </a:p>
        </p:txBody>
      </p:sp>
    </p:spTree>
    <p:extLst>
      <p:ext uri="{BB962C8B-B14F-4D97-AF65-F5344CB8AC3E}">
        <p14:creationId xmlns:p14="http://schemas.microsoft.com/office/powerpoint/2010/main" val="200873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animEffect transition="in" filter="barn(inVertical)">
                                      <p:cBhvr>
                                        <p:cTn id="22" dur="500"/>
                                        <p:tgtEl>
                                          <p:spTgt spid="3"/>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fade">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fade">
                                      <p:cBhvr>
                                        <p:cTn id="36" dur="500"/>
                                        <p:tgtEl>
                                          <p:spTgt spid="11"/>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12"/>
                                        </p:tgtEl>
                                        <p:attrNameLst>
                                          <p:attrName>style.visibility</p:attrName>
                                        </p:attrNameLst>
                                      </p:cBhvr>
                                      <p:to>
                                        <p:strVal val="visible"/>
                                      </p:to>
                                    </p:set>
                                    <p:animEffect transition="in" filter="fade">
                                      <p:cBhvr>
                                        <p:cTn id="45" dur="500"/>
                                        <p:tgtEl>
                                          <p:spTgt spid="12"/>
                                        </p:tgtEl>
                                      </p:cBhvr>
                                    </p:animEffec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grpId="0" nodeType="clickEffect">
                                  <p:stCondLst>
                                    <p:cond delay="0"/>
                                  </p:stCondLst>
                                  <p:childTnLst>
                                    <p:set>
                                      <p:cBhvr>
                                        <p:cTn id="49"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p:bldP spid="7" grpId="0" animBg="1"/>
      <p:bldP spid="8" grpId="0" animBg="1"/>
      <p:bldP spid="9" grpId="0" animBg="1"/>
      <p:bldP spid="10" grpId="0" animBg="1"/>
      <p:bldP spid="11" grpId="0" animBg="1"/>
      <p:bldP spid="1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C506586-D9D5-4EA2-AC65-9C781FE64514}"/>
              </a:ext>
            </a:extLst>
          </p:cNvPr>
          <p:cNvSpPr>
            <a:spLocks noGrp="1"/>
          </p:cNvSpPr>
          <p:nvPr>
            <p:ph type="title"/>
          </p:nvPr>
        </p:nvSpPr>
        <p:spPr>
          <a:xfrm>
            <a:off x="640492" y="1235676"/>
            <a:ext cx="10515600" cy="5027012"/>
          </a:xfrm>
        </p:spPr>
        <p:txBody>
          <a:bodyPr>
            <a:normAutofit/>
          </a:bodyPr>
          <a:lstStyle/>
          <a:p>
            <a:r>
              <a:rPr lang="fr-FR" sz="2000" dirty="0"/>
              <a:t>Comme tous les indicateurs il reste limité et doit être confronté à d’autres plus spécialisés qui viennent le compléter comme :</a:t>
            </a:r>
            <a:br>
              <a:rPr lang="fr-FR" sz="2000" dirty="0"/>
            </a:br>
            <a:br>
              <a:rPr lang="fr-FR" sz="2000" dirty="0"/>
            </a:br>
            <a:r>
              <a:rPr lang="fr-FR" sz="2000" dirty="0">
                <a:solidFill>
                  <a:srgbClr val="FF0000"/>
                </a:solidFill>
              </a:rPr>
              <a:t>-</a:t>
            </a:r>
            <a:r>
              <a:rPr lang="fr-FR" sz="2000" b="1" dirty="0">
                <a:solidFill>
                  <a:srgbClr val="FF0000"/>
                </a:solidFill>
              </a:rPr>
              <a:t>l’IPF= </a:t>
            </a:r>
            <a:r>
              <a:rPr lang="fr-FR" sz="2000" dirty="0"/>
              <a:t>indice de participation féminine à la vie économique et politique qui traduit les progrès réalisés en matière de réduction des inégalités.</a:t>
            </a:r>
            <a:br>
              <a:rPr lang="fr-FR" sz="2000" dirty="0"/>
            </a:br>
            <a:br>
              <a:rPr lang="fr-FR" sz="2000" dirty="0"/>
            </a:br>
            <a:r>
              <a:rPr lang="fr-FR" sz="2000" b="1" dirty="0">
                <a:solidFill>
                  <a:srgbClr val="FF0000"/>
                </a:solidFill>
              </a:rPr>
              <a:t>-l’IPH=</a:t>
            </a:r>
            <a:r>
              <a:rPr lang="fr-FR" sz="2000" dirty="0"/>
              <a:t> indice de pauvreté humaine, qui signale des manques, des privations ou exclusions d'une partie de la population.</a:t>
            </a:r>
            <a:br>
              <a:rPr lang="fr-FR" dirty="0"/>
            </a:br>
            <a:br>
              <a:rPr lang="fr-FR" dirty="0"/>
            </a:br>
            <a:endParaRPr lang="fr-FR" dirty="0"/>
          </a:p>
        </p:txBody>
      </p:sp>
    </p:spTree>
    <p:extLst>
      <p:ext uri="{BB962C8B-B14F-4D97-AF65-F5344CB8AC3E}">
        <p14:creationId xmlns:p14="http://schemas.microsoft.com/office/powerpoint/2010/main" val="182990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8A376F59-34FF-4057-A094-2A0435598B17}"/>
              </a:ext>
            </a:extLst>
          </p:cNvPr>
          <p:cNvGraphicFramePr>
            <a:graphicFrameLocks noGrp="1"/>
          </p:cNvGraphicFramePr>
          <p:nvPr>
            <p:extLst>
              <p:ext uri="{D42A27DB-BD31-4B8C-83A1-F6EECF244321}">
                <p14:modId xmlns:p14="http://schemas.microsoft.com/office/powerpoint/2010/main" val="3262690617"/>
              </p:ext>
            </p:extLst>
          </p:nvPr>
        </p:nvGraphicFramePr>
        <p:xfrm>
          <a:off x="1013426" y="2125361"/>
          <a:ext cx="10340374" cy="3015049"/>
        </p:xfrm>
        <a:graphic>
          <a:graphicData uri="http://schemas.openxmlformats.org/drawingml/2006/table">
            <a:tbl>
              <a:tblPr firstRow="1" firstCol="1" bandRow="1">
                <a:tableStyleId>{5C22544A-7EE6-4342-B048-85BDC9FD1C3A}</a:tableStyleId>
              </a:tblPr>
              <a:tblGrid>
                <a:gridCol w="2584523">
                  <a:extLst>
                    <a:ext uri="{9D8B030D-6E8A-4147-A177-3AD203B41FA5}">
                      <a16:colId xmlns:a16="http://schemas.microsoft.com/office/drawing/2014/main" val="68913840"/>
                    </a:ext>
                  </a:extLst>
                </a:gridCol>
                <a:gridCol w="2584523">
                  <a:extLst>
                    <a:ext uri="{9D8B030D-6E8A-4147-A177-3AD203B41FA5}">
                      <a16:colId xmlns:a16="http://schemas.microsoft.com/office/drawing/2014/main" val="2225669835"/>
                    </a:ext>
                  </a:extLst>
                </a:gridCol>
                <a:gridCol w="2585664">
                  <a:extLst>
                    <a:ext uri="{9D8B030D-6E8A-4147-A177-3AD203B41FA5}">
                      <a16:colId xmlns:a16="http://schemas.microsoft.com/office/drawing/2014/main" val="2104132155"/>
                    </a:ext>
                  </a:extLst>
                </a:gridCol>
                <a:gridCol w="2585664">
                  <a:extLst>
                    <a:ext uri="{9D8B030D-6E8A-4147-A177-3AD203B41FA5}">
                      <a16:colId xmlns:a16="http://schemas.microsoft.com/office/drawing/2014/main" val="2739412834"/>
                    </a:ext>
                  </a:extLst>
                </a:gridCol>
              </a:tblGrid>
              <a:tr h="1020290">
                <a:tc>
                  <a:txBody>
                    <a:bodyPr/>
                    <a:lstStyle/>
                    <a:p>
                      <a:pPr>
                        <a:lnSpc>
                          <a:spcPct val="107000"/>
                        </a:lnSpc>
                        <a:spcAft>
                          <a:spcPts val="0"/>
                        </a:spcAft>
                      </a:pPr>
                      <a:r>
                        <a:rPr lang="fr-FR" sz="1800" dirty="0">
                          <a:effectLst/>
                        </a:rPr>
                        <a:t>Identité</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Pays</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Distance et temps pour se rendre à l’école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Mode de déplacement</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0566337"/>
                  </a:ext>
                </a:extLst>
              </a:tr>
              <a:tr h="329914">
                <a:tc>
                  <a:txBody>
                    <a:bodyPr/>
                    <a:lstStyle/>
                    <a:p>
                      <a:pPr>
                        <a:lnSpc>
                          <a:spcPct val="107000"/>
                        </a:lnSpc>
                        <a:spcAft>
                          <a:spcPts val="0"/>
                        </a:spcAft>
                      </a:pPr>
                      <a:r>
                        <a:rPr lang="fr-FR" sz="1800">
                          <a:effectLst/>
                        </a:rPr>
                        <a:t>Jackson, 10 ans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Kenya</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15 km/ 2h</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A pied</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036246894"/>
                  </a:ext>
                </a:extLst>
              </a:tr>
              <a:tr h="675103">
                <a:tc>
                  <a:txBody>
                    <a:bodyPr/>
                    <a:lstStyle/>
                    <a:p>
                      <a:pPr>
                        <a:lnSpc>
                          <a:spcPct val="107000"/>
                        </a:lnSpc>
                        <a:spcAft>
                          <a:spcPts val="0"/>
                        </a:spcAft>
                      </a:pPr>
                      <a:r>
                        <a:rPr lang="fr-FR" sz="1800">
                          <a:effectLst/>
                        </a:rPr>
                        <a:t>Samuel, 11 ans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Inde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4 km/ 1h15</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En fauteuil roulant précaire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93789174"/>
                  </a:ext>
                </a:extLst>
              </a:tr>
              <a:tr h="329914">
                <a:tc>
                  <a:txBody>
                    <a:bodyPr/>
                    <a:lstStyle/>
                    <a:p>
                      <a:pPr>
                        <a:lnSpc>
                          <a:spcPct val="107000"/>
                        </a:lnSpc>
                        <a:spcAft>
                          <a:spcPts val="0"/>
                        </a:spcAft>
                      </a:pPr>
                      <a:r>
                        <a:rPr lang="fr-FR" sz="1800">
                          <a:effectLst/>
                        </a:rPr>
                        <a:t>Zahira, 12 ans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Maroc</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22 km/ 4 h</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A pied, en camion</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76249622"/>
                  </a:ext>
                </a:extLst>
              </a:tr>
              <a:tr h="329914">
                <a:tc>
                  <a:txBody>
                    <a:bodyPr/>
                    <a:lstStyle/>
                    <a:p>
                      <a:pPr>
                        <a:lnSpc>
                          <a:spcPct val="107000"/>
                        </a:lnSpc>
                        <a:spcAft>
                          <a:spcPts val="0"/>
                        </a:spcAft>
                      </a:pPr>
                      <a:r>
                        <a:rPr lang="fr-FR" sz="1800">
                          <a:effectLst/>
                        </a:rPr>
                        <a:t>Carlos, 11 ans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Argentine</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18 km/ 1 h30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A cheval</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45850722"/>
                  </a:ext>
                </a:extLst>
              </a:tr>
              <a:tr h="329914">
                <a:tc>
                  <a:txBody>
                    <a:bodyPr/>
                    <a:lstStyle/>
                    <a:p>
                      <a:pPr>
                        <a:lnSpc>
                          <a:spcPct val="107000"/>
                        </a:lnSpc>
                        <a:spcAft>
                          <a:spcPts val="0"/>
                        </a:spcAft>
                      </a:pPr>
                      <a:r>
                        <a:rPr lang="fr-FR" sz="1800" dirty="0">
                          <a:effectLst/>
                        </a:rPr>
                        <a:t>Toi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 </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 </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3010973"/>
                  </a:ext>
                </a:extLst>
              </a:tr>
            </a:tbl>
          </a:graphicData>
        </a:graphic>
      </p:graphicFrame>
      <p:sp>
        <p:nvSpPr>
          <p:cNvPr id="6" name="Titre 5">
            <a:extLst>
              <a:ext uri="{FF2B5EF4-FFF2-40B4-BE49-F238E27FC236}">
                <a16:creationId xmlns:a16="http://schemas.microsoft.com/office/drawing/2014/main" id="{7FB85483-3D5A-4221-981D-2007D1334B5B}"/>
              </a:ext>
            </a:extLst>
          </p:cNvPr>
          <p:cNvSpPr>
            <a:spLocks noGrp="1"/>
          </p:cNvSpPr>
          <p:nvPr>
            <p:ph type="title"/>
          </p:nvPr>
        </p:nvSpPr>
        <p:spPr>
          <a:xfrm>
            <a:off x="838200" y="365125"/>
            <a:ext cx="10515600" cy="1760237"/>
          </a:xfrm>
        </p:spPr>
        <p:txBody>
          <a:bodyPr>
            <a:normAutofit fontScale="90000"/>
          </a:bodyPr>
          <a:lstStyle/>
          <a:p>
            <a:pPr lvl="0" eaLnBrk="0" fontAlgn="base" hangingPunct="0">
              <a:lnSpc>
                <a:spcPct val="100000"/>
              </a:lnSpc>
              <a:spcAft>
                <a:spcPct val="0"/>
              </a:spcAft>
            </a:pPr>
            <a:r>
              <a:rPr lang="fr-FR" altLang="fr-FR" sz="3100" b="1" u="sng" dirty="0">
                <a:latin typeface="Calibri" panose="020F0502020204030204" pitchFamily="34" charset="0"/>
                <a:ea typeface="Calibri" panose="020F0502020204030204" pitchFamily="34" charset="0"/>
                <a:cs typeface="Times New Roman" panose="02020603050405020304" pitchFamily="18" charset="0"/>
              </a:rPr>
              <a:t>Activité 1</a:t>
            </a:r>
            <a:br>
              <a:rPr lang="fr-FR" altLang="fr-FR" dirty="0"/>
            </a:br>
            <a:r>
              <a:rPr lang="fr-FR" altLang="fr-FR" sz="2000" dirty="0">
                <a:latin typeface="Calibri" panose="020F0502020204030204" pitchFamily="34" charset="0"/>
                <a:ea typeface="Calibri" panose="020F0502020204030204" pitchFamily="34" charset="0"/>
                <a:cs typeface="Times New Roman" panose="02020603050405020304" pitchFamily="18" charset="0"/>
              </a:rPr>
              <a:t>Après avoir visionné la bande-annonce du film S</a:t>
            </a:r>
            <a:r>
              <a:rPr lang="fr-FR" altLang="fr-FR" sz="2000" i="1" dirty="0">
                <a:latin typeface="Calibri" panose="020F0502020204030204" pitchFamily="34" charset="0"/>
                <a:ea typeface="Calibri" panose="020F0502020204030204" pitchFamily="34" charset="0"/>
                <a:cs typeface="Times New Roman" panose="02020603050405020304" pitchFamily="18" charset="0"/>
              </a:rPr>
              <a:t>ur les chemins de l’école</a:t>
            </a:r>
            <a:r>
              <a:rPr lang="fr-FR" altLang="fr-FR" sz="2000" dirty="0">
                <a:latin typeface="Calibri" panose="020F0502020204030204" pitchFamily="34" charset="0"/>
                <a:ea typeface="Calibri" panose="020F0502020204030204" pitchFamily="34" charset="0"/>
                <a:cs typeface="Times New Roman" panose="02020603050405020304" pitchFamily="18" charset="0"/>
              </a:rPr>
              <a:t>, du réalisateur Pascal </a:t>
            </a:r>
            <a:r>
              <a:rPr lang="fr-FR" altLang="fr-FR" sz="2000" dirty="0" err="1">
                <a:latin typeface="Calibri" panose="020F0502020204030204" pitchFamily="34" charset="0"/>
                <a:ea typeface="Calibri" panose="020F0502020204030204" pitchFamily="34" charset="0"/>
                <a:cs typeface="Times New Roman" panose="02020603050405020304" pitchFamily="18" charset="0"/>
              </a:rPr>
              <a:t>Plisson</a:t>
            </a:r>
            <a:r>
              <a:rPr lang="fr-FR" altLang="fr-FR" sz="2000" dirty="0">
                <a:latin typeface="Calibri" panose="020F0502020204030204" pitchFamily="34" charset="0"/>
                <a:ea typeface="Calibri" panose="020F0502020204030204" pitchFamily="34" charset="0"/>
                <a:cs typeface="Times New Roman" panose="02020603050405020304" pitchFamily="18" charset="0"/>
              </a:rPr>
              <a:t>, sorti en 2015, complétez le tableau ci-dessous et répondez aux questions :</a:t>
            </a:r>
            <a:br>
              <a:rPr lang="fr-FR" altLang="fr-FR" sz="2000" dirty="0"/>
            </a:br>
            <a:r>
              <a:rPr lang="fr-FR" altLang="fr-FR" sz="2000" dirty="0">
                <a:latin typeface="Calibri" panose="020F0502020204030204" pitchFamily="34" charset="0"/>
                <a:ea typeface="Calibri" panose="020F0502020204030204" pitchFamily="34" charset="0"/>
                <a:cs typeface="Times New Roman" panose="02020603050405020304" pitchFamily="18" charset="0"/>
                <a:hlinkClick r:id="rId2"/>
              </a:rPr>
              <a:t>https://www.youtube.com/watch?v=aEHQePgNXNU</a:t>
            </a:r>
            <a:br>
              <a:rPr lang="fr-FR" altLang="fr-FR" sz="2000" dirty="0">
                <a:latin typeface="Calibri" panose="020F0502020204030204" pitchFamily="34" charset="0"/>
                <a:ea typeface="Calibri" panose="020F0502020204030204" pitchFamily="34" charset="0"/>
                <a:cs typeface="Times New Roman" panose="02020603050405020304" pitchFamily="18" charset="0"/>
              </a:rPr>
            </a:br>
            <a:endParaRPr lang="fr-FR" sz="2000" dirty="0"/>
          </a:p>
        </p:txBody>
      </p:sp>
    </p:spTree>
    <p:extLst>
      <p:ext uri="{BB962C8B-B14F-4D97-AF65-F5344CB8AC3E}">
        <p14:creationId xmlns:p14="http://schemas.microsoft.com/office/powerpoint/2010/main" val="2532228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CDB148-5A37-4F3B-9596-EC83F0126F49}"/>
              </a:ext>
            </a:extLst>
          </p:cNvPr>
          <p:cNvSpPr>
            <a:spLocks noGrp="1"/>
          </p:cNvSpPr>
          <p:nvPr>
            <p:ph type="title"/>
          </p:nvPr>
        </p:nvSpPr>
        <p:spPr>
          <a:xfrm>
            <a:off x="838200" y="365125"/>
            <a:ext cx="10515600" cy="5034778"/>
          </a:xfrm>
        </p:spPr>
        <p:txBody>
          <a:bodyPr>
            <a:normAutofit/>
          </a:bodyPr>
          <a:lstStyle/>
          <a:p>
            <a:pPr lvl="0" eaLnBrk="0" fontAlgn="base" hangingPunct="0">
              <a:lnSpc>
                <a:spcPct val="100000"/>
              </a:lnSpc>
              <a:spcAft>
                <a:spcPct val="0"/>
              </a:spcAft>
            </a:pP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Que traduisent les situations répertoriées dans le tableau</a:t>
            </a: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b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kumimoji="0" lang="fr-FR" altLang="fr-FR" sz="1800" b="0" i="0" u="none" strike="noStrike" cap="none" normalizeH="0" baseline="0" dirty="0">
                <a:ln>
                  <a:noFill/>
                </a:ln>
                <a:solidFill>
                  <a:schemeClr val="tx1"/>
                </a:solidFill>
                <a:effectLst/>
              </a:rPr>
            </a:b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lang="fr-FR" altLang="fr-FR" sz="1800" i="1" dirty="0">
                <a:latin typeface="Calibri" panose="020F0502020204030204" pitchFamily="34" charset="0"/>
                <a:ea typeface="Calibri" panose="020F0502020204030204" pitchFamily="34" charset="0"/>
                <a:cs typeface="Times New Roman" panose="02020603050405020304" pitchFamily="18" charset="0"/>
              </a:rPr>
            </a:br>
            <a:br>
              <a:rPr lang="fr-FR" altLang="fr-FR" sz="1800" i="1" dirty="0">
                <a:latin typeface="Calibri" panose="020F0502020204030204" pitchFamily="34" charset="0"/>
                <a:ea typeface="Calibri" panose="020F0502020204030204" pitchFamily="34" charset="0"/>
                <a:cs typeface="Times New Roman" panose="02020603050405020304" pitchFamily="18" charset="0"/>
              </a:rPr>
            </a:br>
            <a:br>
              <a:rPr lang="fr-FR" altLang="fr-FR" sz="1800" i="1" dirty="0">
                <a:latin typeface="Calibri" panose="020F0502020204030204" pitchFamily="34" charset="0"/>
                <a:ea typeface="Calibri" panose="020F0502020204030204" pitchFamily="34" charset="0"/>
                <a:cs typeface="Times New Roman" panose="02020603050405020304" pitchFamily="18" charset="0"/>
              </a:rPr>
            </a:br>
            <a: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Quels défis les enfants présentés dans le film relèvent-ils chaque matin pour se rendre à l’école ?</a:t>
            </a: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kumimoji="0" lang="fr-FR" altLang="fr-FR" sz="1800" b="0" i="0" u="none" strike="noStrike" cap="none" normalizeH="0" baseline="0" dirty="0">
                <a:ln>
                  <a:noFill/>
                </a:ln>
                <a:solidFill>
                  <a:schemeClr val="tx1"/>
                </a:solidFill>
                <a:effectLst/>
              </a:rPr>
            </a:br>
            <a:br>
              <a:rPr kumimoji="0" lang="fr-FR" altLang="fr-FR" sz="1800" b="0" i="0" u="none" strike="noStrike" cap="none" normalizeH="0" baseline="0" dirty="0">
                <a:ln>
                  <a:noFill/>
                </a:ln>
                <a:solidFill>
                  <a:schemeClr val="tx1"/>
                </a:solidFill>
                <a:effectLst/>
              </a:rPr>
            </a:b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 votre avis pourquoi ? Justifiez votre réponse (proposez un argument).</a:t>
            </a:r>
            <a:b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br>
              <a:rPr kumimoji="0" lang="fr-FR" altLang="fr-FR" sz="1800" b="0" i="1"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br>
            <a:endParaRPr lang="fr-FR" sz="1800" dirty="0"/>
          </a:p>
        </p:txBody>
      </p:sp>
      <p:sp>
        <p:nvSpPr>
          <p:cNvPr id="3" name="ZoneTexte 2">
            <a:extLst>
              <a:ext uri="{FF2B5EF4-FFF2-40B4-BE49-F238E27FC236}">
                <a16:creationId xmlns:a16="http://schemas.microsoft.com/office/drawing/2014/main" id="{A4F5F8D1-CDFB-40D6-BD7A-BF1C57EDEA1A}"/>
              </a:ext>
            </a:extLst>
          </p:cNvPr>
          <p:cNvSpPr txBox="1"/>
          <p:nvPr/>
        </p:nvSpPr>
        <p:spPr>
          <a:xfrm>
            <a:off x="838200" y="1484018"/>
            <a:ext cx="11073714" cy="369332"/>
          </a:xfrm>
          <a:prstGeom prst="rect">
            <a:avLst/>
          </a:prstGeom>
          <a:noFill/>
        </p:spPr>
        <p:txBody>
          <a:bodyPr wrap="square" rtlCol="0">
            <a:spAutoFit/>
          </a:bodyPr>
          <a:lstStyle/>
          <a:p>
            <a:r>
              <a:rPr lang="fr-FR" altLang="fr-FR" dirty="0"/>
              <a:t>Les différentes situations mettent en évidence des inégalités « sur le chemin de l ’école » pour les enfants du monde.</a:t>
            </a:r>
            <a:endParaRPr lang="fr-FR" dirty="0"/>
          </a:p>
        </p:txBody>
      </p:sp>
      <p:sp>
        <p:nvSpPr>
          <p:cNvPr id="4" name="ZoneTexte 3">
            <a:extLst>
              <a:ext uri="{FF2B5EF4-FFF2-40B4-BE49-F238E27FC236}">
                <a16:creationId xmlns:a16="http://schemas.microsoft.com/office/drawing/2014/main" id="{075CA45E-A414-4B0E-AACB-E12A8FF08E1D}"/>
              </a:ext>
            </a:extLst>
          </p:cNvPr>
          <p:cNvSpPr txBox="1"/>
          <p:nvPr/>
        </p:nvSpPr>
        <p:spPr>
          <a:xfrm>
            <a:off x="932934" y="3105834"/>
            <a:ext cx="9903942" cy="646331"/>
          </a:xfrm>
          <a:prstGeom prst="rect">
            <a:avLst/>
          </a:prstGeom>
          <a:noFill/>
        </p:spPr>
        <p:txBody>
          <a:bodyPr wrap="square" rtlCol="0">
            <a:spAutoFit/>
          </a:bodyPr>
          <a:lstStyle/>
          <a:p>
            <a:r>
              <a:rPr lang="fr-FR" dirty="0"/>
              <a:t>Ils affrontent les dangers d’une nature sauvage, les aléas du climat, des situations de handicap.</a:t>
            </a:r>
          </a:p>
          <a:p>
            <a:r>
              <a:rPr lang="fr-FR" dirty="0"/>
              <a:t>Certains font face à la précarité des infrastructures (routes, moyens de transport).</a:t>
            </a:r>
          </a:p>
        </p:txBody>
      </p:sp>
      <p:sp>
        <p:nvSpPr>
          <p:cNvPr id="5" name="ZoneTexte 4">
            <a:extLst>
              <a:ext uri="{FF2B5EF4-FFF2-40B4-BE49-F238E27FC236}">
                <a16:creationId xmlns:a16="http://schemas.microsoft.com/office/drawing/2014/main" id="{A46D6B3E-6DB0-41AD-B5D3-C46B2FF9B9F2}"/>
              </a:ext>
            </a:extLst>
          </p:cNvPr>
          <p:cNvSpPr txBox="1"/>
          <p:nvPr/>
        </p:nvSpPr>
        <p:spPr>
          <a:xfrm>
            <a:off x="838200" y="4819983"/>
            <a:ext cx="10101650" cy="646331"/>
          </a:xfrm>
          <a:prstGeom prst="rect">
            <a:avLst/>
          </a:prstGeom>
          <a:noFill/>
        </p:spPr>
        <p:txBody>
          <a:bodyPr wrap="square" rtlCol="0">
            <a:spAutoFit/>
          </a:bodyPr>
          <a:lstStyle/>
          <a:p>
            <a:r>
              <a:rPr lang="fr-FR" dirty="0"/>
              <a:t>Leur motivation est portée par l’espoir d’une vie meilleure grâce à une éducation la plus poussée possible, qui leur permettra d’améliorer leurs conditions de vie future.</a:t>
            </a:r>
          </a:p>
        </p:txBody>
      </p:sp>
    </p:spTree>
    <p:extLst>
      <p:ext uri="{BB962C8B-B14F-4D97-AF65-F5344CB8AC3E}">
        <p14:creationId xmlns:p14="http://schemas.microsoft.com/office/powerpoint/2010/main" val="2787320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fade">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fade">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AE1E003-3E66-45B2-8FB0-1BCCC451DB27}"/>
              </a:ext>
            </a:extLst>
          </p:cNvPr>
          <p:cNvSpPr>
            <a:spLocks noGrp="1"/>
          </p:cNvSpPr>
          <p:nvPr>
            <p:ph type="title"/>
          </p:nvPr>
        </p:nvSpPr>
        <p:spPr>
          <a:xfrm>
            <a:off x="838200" y="968170"/>
            <a:ext cx="10515600" cy="1933232"/>
          </a:xfrm>
        </p:spPr>
        <p:txBody>
          <a:bodyPr>
            <a:normAutofit/>
          </a:bodyPr>
          <a:lstStyle/>
          <a:p>
            <a:r>
              <a:rPr lang="fr-FR" sz="2400" dirty="0"/>
              <a:t>-</a:t>
            </a:r>
            <a:r>
              <a:rPr lang="fr-FR" sz="2400" i="1" dirty="0"/>
              <a:t>Complétez le lexique</a:t>
            </a:r>
            <a:r>
              <a:rPr lang="fr-FR" sz="2400" dirty="0"/>
              <a:t> :</a:t>
            </a:r>
            <a:br>
              <a:rPr lang="fr-FR" sz="2400" dirty="0"/>
            </a:br>
            <a:br>
              <a:rPr lang="fr-FR" sz="2400" dirty="0"/>
            </a:br>
            <a:r>
              <a:rPr lang="fr-FR" sz="2400" dirty="0"/>
              <a:t>Le terme de développement désigne… </a:t>
            </a:r>
            <a:br>
              <a:rPr lang="fr-FR" sz="2400" dirty="0"/>
            </a:br>
            <a:br>
              <a:rPr lang="fr-FR" sz="2000" dirty="0"/>
            </a:br>
            <a:endParaRPr lang="fr-FR" sz="2000" dirty="0"/>
          </a:p>
        </p:txBody>
      </p:sp>
      <p:sp>
        <p:nvSpPr>
          <p:cNvPr id="3" name="ZoneTexte 2">
            <a:extLst>
              <a:ext uri="{FF2B5EF4-FFF2-40B4-BE49-F238E27FC236}">
                <a16:creationId xmlns:a16="http://schemas.microsoft.com/office/drawing/2014/main" id="{30D19D70-D416-4DE8-9426-55C1B532A2A7}"/>
              </a:ext>
            </a:extLst>
          </p:cNvPr>
          <p:cNvSpPr txBox="1"/>
          <p:nvPr/>
        </p:nvSpPr>
        <p:spPr>
          <a:xfrm>
            <a:off x="838200" y="2901402"/>
            <a:ext cx="10851292" cy="1569660"/>
          </a:xfrm>
          <a:prstGeom prst="rect">
            <a:avLst/>
          </a:prstGeom>
          <a:noFill/>
        </p:spPr>
        <p:txBody>
          <a:bodyPr wrap="square" rtlCol="0">
            <a:spAutoFit/>
          </a:bodyPr>
          <a:lstStyle/>
          <a:p>
            <a:r>
              <a:rPr lang="fr-FR" sz="2400" dirty="0"/>
              <a:t>l’amélioration des conditions et de la qualité de vie d’une population. Il renvoie à la capacité d’une société à produire les biens fondamentaux tels que l’accès à l’eau potable, à l’alimentation, à la santé, à l’éducation, au logement ou aux nouvelles technologies.</a:t>
            </a:r>
          </a:p>
        </p:txBody>
      </p:sp>
    </p:spTree>
    <p:extLst>
      <p:ext uri="{BB962C8B-B14F-4D97-AF65-F5344CB8AC3E}">
        <p14:creationId xmlns:p14="http://schemas.microsoft.com/office/powerpoint/2010/main" val="195549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B9F8F-D714-44A2-861A-E763A734A5E9}"/>
              </a:ext>
            </a:extLst>
          </p:cNvPr>
          <p:cNvSpPr>
            <a:spLocks noGrp="1"/>
          </p:cNvSpPr>
          <p:nvPr>
            <p:ph type="title"/>
          </p:nvPr>
        </p:nvSpPr>
        <p:spPr>
          <a:xfrm>
            <a:off x="924697" y="599904"/>
            <a:ext cx="10515600" cy="1325563"/>
          </a:xfrm>
        </p:spPr>
        <p:txBody>
          <a:bodyPr>
            <a:normAutofit fontScale="90000"/>
          </a:bodyPr>
          <a:lstStyle/>
          <a:p>
            <a:r>
              <a:rPr lang="fr-FR" dirty="0"/>
              <a:t>La notion de développement apparaît après le XIXème siècle avec le passage d’une société rurale, agricole et artisanale…</a:t>
            </a:r>
            <a:br>
              <a:rPr lang="fr-FR" dirty="0"/>
            </a:br>
            <a:endParaRPr lang="fr-FR" dirty="0"/>
          </a:p>
        </p:txBody>
      </p:sp>
      <p:pic>
        <p:nvPicPr>
          <p:cNvPr id="4" name="Image 3">
            <a:extLst>
              <a:ext uri="{FF2B5EF4-FFF2-40B4-BE49-F238E27FC236}">
                <a16:creationId xmlns:a16="http://schemas.microsoft.com/office/drawing/2014/main" id="{9CA207AF-DB59-4EEC-964A-16E2083822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79075" y="2129209"/>
            <a:ext cx="6442504" cy="4226283"/>
          </a:xfrm>
          <a:prstGeom prst="rect">
            <a:avLst/>
          </a:prstGeom>
        </p:spPr>
      </p:pic>
    </p:spTree>
    <p:extLst>
      <p:ext uri="{BB962C8B-B14F-4D97-AF65-F5344CB8AC3E}">
        <p14:creationId xmlns:p14="http://schemas.microsoft.com/office/powerpoint/2010/main" val="100200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83620C-BB34-4E83-8544-DE38DE1ED31E}"/>
              </a:ext>
            </a:extLst>
          </p:cNvPr>
          <p:cNvSpPr>
            <a:spLocks noGrp="1"/>
          </p:cNvSpPr>
          <p:nvPr>
            <p:ph type="title"/>
          </p:nvPr>
        </p:nvSpPr>
        <p:spPr/>
        <p:txBody>
          <a:bodyPr>
            <a:normAutofit fontScale="90000"/>
          </a:bodyPr>
          <a:lstStyle/>
          <a:p>
            <a:r>
              <a:rPr lang="fr-FR" dirty="0"/>
              <a:t>… à une société plus urbaine, industrielle dite « développée ». </a:t>
            </a:r>
            <a:br>
              <a:rPr lang="fr-FR" dirty="0"/>
            </a:br>
            <a:endParaRPr lang="fr-FR" dirty="0"/>
          </a:p>
        </p:txBody>
      </p:sp>
      <p:pic>
        <p:nvPicPr>
          <p:cNvPr id="2050" name="Picture 2" descr="Résultat d’images pour industrie paris au 19ème siècle">
            <a:extLst>
              <a:ext uri="{FF2B5EF4-FFF2-40B4-BE49-F238E27FC236}">
                <a16:creationId xmlns:a16="http://schemas.microsoft.com/office/drawing/2014/main" id="{3F31D93D-5507-4BD1-9AE2-3D3862B7FD8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3551" y="1690688"/>
            <a:ext cx="7494579" cy="49575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04885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814D054-87FE-4E9D-8FEA-4C6F7B2790B4}"/>
              </a:ext>
            </a:extLst>
          </p:cNvPr>
          <p:cNvSpPr>
            <a:spLocks noGrp="1"/>
          </p:cNvSpPr>
          <p:nvPr>
            <p:ph type="title"/>
          </p:nvPr>
        </p:nvSpPr>
        <p:spPr>
          <a:xfrm>
            <a:off x="838200" y="674044"/>
            <a:ext cx="10515600" cy="4985351"/>
          </a:xfrm>
        </p:spPr>
        <p:txBody>
          <a:bodyPr>
            <a:normAutofit/>
          </a:bodyPr>
          <a:lstStyle/>
          <a:p>
            <a:r>
              <a:rPr lang="fr-FR" b="1" dirty="0">
                <a:solidFill>
                  <a:srgbClr val="FF0000"/>
                </a:solidFill>
              </a:rPr>
              <a:t>I- Le constat d’un développement inégal et déséquilibré à toutes les échelles.</a:t>
            </a:r>
            <a:br>
              <a:rPr lang="fr-FR" dirty="0"/>
            </a:br>
            <a:br>
              <a:rPr lang="fr-FR" dirty="0"/>
            </a:br>
            <a:br>
              <a:rPr lang="fr-FR" dirty="0"/>
            </a:br>
            <a:r>
              <a:rPr lang="fr-FR" dirty="0"/>
              <a:t>A- Comment mesure-ton le développement ?</a:t>
            </a:r>
            <a:br>
              <a:rPr lang="fr-FR" dirty="0"/>
            </a:br>
            <a:endParaRPr lang="fr-FR" dirty="0"/>
          </a:p>
        </p:txBody>
      </p:sp>
    </p:spTree>
    <p:extLst>
      <p:ext uri="{BB962C8B-B14F-4D97-AF65-F5344CB8AC3E}">
        <p14:creationId xmlns:p14="http://schemas.microsoft.com/office/powerpoint/2010/main" val="1896180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au 2">
            <a:extLst>
              <a:ext uri="{FF2B5EF4-FFF2-40B4-BE49-F238E27FC236}">
                <a16:creationId xmlns:a16="http://schemas.microsoft.com/office/drawing/2014/main" id="{34FA58A3-4284-4033-A7C7-A6035EBBE350}"/>
              </a:ext>
            </a:extLst>
          </p:cNvPr>
          <p:cNvGraphicFramePr>
            <a:graphicFrameLocks noGrp="1"/>
          </p:cNvGraphicFramePr>
          <p:nvPr>
            <p:extLst>
              <p:ext uri="{D42A27DB-BD31-4B8C-83A1-F6EECF244321}">
                <p14:modId xmlns:p14="http://schemas.microsoft.com/office/powerpoint/2010/main" val="3950153492"/>
              </p:ext>
            </p:extLst>
          </p:nvPr>
        </p:nvGraphicFramePr>
        <p:xfrm>
          <a:off x="1741960" y="1854886"/>
          <a:ext cx="8414385" cy="2733636"/>
        </p:xfrm>
        <a:graphic>
          <a:graphicData uri="http://schemas.openxmlformats.org/drawingml/2006/table">
            <a:tbl>
              <a:tblPr firstRow="1" firstCol="1" bandRow="1">
                <a:tableStyleId>{5C22544A-7EE6-4342-B048-85BDC9FD1C3A}</a:tableStyleId>
              </a:tblPr>
              <a:tblGrid>
                <a:gridCol w="4178184">
                  <a:extLst>
                    <a:ext uri="{9D8B030D-6E8A-4147-A177-3AD203B41FA5}">
                      <a16:colId xmlns:a16="http://schemas.microsoft.com/office/drawing/2014/main" val="686204435"/>
                    </a:ext>
                  </a:extLst>
                </a:gridCol>
                <a:gridCol w="4236201">
                  <a:extLst>
                    <a:ext uri="{9D8B030D-6E8A-4147-A177-3AD203B41FA5}">
                      <a16:colId xmlns:a16="http://schemas.microsoft.com/office/drawing/2014/main" val="3853470567"/>
                    </a:ext>
                  </a:extLst>
                </a:gridCol>
              </a:tblGrid>
              <a:tr h="455606">
                <a:tc>
                  <a:txBody>
                    <a:bodyPr/>
                    <a:lstStyle/>
                    <a:p>
                      <a:pPr>
                        <a:lnSpc>
                          <a:spcPct val="107000"/>
                        </a:lnSpc>
                        <a:spcAft>
                          <a:spcPts val="0"/>
                        </a:spcAft>
                      </a:pPr>
                      <a:r>
                        <a:rPr lang="fr-FR" sz="1800">
                          <a:effectLst/>
                        </a:rPr>
                        <a:t>Pays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PIB en dollars US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23021836"/>
                  </a:ext>
                </a:extLst>
              </a:tr>
              <a:tr h="455606">
                <a:tc>
                  <a:txBody>
                    <a:bodyPr/>
                    <a:lstStyle/>
                    <a:p>
                      <a:pPr>
                        <a:lnSpc>
                          <a:spcPct val="107000"/>
                        </a:lnSpc>
                        <a:spcAft>
                          <a:spcPts val="0"/>
                        </a:spcAft>
                      </a:pPr>
                      <a:r>
                        <a:rPr lang="fr-FR" sz="1800">
                          <a:effectLst/>
                        </a:rPr>
                        <a:t>Etats-Unis</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4.346.730.000.000</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82915011"/>
                  </a:ext>
                </a:extLst>
              </a:tr>
              <a:tr h="455606">
                <a:tc>
                  <a:txBody>
                    <a:bodyPr/>
                    <a:lstStyle/>
                    <a:p>
                      <a:pPr>
                        <a:lnSpc>
                          <a:spcPct val="107000"/>
                        </a:lnSpc>
                        <a:spcAft>
                          <a:spcPts val="0"/>
                        </a:spcAft>
                      </a:pPr>
                      <a:r>
                        <a:rPr lang="fr-FR" sz="1800">
                          <a:effectLst/>
                        </a:rPr>
                        <a:t>France</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553.138.000.000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94996745"/>
                  </a:ext>
                </a:extLst>
              </a:tr>
              <a:tr h="455606">
                <a:tc>
                  <a:txBody>
                    <a:bodyPr/>
                    <a:lstStyle/>
                    <a:p>
                      <a:pPr>
                        <a:lnSpc>
                          <a:spcPct val="107000"/>
                        </a:lnSpc>
                        <a:spcAft>
                          <a:spcPts val="0"/>
                        </a:spcAft>
                      </a:pPr>
                      <a:r>
                        <a:rPr lang="fr-FR" sz="1800">
                          <a:effectLst/>
                        </a:rPr>
                        <a:t>Japon</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1.398.890.000.000</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73338168"/>
                  </a:ext>
                </a:extLst>
              </a:tr>
              <a:tr h="455606">
                <a:tc>
                  <a:txBody>
                    <a:bodyPr/>
                    <a:lstStyle/>
                    <a:p>
                      <a:pPr>
                        <a:lnSpc>
                          <a:spcPct val="107000"/>
                        </a:lnSpc>
                        <a:spcAft>
                          <a:spcPts val="0"/>
                        </a:spcAft>
                      </a:pPr>
                      <a:r>
                        <a:rPr lang="fr-FR" sz="1800">
                          <a:effectLst/>
                        </a:rPr>
                        <a:t>Maroc</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a:effectLst/>
                        </a:rPr>
                        <a:t>14.991.283.216</a:t>
                      </a:r>
                      <a:endParaRPr lang="fr-FR"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95264095"/>
                  </a:ext>
                </a:extLst>
              </a:tr>
              <a:tr h="455606">
                <a:tc>
                  <a:txBody>
                    <a:bodyPr/>
                    <a:lstStyle/>
                    <a:p>
                      <a:pPr>
                        <a:lnSpc>
                          <a:spcPct val="107000"/>
                        </a:lnSpc>
                        <a:spcAft>
                          <a:spcPts val="0"/>
                        </a:spcAft>
                      </a:pPr>
                      <a:r>
                        <a:rPr lang="fr-FR" sz="1800" dirty="0">
                          <a:effectLst/>
                        </a:rPr>
                        <a:t>Kenya</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fr-FR" sz="1800" dirty="0">
                          <a:effectLst/>
                        </a:rPr>
                        <a:t>6.135.034.338</a:t>
                      </a:r>
                      <a:endParaRPr lang="fr-FR"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42921287"/>
                  </a:ext>
                </a:extLst>
              </a:tr>
            </a:tbl>
          </a:graphicData>
        </a:graphic>
      </p:graphicFrame>
      <p:sp>
        <p:nvSpPr>
          <p:cNvPr id="4" name="Rectangle 1">
            <a:extLst>
              <a:ext uri="{FF2B5EF4-FFF2-40B4-BE49-F238E27FC236}">
                <a16:creationId xmlns:a16="http://schemas.microsoft.com/office/drawing/2014/main" id="{D809B852-AEB5-44EA-97B3-439A92638FFC}"/>
              </a:ext>
            </a:extLst>
          </p:cNvPr>
          <p:cNvSpPr>
            <a:spLocks noGrp="1" noChangeArrowheads="1"/>
          </p:cNvSpPr>
          <p:nvPr>
            <p:ph type="title"/>
          </p:nvPr>
        </p:nvSpPr>
        <p:spPr bwMode="auto">
          <a:xfrm>
            <a:off x="273050" y="311956"/>
            <a:ext cx="11645900" cy="15081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Activité 2</a:t>
            </a:r>
            <a:br>
              <a:rPr kumimoji="0" lang="fr-FR" altLang="fr-FR" sz="1800" b="1"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fr-FR" altLang="fr-FR"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sng"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Document 1</a:t>
            </a: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 tableau du PIB (produit intérieur brut) de quelques pays en dollars, </a:t>
            </a:r>
            <a:r>
              <a:rPr kumimoji="0" lang="fr-FR" altLang="fr-FR" sz="18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année 1985</a:t>
            </a: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durant laquelle le terme de « Triade » apparaît. Données extraites du site </a:t>
            </a:r>
            <a:r>
              <a:rPr kumimoji="0" lang="fr-FR" altLang="fr-FR" sz="1800" b="0" i="1"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Perspective monde</a:t>
            </a:r>
            <a:r>
              <a:rPr kumimoji="0" lang="fr-FR" altLang="fr-FR" sz="18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avril 2019.</a:t>
            </a:r>
            <a:endParaRPr kumimoji="0" lang="fr-FR" altLang="fr-FR"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8464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F86E40-B7A5-4FA1-97B1-49D4438757C4}"/>
              </a:ext>
            </a:extLst>
          </p:cNvPr>
          <p:cNvSpPr>
            <a:spLocks noGrp="1"/>
          </p:cNvSpPr>
          <p:nvPr>
            <p:ph type="title"/>
          </p:nvPr>
        </p:nvSpPr>
        <p:spPr>
          <a:xfrm>
            <a:off x="604529" y="276532"/>
            <a:ext cx="10515600" cy="5664972"/>
          </a:xfrm>
        </p:spPr>
        <p:txBody>
          <a:bodyPr>
            <a:normAutofit/>
          </a:bodyPr>
          <a:lstStyle/>
          <a:p>
            <a:r>
              <a:rPr lang="fr-FR" sz="2000" dirty="0"/>
              <a:t>-</a:t>
            </a:r>
            <a:r>
              <a:rPr lang="fr-FR" sz="2000" i="1" dirty="0"/>
              <a:t>Que permet de mesurer le produit intérieur brut ?</a:t>
            </a:r>
            <a:br>
              <a:rPr lang="fr-FR" sz="2000" i="1" dirty="0"/>
            </a:br>
            <a:br>
              <a:rPr lang="fr-FR" sz="2000" i="1" dirty="0"/>
            </a:br>
            <a:br>
              <a:rPr lang="fr-FR" sz="2000" i="1" dirty="0"/>
            </a:br>
            <a:br>
              <a:rPr lang="fr-FR" sz="2000" i="1" dirty="0"/>
            </a:br>
            <a:br>
              <a:rPr lang="fr-FR" sz="2000" dirty="0"/>
            </a:br>
            <a:r>
              <a:rPr lang="fr-FR" sz="2000" i="1" dirty="0"/>
              <a:t>-Rappelez la définition de la Triade. </a:t>
            </a:r>
            <a:br>
              <a:rPr lang="fr-FR" sz="2000" i="1" dirty="0"/>
            </a:br>
            <a:br>
              <a:rPr lang="fr-FR" sz="2000" i="1" dirty="0"/>
            </a:br>
            <a:br>
              <a:rPr lang="fr-FR" sz="2000" i="1" dirty="0"/>
            </a:br>
            <a:br>
              <a:rPr lang="fr-FR" sz="2000" dirty="0"/>
            </a:br>
            <a:r>
              <a:rPr lang="fr-FR" sz="2000" i="1" dirty="0"/>
              <a:t>-Dans le tableau, quels pays appartiennent à cet ensemble ?</a:t>
            </a:r>
            <a:br>
              <a:rPr lang="fr-FR" sz="2000" i="1" dirty="0"/>
            </a:br>
            <a:r>
              <a:rPr lang="fr-FR" sz="2000" i="1" dirty="0"/>
              <a:t> Comment qualifie-ton usuellement ces pays ?</a:t>
            </a:r>
            <a:br>
              <a:rPr lang="fr-FR" sz="2000" i="1" dirty="0"/>
            </a:br>
            <a:br>
              <a:rPr lang="fr-FR" sz="2000" i="1" dirty="0"/>
            </a:br>
            <a:br>
              <a:rPr lang="fr-FR" sz="2000" i="1" dirty="0"/>
            </a:br>
            <a:br>
              <a:rPr lang="fr-FR" sz="2000" dirty="0"/>
            </a:br>
            <a:br>
              <a:rPr lang="fr-FR" sz="2000" dirty="0"/>
            </a:br>
            <a:br>
              <a:rPr lang="fr-FR" sz="2000" dirty="0"/>
            </a:br>
            <a:r>
              <a:rPr lang="fr-FR" sz="2000" i="1" dirty="0"/>
              <a:t>-Quel est le critère quantitatif assimilé ici au développement ?</a:t>
            </a:r>
            <a:br>
              <a:rPr lang="fr-FR" dirty="0"/>
            </a:br>
            <a:endParaRPr lang="fr-FR" dirty="0"/>
          </a:p>
        </p:txBody>
      </p:sp>
      <p:sp>
        <p:nvSpPr>
          <p:cNvPr id="3" name="ZoneTexte 2">
            <a:extLst>
              <a:ext uri="{FF2B5EF4-FFF2-40B4-BE49-F238E27FC236}">
                <a16:creationId xmlns:a16="http://schemas.microsoft.com/office/drawing/2014/main" id="{E569C1C2-F1C1-440B-AD5A-0073EB2E225A}"/>
              </a:ext>
            </a:extLst>
          </p:cNvPr>
          <p:cNvSpPr txBox="1"/>
          <p:nvPr/>
        </p:nvSpPr>
        <p:spPr>
          <a:xfrm>
            <a:off x="685799" y="1143193"/>
            <a:ext cx="10820401" cy="646331"/>
          </a:xfrm>
          <a:prstGeom prst="rect">
            <a:avLst/>
          </a:prstGeom>
          <a:noFill/>
        </p:spPr>
        <p:txBody>
          <a:bodyPr wrap="square" rtlCol="0">
            <a:spAutoFit/>
          </a:bodyPr>
          <a:lstStyle/>
          <a:p>
            <a:r>
              <a:rPr lang="fr-FR" dirty="0"/>
              <a:t>Le PIB permet de mesurer la richesse produite à l’intérieur d’un pays durant une année (ensemble des biens et des services).</a:t>
            </a:r>
          </a:p>
        </p:txBody>
      </p:sp>
      <p:sp>
        <p:nvSpPr>
          <p:cNvPr id="4" name="ZoneTexte 3">
            <a:extLst>
              <a:ext uri="{FF2B5EF4-FFF2-40B4-BE49-F238E27FC236}">
                <a16:creationId xmlns:a16="http://schemas.microsoft.com/office/drawing/2014/main" id="{ECA9605C-EDAC-4538-BAF7-D959945F4A43}"/>
              </a:ext>
            </a:extLst>
          </p:cNvPr>
          <p:cNvSpPr txBox="1"/>
          <p:nvPr/>
        </p:nvSpPr>
        <p:spPr>
          <a:xfrm>
            <a:off x="614671" y="2343578"/>
            <a:ext cx="9129584" cy="369332"/>
          </a:xfrm>
          <a:prstGeom prst="rect">
            <a:avLst/>
          </a:prstGeom>
          <a:noFill/>
        </p:spPr>
        <p:txBody>
          <a:bodyPr wrap="square" rtlCol="0">
            <a:spAutoFit/>
          </a:bodyPr>
          <a:lstStyle/>
          <a:p>
            <a:r>
              <a:rPr lang="fr-FR" dirty="0"/>
              <a:t>La triade est l’ensemble des zones motrices de l’économie mondiale</a:t>
            </a:r>
          </a:p>
        </p:txBody>
      </p:sp>
      <p:pic>
        <p:nvPicPr>
          <p:cNvPr id="6" name="Image 5">
            <a:extLst>
              <a:ext uri="{FF2B5EF4-FFF2-40B4-BE49-F238E27FC236}">
                <a16:creationId xmlns:a16="http://schemas.microsoft.com/office/drawing/2014/main" id="{5E729B2E-6048-4403-9632-57126FD454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13108" y="1698045"/>
            <a:ext cx="4042009" cy="3751284"/>
          </a:xfrm>
          <a:prstGeom prst="rect">
            <a:avLst/>
          </a:prstGeom>
        </p:spPr>
      </p:pic>
      <p:sp>
        <p:nvSpPr>
          <p:cNvPr id="7" name="ZoneTexte 6">
            <a:extLst>
              <a:ext uri="{FF2B5EF4-FFF2-40B4-BE49-F238E27FC236}">
                <a16:creationId xmlns:a16="http://schemas.microsoft.com/office/drawing/2014/main" id="{DC689A4E-1298-4804-9513-31512D83BB25}"/>
              </a:ext>
            </a:extLst>
          </p:cNvPr>
          <p:cNvSpPr txBox="1"/>
          <p:nvPr/>
        </p:nvSpPr>
        <p:spPr>
          <a:xfrm>
            <a:off x="604529" y="3780223"/>
            <a:ext cx="6142260" cy="923330"/>
          </a:xfrm>
          <a:prstGeom prst="rect">
            <a:avLst/>
          </a:prstGeom>
          <a:noFill/>
        </p:spPr>
        <p:txBody>
          <a:bodyPr wrap="square" rtlCol="0">
            <a:spAutoFit/>
          </a:bodyPr>
          <a:lstStyle/>
          <a:p>
            <a:r>
              <a:rPr lang="fr-FR" dirty="0"/>
              <a:t>Les Etats-Unis, la France et le Japon appartiennent à la Triade.</a:t>
            </a:r>
          </a:p>
          <a:p>
            <a:r>
              <a:rPr lang="fr-FR" dirty="0"/>
              <a:t>On les qualifie souvent de pays développés, industrialisés ou riches.</a:t>
            </a:r>
          </a:p>
        </p:txBody>
      </p:sp>
      <p:sp>
        <p:nvSpPr>
          <p:cNvPr id="8" name="ZoneTexte 7">
            <a:extLst>
              <a:ext uri="{FF2B5EF4-FFF2-40B4-BE49-F238E27FC236}">
                <a16:creationId xmlns:a16="http://schemas.microsoft.com/office/drawing/2014/main" id="{A190E82D-09D7-493B-9891-E2F753437986}"/>
              </a:ext>
            </a:extLst>
          </p:cNvPr>
          <p:cNvSpPr txBox="1"/>
          <p:nvPr/>
        </p:nvSpPr>
        <p:spPr>
          <a:xfrm>
            <a:off x="614671" y="5257607"/>
            <a:ext cx="6329826" cy="369332"/>
          </a:xfrm>
          <a:prstGeom prst="rect">
            <a:avLst/>
          </a:prstGeom>
          <a:noFill/>
        </p:spPr>
        <p:txBody>
          <a:bodyPr wrap="square" rtlCol="0">
            <a:spAutoFit/>
          </a:bodyPr>
          <a:lstStyle/>
          <a:p>
            <a:r>
              <a:rPr lang="fr-FR" dirty="0"/>
              <a:t>Le développement est ici assimilé à la richesse économique.</a:t>
            </a:r>
          </a:p>
        </p:txBody>
      </p:sp>
    </p:spTree>
    <p:extLst>
      <p:ext uri="{BB962C8B-B14F-4D97-AF65-F5344CB8AC3E}">
        <p14:creationId xmlns:p14="http://schemas.microsoft.com/office/powerpoint/2010/main" val="158911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arn(inVertical)">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8"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109</TotalTime>
  <Words>437</Words>
  <Application>Microsoft Office PowerPoint</Application>
  <PresentationFormat>Grand écran</PresentationFormat>
  <Paragraphs>71</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Chapitre 3-Les enjeux du développement. </vt:lpstr>
      <vt:lpstr>Activité 1 Après avoir visionné la bande-annonce du film Sur les chemins de l’école, du réalisateur Pascal Plisson, sorti en 2015, complétez le tableau ci-dessous et répondez aux questions : https://www.youtube.com/watch?v=aEHQePgNXNU </vt:lpstr>
      <vt:lpstr>- Que traduisent les situations répertoriées dans le tableau ?      - Quels défis les enfants présentés dans le film relèvent-ils chaque matin pour se rendre à l’école ?      - A votre avis pourquoi ? Justifiez votre réponse (proposez un argument).  </vt:lpstr>
      <vt:lpstr>-Complétez le lexique :  Le terme de développement désigne…   </vt:lpstr>
      <vt:lpstr>La notion de développement apparaît après le XIXème siècle avec le passage d’une société rurale, agricole et artisanale… </vt:lpstr>
      <vt:lpstr>… à une société plus urbaine, industrielle dite « développée ».  </vt:lpstr>
      <vt:lpstr>I- Le constat d’un développement inégal et déséquilibré à toutes les échelles.   A- Comment mesure-ton le développement ? </vt:lpstr>
      <vt:lpstr>Activité 2  Document 1 : tableau du PIB (produit intérieur brut) de quelques pays en dollars, année 1985 durant laquelle le terme de « Triade » apparaît. Données extraites du site Perspective monde, avril 2019. </vt:lpstr>
      <vt:lpstr>-Que permet de mesurer le produit intérieur brut ?     -Rappelez la définition de la Triade.     -Dans le tableau, quels pays appartiennent à cet ensemble ?  Comment qualifie-ton usuellement ces pays ?      -Quel est le critère quantitatif assimilé ici au développement ? </vt:lpstr>
      <vt:lpstr>Cependant, la production de richesse ne s’accompagne pas toujours de l’amélioration des conditions de vie.  Par exemple, l’Arabie Saoudite premier pays exportateur de pétrole au monde possède un PIB parmi les plus élevés, alors qu’un tiers de sa population n’a pas accès aux biens fondamentaux (logement, denrées de première nécessité, accès à l’éducation).</vt:lpstr>
      <vt:lpstr> Dans les années 80 de nombreux débats conduisent à des prises de conscience… L’idée d’un développement plus qualitatif émerge. </vt:lpstr>
      <vt:lpstr>Présentation PowerPoint</vt:lpstr>
      <vt:lpstr>Comme tous les indicateurs il reste limité et doit être confronté à d’autres plus spécialisés qui viennent le compléter comme :  -l’IPF= indice de participation féminine à la vie économique et politique qui traduit les progrès réalisés en matière de réduction des inégalités.  -l’IPH= indice de pauvreté humaine, qui signale des manques, des privations ou exclusions d'une partie de la population.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3-Les enjeux du développement. </dc:title>
  <dc:creator>admin</dc:creator>
  <cp:lastModifiedBy>admin</cp:lastModifiedBy>
  <cp:revision>18</cp:revision>
  <dcterms:created xsi:type="dcterms:W3CDTF">2019-04-15T22:35:02Z</dcterms:created>
  <dcterms:modified xsi:type="dcterms:W3CDTF">2019-04-16T00:42:05Z</dcterms:modified>
</cp:coreProperties>
</file>