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4"/>
  </p:sldMasterIdLst>
  <p:notesMasterIdLst>
    <p:notesMasterId r:id="rId16"/>
  </p:notesMasterIdLst>
  <p:handoutMasterIdLst>
    <p:handoutMasterId r:id="rId17"/>
  </p:handoutMasterIdLst>
  <p:sldIdLst>
    <p:sldId id="331" r:id="rId5"/>
    <p:sldId id="770" r:id="rId6"/>
    <p:sldId id="804" r:id="rId7"/>
    <p:sldId id="795" r:id="rId8"/>
    <p:sldId id="805" r:id="rId9"/>
    <p:sldId id="806" r:id="rId10"/>
    <p:sldId id="808" r:id="rId11"/>
    <p:sldId id="810" r:id="rId12"/>
    <p:sldId id="807" r:id="rId13"/>
    <p:sldId id="809" r:id="rId14"/>
    <p:sldId id="796" r:id="rId15"/>
  </p:sldIdLst>
  <p:sldSz cx="9906000" cy="6858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ICE-RECTORAT" id="{0B896E98-F45E-4768-8620-EDDF394BE181}">
          <p14:sldIdLst>
            <p14:sldId id="331"/>
            <p14:sldId id="770"/>
            <p14:sldId id="804"/>
            <p14:sldId id="795"/>
            <p14:sldId id="805"/>
            <p14:sldId id="806"/>
            <p14:sldId id="808"/>
            <p14:sldId id="810"/>
            <p14:sldId id="807"/>
            <p14:sldId id="809"/>
            <p14:sldId id="796"/>
          </p14:sldIdLst>
        </p14:section>
        <p14:section name="MÉTHODOLOGIE" id="{EB03BDE6-D677-4574-A7BF-9721F91BDEB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255" userDrawn="1">
          <p15:clr>
            <a:srgbClr val="A4A3A4"/>
          </p15:clr>
        </p15:guide>
        <p15:guide id="3" orient="horz" pos="1139" userDrawn="1">
          <p15:clr>
            <a:srgbClr val="A4A3A4"/>
          </p15:clr>
        </p15:guide>
        <p15:guide id="4" orient="horz" pos="1095" userDrawn="1">
          <p15:clr>
            <a:srgbClr val="A4A3A4"/>
          </p15:clr>
        </p15:guide>
        <p15:guide id="5" orient="horz" pos="4065" userDrawn="1">
          <p15:clr>
            <a:srgbClr val="A4A3A4"/>
          </p15:clr>
        </p15:guide>
        <p15:guide id="6" orient="horz" pos="4201" userDrawn="1">
          <p15:clr>
            <a:srgbClr val="A4A3A4"/>
          </p15:clr>
        </p15:guide>
        <p15:guide id="7" pos="3120" userDrawn="1">
          <p15:clr>
            <a:srgbClr val="A4A3A4"/>
          </p15:clr>
        </p15:guide>
        <p15:guide id="8" pos="516" userDrawn="1">
          <p15:clr>
            <a:srgbClr val="A4A3A4"/>
          </p15:clr>
        </p15:guide>
        <p15:guide id="9" pos="5626" userDrawn="1">
          <p15:clr>
            <a:srgbClr val="A4A3A4"/>
          </p15:clr>
        </p15:guide>
        <p15:guide id="10" pos="59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415A"/>
    <a:srgbClr val="305C81"/>
    <a:srgbClr val="4380B6"/>
    <a:srgbClr val="80C2D6"/>
    <a:srgbClr val="E3ECF5"/>
    <a:srgbClr val="A9C5DF"/>
    <a:srgbClr val="2D7F78"/>
    <a:srgbClr val="008D86"/>
    <a:srgbClr val="006666"/>
    <a:srgbClr val="42A5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78" autoAdjust="0"/>
    <p:restoredTop sz="95349" autoAdjust="0"/>
  </p:normalViewPr>
  <p:slideViewPr>
    <p:cSldViewPr showGuides="1">
      <p:cViewPr varScale="1">
        <p:scale>
          <a:sx n="61" d="100"/>
          <a:sy n="61" d="100"/>
        </p:scale>
        <p:origin x="860" y="60"/>
      </p:cViewPr>
      <p:guideLst>
        <p:guide orient="horz" pos="2160"/>
        <p:guide orient="horz" pos="255"/>
        <p:guide orient="horz" pos="1139"/>
        <p:guide orient="horz" pos="1095"/>
        <p:guide orient="horz" pos="4065"/>
        <p:guide orient="horz" pos="4201"/>
        <p:guide pos="3120"/>
        <p:guide pos="516"/>
        <p:guide pos="5626"/>
        <p:guide pos="59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66" d="100"/>
        <a:sy n="166" d="100"/>
      </p:scale>
      <p:origin x="0" y="-4710"/>
    </p:cViewPr>
  </p:sorterViewPr>
  <p:notesViewPr>
    <p:cSldViewPr>
      <p:cViewPr varScale="1">
        <p:scale>
          <a:sx n="75" d="100"/>
          <a:sy n="75" d="100"/>
        </p:scale>
        <p:origin x="338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C7CB7723-11F9-4ECD-95C9-F04E22FA4DEE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5EFC7ACF-8FCD-49C4-9BB8-AC70FE3DA5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027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03/10/2024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108" tIns="46054" rIns="92108" bIns="46054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21117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0265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608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4487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9302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2461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867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68628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44218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0549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195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80000" y="5226529"/>
            <a:ext cx="3510000" cy="1200000"/>
          </a:xfrm>
        </p:spPr>
        <p:txBody>
          <a:bodyPr anchor="b" anchorCtr="0"/>
          <a:lstStyle>
            <a:lvl1pPr>
              <a:defRPr sz="1150"/>
            </a:lvl1pPr>
          </a:lstStyle>
          <a:p>
            <a:r>
              <a:rPr lang="fr-FR" smtClean="0"/>
              <a:t>GT-CTA 29/03/2023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195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95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12" y="225420"/>
            <a:ext cx="3318780" cy="174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95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smtClean="0"/>
              <a:t>GT-CTA 29/03/2023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90000" y="3128061"/>
            <a:ext cx="9126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90000" y="6379200"/>
            <a:ext cx="9126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00" y="114320"/>
            <a:ext cx="2886223" cy="1520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89999" y="1200000"/>
            <a:ext cx="9126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smtClean="0"/>
              <a:t>GT-CTA 29/03/2023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89998" y="2522624"/>
            <a:ext cx="273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88000" y="2524800"/>
            <a:ext cx="273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785999" y="2524800"/>
            <a:ext cx="273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08" y="836712"/>
            <a:ext cx="9906000" cy="602128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89999" y="1340768"/>
            <a:ext cx="9126000" cy="5038432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395990" indent="-39599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GT-CTA 29/03/2023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Titre 1"/>
          <p:cNvSpPr txBox="1">
            <a:spLocks/>
          </p:cNvSpPr>
          <p:nvPr userDrawn="1"/>
        </p:nvSpPr>
        <p:spPr bwMode="gray">
          <a:xfrm>
            <a:off x="3944888" y="620688"/>
            <a:ext cx="6147175" cy="576064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noFill/>
          </a:ln>
        </p:spPr>
        <p:txBody>
          <a:bodyPr vert="horz" lIns="0" tIns="0" rIns="0" bIns="360000" rtlCol="0" anchor="ctr" anchorCtr="0">
            <a:noAutofit/>
          </a:bodyPr>
          <a:lstStyle>
            <a:lvl1pPr marL="395990" indent="-395990" algn="l" defTabSz="914378" rtl="0" eaLnBrk="1" latinLnBrk="0" hangingPunct="1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  <a:defRPr sz="3250" b="1" kern="1200">
                <a:solidFill>
                  <a:schemeClr val="tx1"/>
                </a:solidFill>
                <a:latin typeface="Acumin Pro" panose="020B0504020202020204" pitchFamily="34" charset="0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r>
              <a:rPr lang="fr-FR" sz="1600" dirty="0" smtClean="0">
                <a:solidFill>
                  <a:srgbClr val="305C81"/>
                </a:solidFill>
              </a:rPr>
              <a:t>Notre école,</a:t>
            </a:r>
            <a:r>
              <a:rPr lang="fr-FR" sz="1600" baseline="0" dirty="0" smtClean="0">
                <a:solidFill>
                  <a:srgbClr val="305C81"/>
                </a:solidFill>
              </a:rPr>
              <a:t> </a:t>
            </a:r>
            <a:r>
              <a:rPr lang="fr-FR" sz="1600" dirty="0" smtClean="0">
                <a:solidFill>
                  <a:srgbClr val="305C81"/>
                </a:solidFill>
              </a:rPr>
              <a:t>faisons</a:t>
            </a:r>
            <a:r>
              <a:rPr lang="fr-FR" sz="1600" baseline="0" dirty="0" smtClean="0">
                <a:solidFill>
                  <a:srgbClr val="305C81"/>
                </a:solidFill>
              </a:rPr>
              <a:t>-la ensemble</a:t>
            </a:r>
            <a:endParaRPr lang="fr-FR" sz="1600" dirty="0">
              <a:solidFill>
                <a:srgbClr val="305C81"/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66" r="11474"/>
          <a:stretch/>
        </p:blipFill>
        <p:spPr>
          <a:xfrm>
            <a:off x="7673752" y="0"/>
            <a:ext cx="2232248" cy="83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smtClean="0"/>
              <a:t>GT-CTA 29/03/2023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>
          <a:xfrm>
            <a:off x="8129138" y="6367232"/>
            <a:ext cx="1462500" cy="4800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389997" y="1700808"/>
            <a:ext cx="9259328" cy="4179192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</a:t>
            </a:r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0" name="Google Shape;41;p36"/>
          <p:cNvSpPr txBox="1">
            <a:spLocks noGrp="1"/>
          </p:cNvSpPr>
          <p:nvPr>
            <p:ph type="title"/>
          </p:nvPr>
        </p:nvSpPr>
        <p:spPr>
          <a:xfrm>
            <a:off x="374846" y="836712"/>
            <a:ext cx="9274479" cy="504056"/>
          </a:xfrm>
          <a:prstGeom prst="rect">
            <a:avLst/>
          </a:prstGeom>
          <a:solidFill>
            <a:srgbClr val="A9C5D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000">
                <a:solidFill>
                  <a:schemeClr val="tx1"/>
                </a:solidFill>
                <a:latin typeface="+mn-l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34832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89999" y="1200000"/>
            <a:ext cx="9126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89999" y="2448000"/>
            <a:ext cx="9126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8248500" y="6378000"/>
            <a:ext cx="12675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0" b="1">
                <a:solidFill>
                  <a:schemeClr val="tx1"/>
                </a:solidFill>
                <a:latin typeface="Acumin Pro" panose="020B0504020202020204" pitchFamily="34" charset="0"/>
              </a:defRPr>
            </a:lvl1pPr>
          </a:lstStyle>
          <a:p>
            <a:pPr algn="r"/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90000" y="6378000"/>
            <a:ext cx="6396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  <a:latin typeface="Acumin Pro" panose="020B0504020202020204" pitchFamily="34" charset="0"/>
              </a:defRPr>
            </a:lvl1pPr>
          </a:lstStyle>
          <a:p>
            <a:r>
              <a:rPr lang="fr-FR" smtClean="0"/>
              <a:t>GT-CTA 29/03/2023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6786000" y="6378000"/>
            <a:ext cx="14625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  <a:latin typeface="Acumin Pro" panose="020B0504020202020204" pitchFamily="34" charset="0"/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390000" y="6379200"/>
            <a:ext cx="9126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80" y="0"/>
            <a:ext cx="1512168" cy="796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32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/>
          </a:solidFill>
          <a:latin typeface="Acumin Pro" panose="020B0504020202020204" pitchFamily="34" charset="0"/>
          <a:ea typeface="+mj-ea"/>
          <a:cs typeface="+mj-cs"/>
        </a:defRPr>
      </a:lvl1pPr>
    </p:titleStyle>
    <p:bodyStyle>
      <a:lvl1pPr marL="0" indent="0" algn="l" defTabSz="914378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1"/>
          </a:solidFill>
          <a:latin typeface="Acumin Pro" panose="020B0504020202020204" pitchFamily="34" charset="0"/>
          <a:ea typeface="+mn-ea"/>
          <a:cs typeface="+mn-cs"/>
        </a:defRPr>
      </a:lvl1pPr>
      <a:lvl2pPr marL="251994" indent="-71999" algn="l" defTabSz="914378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Acumin Pro" panose="020B0504020202020204" pitchFamily="34" charset="0"/>
          <a:ea typeface="+mn-ea"/>
          <a:cs typeface="+mn-cs"/>
        </a:defRPr>
      </a:lvl2pPr>
      <a:lvl3pPr marL="431990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Acumin Pro" panose="020B0504020202020204" pitchFamily="34" charset="0"/>
          <a:ea typeface="+mn-ea"/>
          <a:cs typeface="+mn-cs"/>
        </a:defRPr>
      </a:lvl3pPr>
      <a:lvl4pPr marL="611985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Acumin Pro" panose="020B0504020202020204" pitchFamily="34" charset="0"/>
          <a:ea typeface="+mn-ea"/>
          <a:cs typeface="+mn-cs"/>
        </a:defRPr>
      </a:lvl4pPr>
      <a:lvl5pPr marL="827979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Acumin Pro" panose="020B0504020202020204" pitchFamily="34" charset="0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390000" y="2924944"/>
            <a:ext cx="9126000" cy="2972717"/>
          </a:xfrm>
        </p:spPr>
        <p:txBody>
          <a:bodyPr/>
          <a:lstStyle/>
          <a:p>
            <a:r>
              <a:rPr lang="fr-FR" sz="2800" dirty="0" smtClean="0">
                <a:solidFill>
                  <a:srgbClr val="305C81"/>
                </a:solidFill>
              </a:rPr>
              <a:t>REGIME DE RETRAITE ADDITIONNELLE DE LA FONCTON PUBLIQUE DE L’ETAT</a:t>
            </a:r>
          </a:p>
          <a:p>
            <a:endParaRPr lang="fr-FR" sz="2800" dirty="0" smtClean="0">
              <a:solidFill>
                <a:srgbClr val="305C81"/>
              </a:solidFill>
            </a:endParaRPr>
          </a:p>
          <a:p>
            <a:r>
              <a:rPr lang="fr-FR" sz="2800" dirty="0" smtClean="0">
                <a:solidFill>
                  <a:srgbClr val="305C81"/>
                </a:solidFill>
              </a:rPr>
              <a:t>(RAFP)</a:t>
            </a:r>
          </a:p>
          <a:p>
            <a:endParaRPr lang="fr-FR" dirty="0" smtClean="0">
              <a:solidFill>
                <a:srgbClr val="305C81"/>
              </a:solidFill>
              <a:latin typeface="Acumin Pro" panose="020B0504020202020204" pitchFamily="34" charset="0"/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latin typeface="Acumin Pro" panose="020B0504020202020204" pitchFamily="34" charset="0"/>
              </a:rPr>
              <a:t>GT-CTA 29/03/2023</a:t>
            </a:r>
            <a:endParaRPr lang="fr-FR" dirty="0">
              <a:latin typeface="Acumin Pro" panose="020B0504020202020204" pitchFamily="34" charset="0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latin typeface="Acumin Pro" panose="020B0504020202020204" pitchFamily="34" charset="0"/>
              </a:rPr>
              <a:pPr/>
              <a:t>1</a:t>
            </a:fld>
            <a:endParaRPr lang="fr-FR" dirty="0">
              <a:latin typeface="Acumin Pro" panose="020B05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7662"/>
            <a:ext cx="9906000" cy="960338"/>
          </a:xfrm>
          <a:prstGeom prst="rect">
            <a:avLst/>
          </a:prstGeom>
        </p:spPr>
      </p:pic>
      <p:sp>
        <p:nvSpPr>
          <p:cNvPr id="12" name="Titre 1"/>
          <p:cNvSpPr txBox="1">
            <a:spLocks/>
          </p:cNvSpPr>
          <p:nvPr/>
        </p:nvSpPr>
        <p:spPr bwMode="gray">
          <a:xfrm>
            <a:off x="4016896" y="6279806"/>
            <a:ext cx="6147175" cy="576064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noFill/>
          </a:ln>
        </p:spPr>
        <p:txBody>
          <a:bodyPr vert="horz" lIns="0" tIns="0" rIns="0" bIns="360000" rtlCol="0" anchor="ctr" anchorCtr="0">
            <a:noAutofit/>
          </a:bodyPr>
          <a:lstStyle>
            <a:lvl1pPr marL="395990" indent="-395990" algn="l" defTabSz="914378" rtl="0" eaLnBrk="1" latinLnBrk="0" hangingPunct="1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  <a:defRPr sz="3250" b="1" kern="1200">
                <a:solidFill>
                  <a:schemeClr val="tx1"/>
                </a:solidFill>
                <a:latin typeface="Acumin Pro" panose="020B0504020202020204" pitchFamily="34" charset="0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r>
              <a:rPr lang="fr-FR" sz="2400" dirty="0" smtClean="0">
                <a:solidFill>
                  <a:schemeClr val="bg1"/>
                </a:solidFill>
              </a:rPr>
              <a:t>Notre école, faisons-la ensemble</a:t>
            </a:r>
            <a:endParaRPr lang="fr-FR" sz="2400" dirty="0">
              <a:solidFill>
                <a:schemeClr val="bg1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66" r="11474"/>
          <a:stretch/>
        </p:blipFill>
        <p:spPr>
          <a:xfrm>
            <a:off x="7673752" y="5069045"/>
            <a:ext cx="2232248" cy="83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smtClean="0">
                <a:solidFill>
                  <a:schemeClr val="bg1"/>
                </a:solidFill>
              </a:rPr>
              <a:t>2/ La garantie de 4000 euros  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6" name="Espace réservé du contenu 6"/>
          <p:cNvSpPr>
            <a:spLocks noGrp="1"/>
          </p:cNvSpPr>
          <p:nvPr>
            <p:ph sz="quarter" idx="14"/>
          </p:nvPr>
        </p:nvSpPr>
        <p:spPr>
          <a:xfrm>
            <a:off x="389997" y="1700808"/>
            <a:ext cx="9259328" cy="4176464"/>
          </a:xfrm>
        </p:spPr>
        <p:txBody>
          <a:bodyPr/>
          <a:lstStyle/>
          <a:p>
            <a:r>
              <a:rPr lang="fr-FR" sz="2000" b="1" dirty="0" smtClean="0"/>
              <a:t>Comment </a:t>
            </a:r>
            <a:r>
              <a:rPr lang="fr-FR" sz="2000" b="1" dirty="0"/>
              <a:t>?</a:t>
            </a:r>
          </a:p>
          <a:p>
            <a:r>
              <a:rPr lang="fr-FR" sz="2000" dirty="0" smtClean="0"/>
              <a:t>L’Etat </a:t>
            </a:r>
            <a:r>
              <a:rPr lang="fr-FR" sz="2000" dirty="0"/>
              <a:t>verse une COTISATION UNIQUE qui permet de monter la somme « ITR + retraite </a:t>
            </a:r>
            <a:r>
              <a:rPr lang="fr-FR" sz="2000" dirty="0" smtClean="0"/>
              <a:t>RAFP volontaire </a:t>
            </a:r>
            <a:r>
              <a:rPr lang="fr-FR" sz="2000" dirty="0"/>
              <a:t>» à 4 000€ au moment du départ en </a:t>
            </a:r>
            <a:r>
              <a:rPr lang="fr-FR" sz="2000" dirty="0" smtClean="0"/>
              <a:t>retraite</a:t>
            </a:r>
            <a:endParaRPr lang="fr-FR" sz="2000" dirty="0"/>
          </a:p>
          <a:p>
            <a:r>
              <a:rPr lang="fr-FR" sz="2000" dirty="0"/>
              <a:t>Si le retraité quitte la Nouvelle-Calédonie, il conserve le bénéfice de ce complément </a:t>
            </a:r>
            <a:r>
              <a:rPr lang="fr-FR" sz="2000" dirty="0" smtClean="0"/>
              <a:t>de retraite </a:t>
            </a:r>
            <a:r>
              <a:rPr lang="fr-FR" sz="2000" dirty="0"/>
              <a:t>mais pas de </a:t>
            </a:r>
            <a:r>
              <a:rPr lang="fr-FR" sz="2000" dirty="0" smtClean="0"/>
              <a:t>l’ITR</a:t>
            </a:r>
            <a:endParaRPr lang="fr-FR" sz="2000" dirty="0"/>
          </a:p>
          <a:p>
            <a:endParaRPr lang="fr-FR" sz="2000" b="1" dirty="0" smtClean="0"/>
          </a:p>
          <a:p>
            <a:endParaRPr lang="fr-FR" sz="2000" b="1" dirty="0" smtClean="0"/>
          </a:p>
          <a:p>
            <a:pPr algn="ctr"/>
            <a:r>
              <a:rPr lang="fr-FR" sz="2000" b="1" dirty="0" smtClean="0"/>
              <a:t>Le </a:t>
            </a:r>
            <a:r>
              <a:rPr lang="fr-FR" sz="2000" b="1" dirty="0"/>
              <a:t>dispositif ne remet pas en cause l’ITR qui continue à s’appliquer jusqu’en </a:t>
            </a:r>
            <a:r>
              <a:rPr lang="fr-FR" sz="2000" b="1" dirty="0" smtClean="0"/>
              <a:t>2027</a:t>
            </a:r>
            <a:endParaRPr lang="fr-FR" sz="2400" dirty="0" smtClean="0"/>
          </a:p>
          <a:p>
            <a:pPr marL="285750" indent="-285750">
              <a:buFontTx/>
              <a:buChar char="-"/>
            </a:pPr>
            <a:endParaRPr lang="fr-FR" sz="1800" dirty="0"/>
          </a:p>
          <a:p>
            <a:pPr marL="285750" indent="-285750">
              <a:buFontTx/>
              <a:buChar char="-"/>
            </a:pPr>
            <a:endParaRPr lang="fr-FR" sz="1800" dirty="0"/>
          </a:p>
          <a:p>
            <a:endParaRPr lang="fr-FR" sz="1800" dirty="0"/>
          </a:p>
        </p:txBody>
      </p:sp>
      <p:sp>
        <p:nvSpPr>
          <p:cNvPr id="7" name="Espace réservé du contenu 3"/>
          <p:cNvSpPr txBox="1">
            <a:spLocks/>
          </p:cNvSpPr>
          <p:nvPr/>
        </p:nvSpPr>
        <p:spPr bwMode="gray">
          <a:xfrm>
            <a:off x="389997" y="2996952"/>
            <a:ext cx="9259328" cy="28803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37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1994" indent="-71999" algn="l" defTabSz="914378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1990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1985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7979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500" dirty="0"/>
          </a:p>
        </p:txBody>
      </p:sp>
    </p:spTree>
    <p:extLst>
      <p:ext uri="{BB962C8B-B14F-4D97-AF65-F5344CB8AC3E}">
        <p14:creationId xmlns:p14="http://schemas.microsoft.com/office/powerpoint/2010/main" val="348409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671" y="1268760"/>
            <a:ext cx="9126000" cy="5400600"/>
          </a:xfrm>
        </p:spPr>
        <p:txBody>
          <a:bodyPr/>
          <a:lstStyle/>
          <a:p>
            <a:pPr marL="0" indent="0">
              <a:buNone/>
            </a:pPr>
            <a:r>
              <a:rPr lang="fr-FR" sz="1800" dirty="0" smtClean="0"/>
              <a:t>Pour aller plus loin : </a:t>
            </a:r>
            <a:br>
              <a:rPr lang="fr-FR" sz="1800" dirty="0" smtClean="0"/>
            </a:br>
            <a:r>
              <a:rPr lang="fr-FR" sz="1800" dirty="0"/>
              <a:t/>
            </a:r>
            <a:br>
              <a:rPr lang="fr-FR" sz="1800" dirty="0"/>
            </a:br>
            <a:r>
              <a:rPr lang="fr-FR" sz="1600" b="0" dirty="0" smtClean="0"/>
              <a:t>Documents disponibles sur le site internet du vice-rectorat : </a:t>
            </a:r>
            <a:br>
              <a:rPr lang="fr-FR" sz="1600" b="0" dirty="0" smtClean="0"/>
            </a:br>
            <a:r>
              <a:rPr lang="fr-FR" sz="1600" b="0" dirty="0" smtClean="0"/>
              <a:t/>
            </a:r>
            <a:br>
              <a:rPr lang="fr-FR" sz="1600" b="0" dirty="0" smtClean="0"/>
            </a:br>
            <a:r>
              <a:rPr lang="fr-FR" sz="1600" b="0" dirty="0"/>
              <a:t>-</a:t>
            </a:r>
            <a:r>
              <a:rPr lang="fr-FR" sz="1600" b="0" dirty="0" smtClean="0"/>
              <a:t> </a:t>
            </a:r>
            <a:r>
              <a:rPr lang="fr-FR" sz="1600" b="0" dirty="0"/>
              <a:t>Article 76 bis de la Loi n° 2003-775 du 21 août 2003 portant réforme des </a:t>
            </a:r>
            <a:r>
              <a:rPr lang="fr-FR" sz="1600" b="0" dirty="0" smtClean="0"/>
              <a:t>retraites</a:t>
            </a:r>
            <a:r>
              <a:rPr lang="fr-FR" sz="1600" b="0" dirty="0"/>
              <a:t/>
            </a:r>
            <a:br>
              <a:rPr lang="fr-FR" sz="1600" b="0" dirty="0"/>
            </a:br>
            <a:r>
              <a:rPr lang="fr-FR" sz="1600" b="0" dirty="0"/>
              <a:t>- Décret n</a:t>
            </a:r>
            <a:r>
              <a:rPr lang="fr-FR" sz="1600" b="0" dirty="0" smtClean="0"/>
              <a:t>° 2024-348 </a:t>
            </a:r>
            <a:r>
              <a:rPr lang="fr-FR" sz="1600" b="0" dirty="0"/>
              <a:t>du 9 avril 2024 relatif à la cotisation volontaire au régime de retraite additionnelle de </a:t>
            </a:r>
            <a:r>
              <a:rPr lang="fr-FR" sz="1600" b="0" dirty="0" smtClean="0"/>
              <a:t>la fonction publique</a:t>
            </a:r>
            <a:r>
              <a:rPr lang="fr-FR" sz="1600" b="0" dirty="0"/>
              <a:t/>
            </a:r>
            <a:br>
              <a:rPr lang="fr-FR" sz="1600" b="0" dirty="0"/>
            </a:br>
            <a:r>
              <a:rPr lang="fr-FR" sz="1600" b="0" dirty="0"/>
              <a:t>- Décret n</a:t>
            </a:r>
            <a:r>
              <a:rPr lang="fr-FR" sz="1600" b="0" dirty="0" smtClean="0"/>
              <a:t>° 2024-839 </a:t>
            </a:r>
            <a:r>
              <a:rPr lang="fr-FR" sz="1600" b="0" dirty="0"/>
              <a:t>du 16 juillet 2024 relatif à la garantie de 4 000€ mentionnée à l’article 76 bis de la Loi </a:t>
            </a:r>
            <a:r>
              <a:rPr lang="fr-FR" sz="1600" b="0" dirty="0" smtClean="0"/>
              <a:t>du 21 </a:t>
            </a:r>
            <a:r>
              <a:rPr lang="fr-FR" sz="1600" b="0" dirty="0"/>
              <a:t>août </a:t>
            </a:r>
            <a:r>
              <a:rPr lang="fr-FR" sz="1600" b="0" dirty="0" smtClean="0"/>
              <a:t>2003</a:t>
            </a:r>
            <a:r>
              <a:rPr lang="fr-FR" sz="1600" b="0" dirty="0"/>
              <a:t/>
            </a:r>
            <a:br>
              <a:rPr lang="fr-FR" sz="1600" b="0" dirty="0"/>
            </a:br>
            <a:r>
              <a:rPr lang="fr-FR" sz="1600" b="0" dirty="0"/>
              <a:t>- Foire aux </a:t>
            </a:r>
            <a:r>
              <a:rPr lang="fr-FR" sz="1600" b="0" dirty="0" smtClean="0"/>
              <a:t>questions DGAFP</a:t>
            </a:r>
            <a:r>
              <a:rPr lang="fr-FR" sz="1600" b="0" dirty="0"/>
              <a:t/>
            </a:r>
            <a:br>
              <a:rPr lang="fr-FR" sz="1600" b="0" dirty="0"/>
            </a:br>
            <a:r>
              <a:rPr lang="fr-FR" sz="1600" b="0" dirty="0"/>
              <a:t>- Flyer Cotisation Volontaire RAFP</a:t>
            </a:r>
            <a:br>
              <a:rPr lang="fr-FR" sz="1600" b="0" dirty="0"/>
            </a:br>
            <a:r>
              <a:rPr lang="fr-FR" sz="1600" b="0" dirty="0"/>
              <a:t>- Flyer Cotisation Volontaire et Garantie 4 000</a:t>
            </a:r>
            <a:r>
              <a:rPr lang="fr-FR" sz="1600" b="0" dirty="0" smtClean="0"/>
              <a:t>€</a:t>
            </a:r>
            <a:r>
              <a:rPr lang="fr-FR" sz="1800" b="0" dirty="0" smtClean="0"/>
              <a:t/>
            </a:r>
            <a:br>
              <a:rPr lang="fr-FR" sz="1800" b="0" dirty="0" smtClean="0"/>
            </a:br>
            <a:r>
              <a:rPr lang="fr-FR" sz="1800" b="0" dirty="0" smtClean="0"/>
              <a:t/>
            </a:r>
            <a:br>
              <a:rPr lang="fr-FR" sz="1800" b="0" dirty="0" smtClean="0"/>
            </a:br>
            <a:r>
              <a:rPr lang="fr-FR" sz="1600" b="0" dirty="0" smtClean="0"/>
              <a:t>Sites à consulter : </a:t>
            </a:r>
            <a:br>
              <a:rPr lang="fr-FR" sz="1600" b="0" dirty="0" smtClean="0"/>
            </a:br>
            <a:r>
              <a:rPr lang="fr-FR" sz="1600" b="0" dirty="0"/>
              <a:t/>
            </a:r>
            <a:br>
              <a:rPr lang="fr-FR" sz="1600" b="0" dirty="0"/>
            </a:br>
            <a:r>
              <a:rPr lang="fr-FR" sz="1600" b="0" dirty="0" smtClean="0"/>
              <a:t>- </a:t>
            </a:r>
            <a:r>
              <a:rPr lang="fr-FR" sz="1600" b="0" dirty="0"/>
              <a:t>Site RAFP pour toutes informations sur la gestion du régime et le versement de la rente ou du capital </a:t>
            </a:r>
            <a:r>
              <a:rPr lang="fr-FR" sz="1600" b="0" dirty="0" smtClean="0"/>
              <a:t>aux bénéficiaires : https://www.rafp.fr</a:t>
            </a:r>
            <a:r>
              <a:rPr lang="fr-FR" sz="1600" b="0" dirty="0"/>
              <a:t/>
            </a:r>
            <a:br>
              <a:rPr lang="fr-FR" sz="1600" b="0" dirty="0"/>
            </a:br>
            <a:r>
              <a:rPr lang="fr-FR" sz="1600" b="0" dirty="0"/>
              <a:t>- Site service public.fr rubrique RAFP pour connaître la valeur d’achat des points RAFP et valeur de service </a:t>
            </a:r>
            <a:r>
              <a:rPr lang="fr-FR" sz="1600" b="0" dirty="0" smtClean="0"/>
              <a:t>du point </a:t>
            </a:r>
            <a:r>
              <a:rPr lang="fr-FR" sz="1600" b="0" dirty="0"/>
              <a:t>RAFP : https://</a:t>
            </a:r>
            <a:r>
              <a:rPr lang="fr-FR" sz="1600" b="0" dirty="0" smtClean="0"/>
              <a:t>www.service-public.fr/particuliers/vosdroits/F12387</a:t>
            </a:r>
            <a:br>
              <a:rPr lang="fr-FR" sz="1600" b="0" dirty="0" smtClean="0"/>
            </a:br>
            <a:r>
              <a:rPr lang="fr-FR" sz="1600" b="0" dirty="0" smtClean="0"/>
              <a:t>- site RAFP pour toute question concernant les points RAFP : https://www.rafp.fr/actif/activite/calculer-vos-cotisations-et-vos-points-rafp</a:t>
            </a:r>
            <a:br>
              <a:rPr lang="fr-FR" sz="1600" b="0" dirty="0" smtClean="0"/>
            </a:br>
            <a:r>
              <a:rPr lang="fr-FR" sz="1600" b="0" dirty="0" smtClean="0"/>
              <a:t>- </a:t>
            </a:r>
            <a:r>
              <a:rPr lang="fr-FR" sz="1600" b="0" dirty="0"/>
              <a:t>site ITR : </a:t>
            </a:r>
            <a:r>
              <a:rPr lang="fr-FR" sz="1600" b="0" dirty="0" smtClean="0"/>
              <a:t>https</a:t>
            </a:r>
            <a:r>
              <a:rPr lang="fr-FR" sz="1600" b="0" dirty="0"/>
              <a:t>://retraitesdeletat.gouv.fr/portal/rest/jcr/repository/collaboration/sites/eppe/documents/brochures/itr.pdf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06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smtClean="0">
                <a:solidFill>
                  <a:schemeClr val="bg1"/>
                </a:solidFill>
              </a:rPr>
              <a:t>Principes généraux sur la retraite au sein de la FPE – 1/2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6" name="Espace réservé du contenu 6"/>
          <p:cNvSpPr>
            <a:spLocks noGrp="1"/>
          </p:cNvSpPr>
          <p:nvPr>
            <p:ph sz="quarter" idx="14"/>
          </p:nvPr>
        </p:nvSpPr>
        <p:spPr>
          <a:xfrm>
            <a:off x="389997" y="1700808"/>
            <a:ext cx="9259328" cy="4176464"/>
          </a:xfrm>
        </p:spPr>
        <p:txBody>
          <a:bodyPr/>
          <a:lstStyle/>
          <a:p>
            <a:r>
              <a:rPr lang="fr-FR" sz="2000" dirty="0" smtClean="0"/>
              <a:t>Lors de son admission à la retraite, </a:t>
            </a:r>
            <a:r>
              <a:rPr lang="fr-FR" sz="2000" dirty="0"/>
              <a:t>un fonctionnaire </a:t>
            </a:r>
            <a:r>
              <a:rPr lang="fr-FR" sz="2000" dirty="0" smtClean="0"/>
              <a:t>de l’Etat perçoit </a:t>
            </a:r>
            <a:r>
              <a:rPr lang="fr-FR" sz="2000" dirty="0"/>
              <a:t>:</a:t>
            </a:r>
          </a:p>
          <a:p>
            <a:endParaRPr lang="fr-FR" sz="2000" dirty="0"/>
          </a:p>
          <a:p>
            <a:r>
              <a:rPr lang="fr-FR" sz="2000" dirty="0" smtClean="0"/>
              <a:t>1/ </a:t>
            </a:r>
            <a:r>
              <a:rPr lang="fr-FR" sz="2000" b="1" dirty="0" smtClean="0"/>
              <a:t>la </a:t>
            </a:r>
            <a:r>
              <a:rPr lang="fr-FR" sz="2000" b="1" dirty="0"/>
              <a:t>pension civile ou retraite de base </a:t>
            </a:r>
            <a:r>
              <a:rPr lang="fr-FR" sz="2000" dirty="0"/>
              <a:t>qui est fonction de sa carrière </a:t>
            </a:r>
            <a:r>
              <a:rPr lang="fr-FR" sz="2000" dirty="0" smtClean="0"/>
              <a:t>(nombre </a:t>
            </a:r>
            <a:r>
              <a:rPr lang="fr-FR" sz="2000" dirty="0"/>
              <a:t>de trimestres </a:t>
            </a:r>
            <a:r>
              <a:rPr lang="fr-FR" sz="2000" dirty="0" smtClean="0"/>
              <a:t>cotisés) et de l’indice </a:t>
            </a:r>
            <a:r>
              <a:rPr lang="fr-FR" sz="2000" dirty="0"/>
              <a:t>majoré détenu au cours des 6 derniers mois avant son départ </a:t>
            </a:r>
            <a:endParaRPr lang="fr-FR" sz="2000" dirty="0" smtClean="0"/>
          </a:p>
          <a:p>
            <a:endParaRPr lang="fr-FR" sz="2000" dirty="0"/>
          </a:p>
          <a:p>
            <a:r>
              <a:rPr lang="fr-FR" sz="2000" dirty="0" smtClean="0"/>
              <a:t>2/ </a:t>
            </a:r>
            <a:r>
              <a:rPr lang="fr-FR" sz="2000" b="1" dirty="0" smtClean="0"/>
              <a:t>la </a:t>
            </a:r>
            <a:r>
              <a:rPr lang="fr-FR" sz="2000" b="1" dirty="0"/>
              <a:t>retraite additionnelle de la fonction publique (RAFP) </a:t>
            </a:r>
            <a:r>
              <a:rPr lang="fr-FR" sz="2000" dirty="0"/>
              <a:t>qui est fonction du nombre de points acquis </a:t>
            </a:r>
            <a:r>
              <a:rPr lang="fr-FR" sz="2000" dirty="0" smtClean="0"/>
              <a:t>tout au </a:t>
            </a:r>
            <a:r>
              <a:rPr lang="fr-FR" sz="2000" dirty="0"/>
              <a:t>long de sa carrière. Chaque cotisation mensuelle est convertie en points RAFP. À la retraite, les </a:t>
            </a:r>
            <a:r>
              <a:rPr lang="fr-FR" sz="2000" dirty="0" smtClean="0"/>
              <a:t>points RAFP </a:t>
            </a:r>
            <a:r>
              <a:rPr lang="fr-FR" sz="2000" dirty="0"/>
              <a:t>donnent droit à une </a:t>
            </a:r>
            <a:r>
              <a:rPr lang="fr-FR" sz="2000" dirty="0" smtClean="0"/>
              <a:t>rente</a:t>
            </a:r>
          </a:p>
          <a:p>
            <a:endParaRPr lang="fr-FR" sz="2000" dirty="0"/>
          </a:p>
          <a:p>
            <a:pPr algn="ctr"/>
            <a:r>
              <a:rPr lang="fr-FR" sz="2000" b="1" dirty="0" smtClean="0">
                <a:solidFill>
                  <a:srgbClr val="0070C0"/>
                </a:solidFill>
              </a:rPr>
              <a:t>Retraite du fonctionnaire de l’Etat = pension civile + rente RAFP</a:t>
            </a:r>
          </a:p>
          <a:p>
            <a:pPr marL="285750" indent="-285750">
              <a:buFontTx/>
              <a:buChar char="-"/>
            </a:pPr>
            <a:endParaRPr lang="fr-FR" sz="1800" dirty="0"/>
          </a:p>
          <a:p>
            <a:pPr marL="285750" indent="-285750">
              <a:buFontTx/>
              <a:buChar char="-"/>
            </a:pPr>
            <a:endParaRPr lang="fr-FR" sz="1800" dirty="0"/>
          </a:p>
          <a:p>
            <a:endParaRPr lang="fr-FR" sz="1800" dirty="0"/>
          </a:p>
        </p:txBody>
      </p:sp>
      <p:sp>
        <p:nvSpPr>
          <p:cNvPr id="7" name="Espace réservé du contenu 3"/>
          <p:cNvSpPr txBox="1">
            <a:spLocks/>
          </p:cNvSpPr>
          <p:nvPr/>
        </p:nvSpPr>
        <p:spPr bwMode="gray">
          <a:xfrm>
            <a:off x="389997" y="2996952"/>
            <a:ext cx="9259328" cy="28803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37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1994" indent="-71999" algn="l" defTabSz="914378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1990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1985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7979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500" dirty="0"/>
          </a:p>
        </p:txBody>
      </p:sp>
    </p:spTree>
    <p:extLst>
      <p:ext uri="{BB962C8B-B14F-4D97-AF65-F5344CB8AC3E}">
        <p14:creationId xmlns:p14="http://schemas.microsoft.com/office/powerpoint/2010/main" val="189993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smtClean="0">
                <a:solidFill>
                  <a:schemeClr val="bg1"/>
                </a:solidFill>
              </a:rPr>
              <a:t>Principes généraux sur la retraite au sein de la FPE – 2/2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6" name="Espace réservé du contenu 6"/>
          <p:cNvSpPr>
            <a:spLocks noGrp="1"/>
          </p:cNvSpPr>
          <p:nvPr>
            <p:ph sz="quarter" idx="14"/>
          </p:nvPr>
        </p:nvSpPr>
        <p:spPr>
          <a:xfrm>
            <a:off x="389997" y="1628800"/>
            <a:ext cx="9259328" cy="1440160"/>
          </a:xfrm>
        </p:spPr>
        <p:txBody>
          <a:bodyPr/>
          <a:lstStyle/>
          <a:p>
            <a:r>
              <a:rPr lang="fr-FR" sz="2000" dirty="0" smtClean="0"/>
              <a:t>Pour les agents prenant leur retraite en Nouvelle-Calédonie et remplissant des conditions strictes, le fonctionnaire de l’Etat perçoit en outre :</a:t>
            </a:r>
          </a:p>
          <a:p>
            <a:endParaRPr lang="fr-FR" sz="2000" dirty="0"/>
          </a:p>
          <a:p>
            <a:r>
              <a:rPr lang="fr-FR" sz="2000" dirty="0" smtClean="0"/>
              <a:t>3/ </a:t>
            </a:r>
            <a:r>
              <a:rPr lang="fr-FR" sz="2000" b="1" dirty="0" smtClean="0"/>
              <a:t>l’indemnité </a:t>
            </a:r>
            <a:r>
              <a:rPr lang="fr-FR" sz="2000" b="1" dirty="0"/>
              <a:t>temporaire de retraite (ITR) </a:t>
            </a:r>
            <a:endParaRPr lang="fr-FR" sz="2000" b="1" dirty="0" smtClean="0"/>
          </a:p>
          <a:p>
            <a:endParaRPr lang="fr-FR" sz="2000" dirty="0"/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pPr marL="285750" indent="-285750">
              <a:buFontTx/>
              <a:buChar char="-"/>
            </a:pPr>
            <a:endParaRPr lang="fr-FR" sz="1800" dirty="0"/>
          </a:p>
          <a:p>
            <a:endParaRPr lang="fr-FR" sz="1800" dirty="0"/>
          </a:p>
          <a:p>
            <a:endParaRPr lang="fr-FR" sz="1800" dirty="0"/>
          </a:p>
        </p:txBody>
      </p:sp>
      <p:sp>
        <p:nvSpPr>
          <p:cNvPr id="7" name="Espace réservé du contenu 3"/>
          <p:cNvSpPr txBox="1">
            <a:spLocks/>
          </p:cNvSpPr>
          <p:nvPr/>
        </p:nvSpPr>
        <p:spPr bwMode="gray">
          <a:xfrm>
            <a:off x="389997" y="2996952"/>
            <a:ext cx="9259328" cy="28803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37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1994" indent="-71999" algn="l" defTabSz="914378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1990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1985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7979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500" dirty="0"/>
          </a:p>
        </p:txBody>
      </p:sp>
      <p:sp>
        <p:nvSpPr>
          <p:cNvPr id="10" name="Rectangle 9"/>
          <p:cNvSpPr/>
          <p:nvPr/>
        </p:nvSpPr>
        <p:spPr>
          <a:xfrm>
            <a:off x="951209" y="5692606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Retraite du fonctionnaire de l’Etat = pension civile + rente RAFP </a:t>
            </a:r>
            <a:r>
              <a:rPr lang="fr-F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+ ITR</a:t>
            </a:r>
          </a:p>
        </p:txBody>
      </p:sp>
      <p:sp>
        <p:nvSpPr>
          <p:cNvPr id="11" name="Espace réservé du contenu 6"/>
          <p:cNvSpPr txBox="1">
            <a:spLocks/>
          </p:cNvSpPr>
          <p:nvPr/>
        </p:nvSpPr>
        <p:spPr bwMode="gray">
          <a:xfrm>
            <a:off x="332310" y="3382915"/>
            <a:ext cx="5268762" cy="14401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37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1994" indent="-71999" algn="l" defTabSz="914378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1990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1985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7979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000" dirty="0" smtClean="0"/>
          </a:p>
          <a:p>
            <a:r>
              <a:rPr lang="fr-FR" sz="2000" b="1" dirty="0" smtClean="0"/>
              <a:t> 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pPr marL="285750" indent="-285750">
              <a:buFontTx/>
              <a:buChar char="-"/>
            </a:pPr>
            <a:endParaRPr lang="fr-FR" sz="1800" dirty="0" smtClean="0"/>
          </a:p>
          <a:p>
            <a:pPr marL="285750" indent="-285750">
              <a:buFontTx/>
              <a:buChar char="-"/>
            </a:pPr>
            <a:endParaRPr lang="fr-FR" sz="1800" dirty="0" smtClean="0"/>
          </a:p>
          <a:p>
            <a:endParaRPr lang="fr-FR" sz="1800" dirty="0"/>
          </a:p>
        </p:txBody>
      </p:sp>
      <p:sp>
        <p:nvSpPr>
          <p:cNvPr id="12" name="Espace réservé du contenu 6"/>
          <p:cNvSpPr txBox="1">
            <a:spLocks/>
          </p:cNvSpPr>
          <p:nvPr/>
        </p:nvSpPr>
        <p:spPr bwMode="gray">
          <a:xfrm>
            <a:off x="6033119" y="3126342"/>
            <a:ext cx="3456385" cy="22502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37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1994" indent="-71999" algn="l" defTabSz="914378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1990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1985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7979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/>
              <a:t>- l’ITR cesse d’être due lorsque le pensionné quitte définitivement le territoire</a:t>
            </a:r>
          </a:p>
          <a:p>
            <a:r>
              <a:rPr lang="fr-FR" sz="2000" dirty="0" smtClean="0"/>
              <a:t>-- chaque </a:t>
            </a:r>
            <a:r>
              <a:rPr lang="fr-FR" sz="2000" dirty="0"/>
              <a:t>année, le plafond de l’ITR diminue pour s’annuler le 1er janvier 2028</a:t>
            </a:r>
          </a:p>
          <a:p>
            <a:endParaRPr lang="fr-FR" sz="2000" dirty="0"/>
          </a:p>
          <a:p>
            <a:endParaRPr lang="fr-FR" sz="2000" dirty="0"/>
          </a:p>
          <a:p>
            <a:endParaRPr lang="fr-FR" sz="2000" dirty="0"/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pPr marL="285750" indent="-285750">
              <a:buFontTx/>
              <a:buChar char="-"/>
            </a:pPr>
            <a:endParaRPr lang="fr-FR" sz="1800" dirty="0" smtClean="0"/>
          </a:p>
          <a:p>
            <a:pPr marL="285750" indent="-285750">
              <a:buFontTx/>
              <a:buChar char="-"/>
            </a:pPr>
            <a:endParaRPr lang="fr-FR" sz="1800" dirty="0" smtClean="0"/>
          </a:p>
          <a:p>
            <a:endParaRPr lang="fr-FR" sz="1800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997" y="3129217"/>
            <a:ext cx="5268762" cy="2247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07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smtClean="0">
                <a:solidFill>
                  <a:schemeClr val="bg1"/>
                </a:solidFill>
              </a:rPr>
              <a:t>Le dispositif adopté en 2024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6" name="Espace réservé du contenu 6"/>
          <p:cNvSpPr>
            <a:spLocks noGrp="1"/>
          </p:cNvSpPr>
          <p:nvPr>
            <p:ph sz="quarter" idx="14"/>
          </p:nvPr>
        </p:nvSpPr>
        <p:spPr>
          <a:xfrm>
            <a:off x="332310" y="1700808"/>
            <a:ext cx="9259328" cy="3312368"/>
          </a:xfrm>
        </p:spPr>
        <p:txBody>
          <a:bodyPr/>
          <a:lstStyle/>
          <a:p>
            <a:endParaRPr lang="fr-FR" sz="2000" dirty="0" smtClean="0"/>
          </a:p>
          <a:p>
            <a:pPr marL="285750" indent="-285750">
              <a:buFontTx/>
              <a:buChar char="-"/>
            </a:pPr>
            <a:endParaRPr lang="fr-FR" sz="1800" dirty="0" smtClean="0"/>
          </a:p>
          <a:p>
            <a:pPr marL="285750" indent="-285750">
              <a:buFontTx/>
              <a:buChar char="-"/>
            </a:pPr>
            <a:endParaRPr lang="fr-FR" sz="2400" dirty="0" smtClean="0"/>
          </a:p>
          <a:p>
            <a:pPr marL="285750" indent="-285750">
              <a:buFontTx/>
              <a:buChar char="-"/>
            </a:pPr>
            <a:endParaRPr lang="fr-FR" sz="1800" dirty="0"/>
          </a:p>
          <a:p>
            <a:pPr marL="285750" indent="-285750">
              <a:buFontTx/>
              <a:buChar char="-"/>
            </a:pPr>
            <a:endParaRPr lang="fr-FR" sz="1800" dirty="0"/>
          </a:p>
          <a:p>
            <a:endParaRPr lang="fr-FR" sz="1800" dirty="0"/>
          </a:p>
        </p:txBody>
      </p:sp>
      <p:sp>
        <p:nvSpPr>
          <p:cNvPr id="7" name="Espace réservé du contenu 3"/>
          <p:cNvSpPr txBox="1">
            <a:spLocks/>
          </p:cNvSpPr>
          <p:nvPr/>
        </p:nvSpPr>
        <p:spPr bwMode="gray">
          <a:xfrm>
            <a:off x="389997" y="2996952"/>
            <a:ext cx="9259328" cy="28803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37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1994" indent="-71999" algn="l" defTabSz="914378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1990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1985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7979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500" dirty="0"/>
          </a:p>
        </p:txBody>
      </p:sp>
      <p:sp>
        <p:nvSpPr>
          <p:cNvPr id="4" name="ZoneTexte 3"/>
          <p:cNvSpPr txBox="1"/>
          <p:nvPr/>
        </p:nvSpPr>
        <p:spPr>
          <a:xfrm>
            <a:off x="389997" y="1700808"/>
            <a:ext cx="920164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La loi de finances de 2024 a créé un dispositif de cotisation volontaire, complété, sous conditions, d’une garantie de 4000 euros: </a:t>
            </a:r>
          </a:p>
          <a:p>
            <a:endParaRPr lang="fr-FR" sz="2000" dirty="0"/>
          </a:p>
          <a:p>
            <a:endParaRPr lang="fr-FR" sz="2000" dirty="0" smtClean="0"/>
          </a:p>
          <a:p>
            <a:r>
              <a:rPr lang="fr-FR" sz="2000" dirty="0"/>
              <a:t>1/ La cotisation volontaire instituée en </a:t>
            </a:r>
            <a:r>
              <a:rPr lang="fr-FR" sz="2000" dirty="0" smtClean="0"/>
              <a:t>2024</a:t>
            </a:r>
          </a:p>
          <a:p>
            <a:endParaRPr lang="fr-FR" sz="2000" dirty="0"/>
          </a:p>
          <a:p>
            <a:endParaRPr lang="fr-FR" sz="2000" dirty="0" smtClean="0"/>
          </a:p>
          <a:p>
            <a:r>
              <a:rPr lang="fr-FR" sz="2000" dirty="0" smtClean="0"/>
              <a:t>2/ la garantie de 4000 euros, sous conditions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15800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smtClean="0">
                <a:solidFill>
                  <a:schemeClr val="bg1"/>
                </a:solidFill>
              </a:rPr>
              <a:t>1/ La cotisation volontaire instituée en 2024 – 1/4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6" name="Espace réservé du contenu 6"/>
          <p:cNvSpPr>
            <a:spLocks noGrp="1"/>
          </p:cNvSpPr>
          <p:nvPr>
            <p:ph sz="quarter" idx="14"/>
          </p:nvPr>
        </p:nvSpPr>
        <p:spPr>
          <a:xfrm>
            <a:off x="389997" y="1700808"/>
            <a:ext cx="9259328" cy="4176464"/>
          </a:xfrm>
        </p:spPr>
        <p:txBody>
          <a:bodyPr/>
          <a:lstStyle/>
          <a:p>
            <a:r>
              <a:rPr lang="fr-FR" sz="2000" b="1" dirty="0"/>
              <a:t>Qui peut cotiser </a:t>
            </a:r>
            <a:r>
              <a:rPr lang="fr-FR" sz="2000" b="1" dirty="0" smtClean="0"/>
              <a:t>?</a:t>
            </a:r>
          </a:p>
          <a:p>
            <a:r>
              <a:rPr lang="fr-FR" sz="2000" dirty="0"/>
              <a:t>Les fonctionnaires </a:t>
            </a:r>
            <a:r>
              <a:rPr lang="fr-FR" sz="2000" dirty="0" smtClean="0"/>
              <a:t>de l’Etat ainsi que les fonctionnaires de la fonction publique territoriale hexagonale et de la fonction publique hospitalière hexagonale affectés en Nouvelle-Calédonie</a:t>
            </a:r>
            <a:endParaRPr lang="fr-FR" sz="2000" dirty="0"/>
          </a:p>
          <a:p>
            <a:endParaRPr lang="fr-FR" sz="2000" dirty="0"/>
          </a:p>
          <a:p>
            <a:r>
              <a:rPr lang="fr-FR" sz="2000" b="1" dirty="0" smtClean="0"/>
              <a:t>Quel </a:t>
            </a:r>
            <a:r>
              <a:rPr lang="fr-FR" sz="2000" b="1" dirty="0"/>
              <a:t>est le délai pour se positionner </a:t>
            </a:r>
            <a:r>
              <a:rPr lang="fr-FR" sz="2000" b="1" dirty="0" smtClean="0"/>
              <a:t>?</a:t>
            </a:r>
          </a:p>
          <a:p>
            <a:r>
              <a:rPr lang="fr-FR" sz="2000" dirty="0"/>
              <a:t>Les agents affectés en </a:t>
            </a:r>
            <a:r>
              <a:rPr lang="fr-FR" sz="2000" dirty="0" smtClean="0"/>
              <a:t>Nouvelle-Calédonie </a:t>
            </a:r>
            <a:r>
              <a:rPr lang="fr-FR" sz="2000" dirty="0"/>
              <a:t>avant le 17 avril </a:t>
            </a:r>
            <a:r>
              <a:rPr lang="fr-FR" sz="2000" dirty="0" smtClean="0"/>
              <a:t>2024 doivent </a:t>
            </a:r>
            <a:r>
              <a:rPr lang="fr-FR" sz="2000" dirty="0"/>
              <a:t>opter le 17 </a:t>
            </a:r>
            <a:r>
              <a:rPr lang="fr-FR" sz="2000" dirty="0" smtClean="0"/>
              <a:t>octobre 2024 </a:t>
            </a:r>
            <a:r>
              <a:rPr lang="fr-FR" sz="2000" dirty="0"/>
              <a:t>au </a:t>
            </a:r>
            <a:r>
              <a:rPr lang="fr-FR" sz="2000" dirty="0" smtClean="0"/>
              <a:t>plus tard </a:t>
            </a:r>
            <a:endParaRPr lang="fr-FR" sz="2000" dirty="0"/>
          </a:p>
          <a:p>
            <a:r>
              <a:rPr lang="fr-FR" sz="2000" dirty="0"/>
              <a:t>Les agents affectés </a:t>
            </a:r>
            <a:r>
              <a:rPr lang="fr-FR" sz="2000" dirty="0" smtClean="0"/>
              <a:t>en Nouvelle-Calédonie à </a:t>
            </a:r>
            <a:r>
              <a:rPr lang="fr-FR" sz="2000" dirty="0"/>
              <a:t>compter du 17 avril </a:t>
            </a:r>
            <a:r>
              <a:rPr lang="fr-FR" sz="2000" dirty="0" smtClean="0"/>
              <a:t>2024 ont </a:t>
            </a:r>
            <a:r>
              <a:rPr lang="fr-FR" sz="2000" dirty="0"/>
              <a:t>2 mois pour se décider </a:t>
            </a:r>
            <a:r>
              <a:rPr lang="fr-FR" sz="2000" dirty="0" smtClean="0"/>
              <a:t>à compter </a:t>
            </a:r>
            <a:r>
              <a:rPr lang="fr-FR" sz="2000" dirty="0"/>
              <a:t>de </a:t>
            </a:r>
            <a:r>
              <a:rPr lang="fr-FR" sz="2000" dirty="0" smtClean="0"/>
              <a:t>l’affectation </a:t>
            </a:r>
          </a:p>
          <a:p>
            <a:r>
              <a:rPr lang="fr-FR" sz="2000" dirty="0"/>
              <a:t>L’agent peut changer d’option à chaque changement de </a:t>
            </a:r>
            <a:r>
              <a:rPr lang="fr-FR" sz="2000" dirty="0" smtClean="0"/>
              <a:t>poste</a:t>
            </a:r>
            <a:endParaRPr lang="fr-FR" sz="2000" dirty="0"/>
          </a:p>
        </p:txBody>
      </p:sp>
      <p:sp>
        <p:nvSpPr>
          <p:cNvPr id="7" name="Espace réservé du contenu 3"/>
          <p:cNvSpPr txBox="1">
            <a:spLocks/>
          </p:cNvSpPr>
          <p:nvPr/>
        </p:nvSpPr>
        <p:spPr bwMode="gray">
          <a:xfrm>
            <a:off x="389997" y="2996952"/>
            <a:ext cx="9259328" cy="28803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37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1994" indent="-71999" algn="l" defTabSz="914378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1990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1985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7979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500" dirty="0"/>
          </a:p>
        </p:txBody>
      </p:sp>
    </p:spTree>
    <p:extLst>
      <p:ext uri="{BB962C8B-B14F-4D97-AF65-F5344CB8AC3E}">
        <p14:creationId xmlns:p14="http://schemas.microsoft.com/office/powerpoint/2010/main" val="251889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smtClean="0">
                <a:solidFill>
                  <a:schemeClr val="bg1"/>
                </a:solidFill>
              </a:rPr>
              <a:t>1/ La cotisation volontaire instituée en 2024 – 2/4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6" name="Espace réservé du contenu 6"/>
          <p:cNvSpPr>
            <a:spLocks noGrp="1"/>
          </p:cNvSpPr>
          <p:nvPr>
            <p:ph sz="quarter" idx="14"/>
          </p:nvPr>
        </p:nvSpPr>
        <p:spPr>
          <a:xfrm>
            <a:off x="389997" y="1700808"/>
            <a:ext cx="9259328" cy="4176464"/>
          </a:xfrm>
        </p:spPr>
        <p:txBody>
          <a:bodyPr/>
          <a:lstStyle/>
          <a:p>
            <a:r>
              <a:rPr lang="fr-FR" sz="2000" b="1" dirty="0" smtClean="0"/>
              <a:t>La </a:t>
            </a:r>
            <a:r>
              <a:rPr lang="fr-FR" sz="2000" b="1" dirty="0"/>
              <a:t>cotisation a-t-elle un effet rétroactif ?</a:t>
            </a:r>
          </a:p>
          <a:p>
            <a:r>
              <a:rPr lang="fr-FR" sz="2000" dirty="0"/>
              <a:t>La cotisation prend effet au 1er avril </a:t>
            </a:r>
            <a:r>
              <a:rPr lang="fr-FR" sz="2000" dirty="0" smtClean="0"/>
              <a:t>2024 pour </a:t>
            </a:r>
            <a:r>
              <a:rPr lang="fr-FR" sz="2000" dirty="0"/>
              <a:t>ceux en poste à cette </a:t>
            </a:r>
            <a:r>
              <a:rPr lang="fr-FR" sz="2000" dirty="0" smtClean="0"/>
              <a:t>date</a:t>
            </a:r>
            <a:endParaRPr lang="fr-FR" sz="2000" dirty="0"/>
          </a:p>
          <a:p>
            <a:r>
              <a:rPr lang="fr-FR" sz="2000" dirty="0" smtClean="0"/>
              <a:t>Elle prend effet au jour </a:t>
            </a:r>
            <a:r>
              <a:rPr lang="fr-FR" sz="2000" dirty="0"/>
              <a:t>de l’affectation pour ceux affectés à compter du 17 </a:t>
            </a:r>
            <a:r>
              <a:rPr lang="fr-FR" sz="2000" dirty="0" smtClean="0"/>
              <a:t>avril 2024</a:t>
            </a:r>
            <a:endParaRPr lang="fr-FR" sz="2000" dirty="0"/>
          </a:p>
          <a:p>
            <a:r>
              <a:rPr lang="fr-FR" sz="2000" dirty="0"/>
              <a:t>Un étalement du rappel de cotisation sur 6 mois maximum est à </a:t>
            </a:r>
            <a:r>
              <a:rPr lang="fr-FR" sz="2000" dirty="0" smtClean="0"/>
              <a:t>l’étude en lien avec les services de la DFIP</a:t>
            </a:r>
            <a:endParaRPr lang="fr-FR" sz="2000" dirty="0"/>
          </a:p>
          <a:p>
            <a:endParaRPr lang="fr-FR" sz="2000" dirty="0" smtClean="0"/>
          </a:p>
          <a:p>
            <a:r>
              <a:rPr lang="fr-FR" sz="2000" b="1" dirty="0" smtClean="0"/>
              <a:t>Quel </a:t>
            </a:r>
            <a:r>
              <a:rPr lang="fr-FR" sz="2000" b="1" dirty="0"/>
              <a:t>est le montant de la cotisation ?</a:t>
            </a:r>
          </a:p>
          <a:p>
            <a:r>
              <a:rPr lang="fr-FR" sz="2000" dirty="0" smtClean="0"/>
              <a:t>Le </a:t>
            </a:r>
            <a:r>
              <a:rPr lang="fr-FR" sz="2000" dirty="0"/>
              <a:t>montant de la cotisation est de 5% de l’indexation</a:t>
            </a:r>
          </a:p>
          <a:p>
            <a:r>
              <a:rPr lang="fr-FR" sz="2000" dirty="0"/>
              <a:t>L’Etat verse une cotisation du même </a:t>
            </a:r>
            <a:r>
              <a:rPr lang="fr-FR" sz="2000" dirty="0" smtClean="0"/>
              <a:t>montant</a:t>
            </a:r>
            <a:endParaRPr lang="fr-FR" sz="1800" dirty="0" smtClean="0"/>
          </a:p>
          <a:p>
            <a:pPr marL="285750" indent="-285750">
              <a:buFontTx/>
              <a:buChar char="-"/>
            </a:pPr>
            <a:endParaRPr lang="fr-FR" sz="2400" dirty="0" smtClean="0"/>
          </a:p>
          <a:p>
            <a:pPr marL="285750" indent="-285750">
              <a:buFontTx/>
              <a:buChar char="-"/>
            </a:pPr>
            <a:endParaRPr lang="fr-FR" sz="1800" dirty="0"/>
          </a:p>
          <a:p>
            <a:pPr marL="285750" indent="-285750">
              <a:buFontTx/>
              <a:buChar char="-"/>
            </a:pPr>
            <a:endParaRPr lang="fr-FR" sz="1800" dirty="0"/>
          </a:p>
          <a:p>
            <a:endParaRPr lang="fr-FR" sz="1800" dirty="0"/>
          </a:p>
        </p:txBody>
      </p:sp>
      <p:sp>
        <p:nvSpPr>
          <p:cNvPr id="7" name="Espace réservé du contenu 3"/>
          <p:cNvSpPr txBox="1">
            <a:spLocks/>
          </p:cNvSpPr>
          <p:nvPr/>
        </p:nvSpPr>
        <p:spPr bwMode="gray">
          <a:xfrm>
            <a:off x="389997" y="2996952"/>
            <a:ext cx="9259328" cy="28803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37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1994" indent="-71999" algn="l" defTabSz="914378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1990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1985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7979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500" dirty="0"/>
          </a:p>
        </p:txBody>
      </p:sp>
    </p:spTree>
    <p:extLst>
      <p:ext uri="{BB962C8B-B14F-4D97-AF65-F5344CB8AC3E}">
        <p14:creationId xmlns:p14="http://schemas.microsoft.com/office/powerpoint/2010/main" val="219904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smtClean="0">
                <a:solidFill>
                  <a:schemeClr val="bg1"/>
                </a:solidFill>
              </a:rPr>
              <a:t>1/ La cotisation volontaire instituée en 2024 – 3/4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6" name="Espace réservé du contenu 6"/>
          <p:cNvSpPr>
            <a:spLocks noGrp="1"/>
          </p:cNvSpPr>
          <p:nvPr>
            <p:ph sz="quarter" idx="14"/>
          </p:nvPr>
        </p:nvSpPr>
        <p:spPr>
          <a:xfrm>
            <a:off x="389997" y="1951172"/>
            <a:ext cx="9259328" cy="4176464"/>
          </a:xfrm>
        </p:spPr>
        <p:txBody>
          <a:bodyPr/>
          <a:lstStyle/>
          <a:p>
            <a:endParaRPr lang="fr-FR" sz="2000" b="1" dirty="0"/>
          </a:p>
          <a:p>
            <a:endParaRPr lang="fr-FR" sz="2000" b="1" dirty="0" smtClean="0"/>
          </a:p>
          <a:p>
            <a:endParaRPr lang="fr-FR" sz="2000" b="1" dirty="0"/>
          </a:p>
          <a:p>
            <a:endParaRPr lang="fr-FR" sz="2000" b="1" dirty="0" smtClean="0"/>
          </a:p>
          <a:p>
            <a:endParaRPr lang="fr-FR" sz="2000" b="1" dirty="0"/>
          </a:p>
          <a:p>
            <a:r>
              <a:rPr lang="fr-FR" sz="1800" dirty="0" smtClean="0"/>
              <a:t>Le montant de la cotisation volontaire évolue en fonction du traitement brut et de la zone d’affectation de l’agent</a:t>
            </a:r>
          </a:p>
          <a:p>
            <a:endParaRPr lang="fr-FR" sz="1200" dirty="0" smtClean="0"/>
          </a:p>
          <a:p>
            <a:r>
              <a:rPr lang="fr-FR" sz="1800" dirty="0" smtClean="0"/>
              <a:t>Un simulateur est disponible sur le site du vice-rectorat</a:t>
            </a:r>
          </a:p>
          <a:p>
            <a:endParaRPr lang="fr-FR" sz="1200" dirty="0"/>
          </a:p>
          <a:p>
            <a:r>
              <a:rPr lang="fr-FR" sz="1800" dirty="0" smtClean="0"/>
              <a:t>Pour toute question concernant la RAFP (nombre de points acquis et rente</a:t>
            </a:r>
            <a:r>
              <a:rPr lang="fr-FR" sz="1800" dirty="0"/>
              <a:t>: https://</a:t>
            </a:r>
            <a:r>
              <a:rPr lang="fr-FR" sz="1800" dirty="0" smtClean="0"/>
              <a:t>www.rafp.fr/actif/activite/calculer-vos-cotisations-et-vos-points-rafp) </a:t>
            </a:r>
          </a:p>
          <a:p>
            <a:pPr marL="285750" indent="-285750">
              <a:buFontTx/>
              <a:buChar char="-"/>
            </a:pPr>
            <a:endParaRPr lang="fr-FR" sz="1800" dirty="0"/>
          </a:p>
          <a:p>
            <a:pPr marL="285750" indent="-285750">
              <a:buFontTx/>
              <a:buChar char="-"/>
            </a:pPr>
            <a:endParaRPr lang="fr-FR" sz="1800" dirty="0"/>
          </a:p>
          <a:p>
            <a:endParaRPr lang="fr-FR" sz="1800" dirty="0"/>
          </a:p>
        </p:txBody>
      </p:sp>
      <p:sp>
        <p:nvSpPr>
          <p:cNvPr id="7" name="Espace réservé du contenu 3"/>
          <p:cNvSpPr txBox="1">
            <a:spLocks/>
          </p:cNvSpPr>
          <p:nvPr/>
        </p:nvSpPr>
        <p:spPr bwMode="gray">
          <a:xfrm>
            <a:off x="389997" y="2996952"/>
            <a:ext cx="9259328" cy="28803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37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1994" indent="-71999" algn="l" defTabSz="914378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1990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1985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7979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5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672" y="1586976"/>
            <a:ext cx="54102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27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smtClean="0">
                <a:solidFill>
                  <a:schemeClr val="bg1"/>
                </a:solidFill>
              </a:rPr>
              <a:t>1/ La cotisation volontaire instituée en 2024 – 4/4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6" name="Espace réservé du contenu 6"/>
          <p:cNvSpPr>
            <a:spLocks noGrp="1"/>
          </p:cNvSpPr>
          <p:nvPr>
            <p:ph sz="quarter" idx="14"/>
          </p:nvPr>
        </p:nvSpPr>
        <p:spPr>
          <a:xfrm>
            <a:off x="389997" y="1556792"/>
            <a:ext cx="9259328" cy="5112568"/>
          </a:xfrm>
        </p:spPr>
        <p:txBody>
          <a:bodyPr/>
          <a:lstStyle/>
          <a:p>
            <a:pPr algn="ctr"/>
            <a:r>
              <a:rPr lang="fr-FR" sz="1600" b="1" dirty="0" smtClean="0"/>
              <a:t>Exemple - Hypothèse: agent à l’indice sommital partant à la retraite dans 5 ans</a:t>
            </a:r>
          </a:p>
          <a:p>
            <a:r>
              <a:rPr lang="fr-FR" sz="1600" dirty="0" smtClean="0"/>
              <a:t>INM – 811</a:t>
            </a:r>
          </a:p>
          <a:p>
            <a:r>
              <a:rPr lang="fr-FR" sz="1600" dirty="0" smtClean="0"/>
              <a:t>Cotisation volontaire RAFP selon simulateur – 15 459 frs / mois, soit 129,55 euros</a:t>
            </a:r>
          </a:p>
          <a:p>
            <a:r>
              <a:rPr lang="fr-FR" sz="1600" dirty="0" smtClean="0"/>
              <a:t>A </a:t>
            </a:r>
            <a:r>
              <a:rPr lang="fr-FR" sz="1600" dirty="0" smtClean="0"/>
              <a:t>la date du départ, l’agent a payé au total 15 459 x 5 ans x 12 mois = 927 540 frs, soit 7772,74 euros - Comme l’employeur cotise également 5%, l’agent a 15 </a:t>
            </a:r>
            <a:r>
              <a:rPr lang="fr-FR" sz="1600" dirty="0" smtClean="0"/>
              <a:t>545,48 (7772,74 x2) </a:t>
            </a:r>
            <a:r>
              <a:rPr lang="fr-FR" sz="1600" dirty="0" smtClean="0"/>
              <a:t>euros à faire racheter</a:t>
            </a:r>
          </a:p>
          <a:p>
            <a:endParaRPr lang="fr-FR" sz="1600" dirty="0"/>
          </a:p>
          <a:p>
            <a:r>
              <a:rPr lang="fr-FR" sz="1600" b="1" dirty="0" smtClean="0"/>
              <a:t>1/ Valeur de rachat 2024 </a:t>
            </a:r>
            <a:r>
              <a:rPr lang="fr-FR" sz="1600" dirty="0" smtClean="0"/>
              <a:t>(conversion en points) – 1 point = 1,4112 euros</a:t>
            </a:r>
          </a:p>
          <a:p>
            <a:r>
              <a:rPr lang="fr-FR" sz="1600" dirty="0" smtClean="0"/>
              <a:t>Soit 15 545,48 euros = 11 015,78 points</a:t>
            </a:r>
          </a:p>
          <a:p>
            <a:endParaRPr lang="fr-FR" sz="1600" dirty="0"/>
          </a:p>
          <a:p>
            <a:r>
              <a:rPr lang="fr-FR" sz="1600" b="1" dirty="0" smtClean="0"/>
              <a:t>2/ Valeur de service 2024 </a:t>
            </a:r>
            <a:r>
              <a:rPr lang="fr-FR" sz="1600" dirty="0" smtClean="0"/>
              <a:t>(conversion en rente) – 1 point = 0,05378 euros</a:t>
            </a:r>
          </a:p>
          <a:p>
            <a:r>
              <a:rPr lang="fr-FR" sz="1600" dirty="0" smtClean="0"/>
              <a:t>Soit 11 015,78 points = 592,43 euros /an</a:t>
            </a:r>
          </a:p>
          <a:p>
            <a:r>
              <a:rPr lang="fr-FR" sz="1600" dirty="0" smtClean="0"/>
              <a:t>Ce qui correspond à 49,37 euros par mois</a:t>
            </a:r>
          </a:p>
          <a:p>
            <a:endParaRPr lang="fr-FR" sz="1600" dirty="0"/>
          </a:p>
          <a:p>
            <a:pPr algn="ctr"/>
            <a:r>
              <a:rPr lang="fr-FR" sz="1600" b="1" dirty="0" smtClean="0"/>
              <a:t>Récapitulatif: cotisation de 7772, 74 euros – rente de 49,37 euros par mois pendant la retraite</a:t>
            </a:r>
          </a:p>
          <a:p>
            <a:endParaRPr lang="fr-FR" sz="1600" dirty="0" smtClean="0"/>
          </a:p>
          <a:p>
            <a:endParaRPr lang="fr-FR" sz="1600" dirty="0"/>
          </a:p>
          <a:p>
            <a:pPr marL="285750" indent="-285750">
              <a:buFontTx/>
              <a:buChar char="-"/>
            </a:pPr>
            <a:endParaRPr lang="fr-FR" sz="1600" dirty="0"/>
          </a:p>
          <a:p>
            <a:pPr marL="285750" indent="-285750">
              <a:buFontTx/>
              <a:buChar char="-"/>
            </a:pPr>
            <a:endParaRPr lang="fr-FR" sz="1600" dirty="0"/>
          </a:p>
          <a:p>
            <a:endParaRPr lang="fr-FR" sz="1600" dirty="0"/>
          </a:p>
        </p:txBody>
      </p:sp>
      <p:sp>
        <p:nvSpPr>
          <p:cNvPr id="7" name="Espace réservé du contenu 3"/>
          <p:cNvSpPr txBox="1">
            <a:spLocks/>
          </p:cNvSpPr>
          <p:nvPr/>
        </p:nvSpPr>
        <p:spPr bwMode="gray">
          <a:xfrm>
            <a:off x="389997" y="2996952"/>
            <a:ext cx="9259328" cy="28803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37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1994" indent="-71999" algn="l" defTabSz="914378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1990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1985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7979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500" dirty="0"/>
          </a:p>
        </p:txBody>
      </p:sp>
    </p:spTree>
    <p:extLst>
      <p:ext uri="{BB962C8B-B14F-4D97-AF65-F5344CB8AC3E}">
        <p14:creationId xmlns:p14="http://schemas.microsoft.com/office/powerpoint/2010/main" val="261379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smtClean="0">
                <a:solidFill>
                  <a:schemeClr val="bg1"/>
                </a:solidFill>
              </a:rPr>
              <a:t>2/ La garantie de 4000 euros  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6" name="Espace réservé du contenu 6"/>
          <p:cNvSpPr>
            <a:spLocks noGrp="1"/>
          </p:cNvSpPr>
          <p:nvPr>
            <p:ph sz="quarter" idx="14"/>
          </p:nvPr>
        </p:nvSpPr>
        <p:spPr>
          <a:xfrm>
            <a:off x="389997" y="1700808"/>
            <a:ext cx="9259328" cy="4176464"/>
          </a:xfrm>
        </p:spPr>
        <p:txBody>
          <a:bodyPr/>
          <a:lstStyle/>
          <a:p>
            <a:r>
              <a:rPr lang="fr-FR" sz="1800" b="1" dirty="0"/>
              <a:t>Quoi </a:t>
            </a:r>
            <a:r>
              <a:rPr lang="fr-FR" sz="1800" b="1" dirty="0" smtClean="0"/>
              <a:t>?</a:t>
            </a:r>
          </a:p>
          <a:p>
            <a:r>
              <a:rPr lang="fr-FR" sz="1800" dirty="0"/>
              <a:t>L’Etat garantit à certains agents une retraite complémentaire de 4 000€ par </a:t>
            </a:r>
            <a:r>
              <a:rPr lang="fr-FR" sz="1800" dirty="0" smtClean="0"/>
              <a:t>an</a:t>
            </a:r>
          </a:p>
          <a:p>
            <a:endParaRPr lang="fr-FR" sz="1800" dirty="0"/>
          </a:p>
          <a:p>
            <a:r>
              <a:rPr lang="fr-FR" sz="1800" b="1" dirty="0" smtClean="0"/>
              <a:t>Pour </a:t>
            </a:r>
            <a:r>
              <a:rPr lang="fr-FR" sz="1800" b="1" dirty="0"/>
              <a:t>qui </a:t>
            </a:r>
            <a:r>
              <a:rPr lang="fr-FR" sz="1800" b="1" dirty="0" smtClean="0"/>
              <a:t>?</a:t>
            </a:r>
          </a:p>
          <a:p>
            <a:r>
              <a:rPr lang="fr-FR" sz="1800" dirty="0"/>
              <a:t>Les fonctionnaires qui </a:t>
            </a:r>
            <a:r>
              <a:rPr lang="fr-FR" sz="1800" u="sng" dirty="0"/>
              <a:t>cumulent</a:t>
            </a:r>
            <a:r>
              <a:rPr lang="fr-FR" sz="1800" dirty="0"/>
              <a:t> les 6 critères suivants :</a:t>
            </a:r>
          </a:p>
          <a:p>
            <a:r>
              <a:rPr lang="fr-FR" sz="1800" dirty="0"/>
              <a:t>- </a:t>
            </a:r>
            <a:r>
              <a:rPr lang="fr-FR" sz="1800" dirty="0" smtClean="0"/>
              <a:t>être </a:t>
            </a:r>
            <a:r>
              <a:rPr lang="fr-FR" sz="1800" dirty="0"/>
              <a:t>affecté en Nouvelle-Calédonie au 1er janvier </a:t>
            </a:r>
            <a:r>
              <a:rPr lang="fr-FR" sz="1800" dirty="0" smtClean="0"/>
              <a:t>2024</a:t>
            </a:r>
            <a:endParaRPr lang="fr-FR" sz="1800" dirty="0"/>
          </a:p>
          <a:p>
            <a:r>
              <a:rPr lang="fr-FR" sz="1800" dirty="0"/>
              <a:t>- </a:t>
            </a:r>
            <a:r>
              <a:rPr lang="fr-FR" sz="1800" dirty="0" smtClean="0"/>
              <a:t>liquider </a:t>
            </a:r>
            <a:r>
              <a:rPr lang="fr-FR" sz="1800" dirty="0"/>
              <a:t>une </a:t>
            </a:r>
            <a:r>
              <a:rPr lang="fr-FR" sz="1800" dirty="0" smtClean="0"/>
              <a:t>pension civile à taux plein</a:t>
            </a:r>
            <a:endParaRPr lang="fr-FR" sz="1800" dirty="0"/>
          </a:p>
          <a:p>
            <a:r>
              <a:rPr lang="fr-FR" sz="1800" dirty="0"/>
              <a:t>- </a:t>
            </a:r>
            <a:r>
              <a:rPr lang="fr-FR" sz="1800" dirty="0" smtClean="0"/>
              <a:t>avoir </a:t>
            </a:r>
            <a:r>
              <a:rPr lang="fr-FR" sz="1800" dirty="0"/>
              <a:t>sa résidence effective en Nouvelle-Calédonie au moment de la </a:t>
            </a:r>
            <a:r>
              <a:rPr lang="fr-FR" sz="1800" dirty="0" smtClean="0"/>
              <a:t>retraite</a:t>
            </a:r>
            <a:endParaRPr lang="fr-FR" sz="1800" dirty="0"/>
          </a:p>
          <a:p>
            <a:r>
              <a:rPr lang="fr-FR" sz="1800" dirty="0"/>
              <a:t>- justifier de 15 ans de services dans les territoires </a:t>
            </a:r>
            <a:r>
              <a:rPr lang="fr-FR" sz="1800" dirty="0" smtClean="0"/>
              <a:t>éligibles ou avoir </a:t>
            </a:r>
            <a:r>
              <a:rPr lang="fr-FR" sz="1800" dirty="0"/>
              <a:t>son CIMM sur le </a:t>
            </a:r>
            <a:r>
              <a:rPr lang="fr-FR" sz="1800" dirty="0" smtClean="0"/>
              <a:t>territoire</a:t>
            </a:r>
            <a:endParaRPr lang="fr-FR" sz="1800" dirty="0"/>
          </a:p>
          <a:p>
            <a:r>
              <a:rPr lang="fr-FR" sz="1800" dirty="0"/>
              <a:t>- </a:t>
            </a:r>
            <a:r>
              <a:rPr lang="fr-FR" sz="1800" dirty="0" smtClean="0"/>
              <a:t>avoir </a:t>
            </a:r>
            <a:r>
              <a:rPr lang="fr-FR" sz="1800" dirty="0"/>
              <a:t>cotisé </a:t>
            </a:r>
            <a:r>
              <a:rPr lang="fr-FR" sz="1800" dirty="0" smtClean="0"/>
              <a:t>volontairement à </a:t>
            </a:r>
            <a:r>
              <a:rPr lang="fr-FR" sz="1800" dirty="0"/>
              <a:t>la RAFP </a:t>
            </a:r>
            <a:r>
              <a:rPr lang="fr-FR" sz="1800" dirty="0" smtClean="0"/>
              <a:t>sur l’ensemble des périodes éligibles à cette cotisation volontaire</a:t>
            </a:r>
            <a:endParaRPr lang="fr-FR" sz="1800" dirty="0"/>
          </a:p>
          <a:p>
            <a:r>
              <a:rPr lang="fr-FR" sz="1800" dirty="0"/>
              <a:t>- </a:t>
            </a:r>
            <a:r>
              <a:rPr lang="fr-FR" sz="1800" dirty="0" smtClean="0"/>
              <a:t>que </a:t>
            </a:r>
            <a:r>
              <a:rPr lang="fr-FR" sz="1800" dirty="0"/>
              <a:t>la somme ITR + retraite RAFP volontaire &lt; 4 000</a:t>
            </a:r>
            <a:r>
              <a:rPr lang="fr-FR" sz="1800" dirty="0" smtClean="0"/>
              <a:t>€</a:t>
            </a:r>
            <a:endParaRPr lang="fr-FR" sz="1800" dirty="0"/>
          </a:p>
        </p:txBody>
      </p:sp>
      <p:sp>
        <p:nvSpPr>
          <p:cNvPr id="7" name="Espace réservé du contenu 3"/>
          <p:cNvSpPr txBox="1">
            <a:spLocks/>
          </p:cNvSpPr>
          <p:nvPr/>
        </p:nvSpPr>
        <p:spPr bwMode="gray">
          <a:xfrm>
            <a:off x="389997" y="2996952"/>
            <a:ext cx="9259328" cy="28803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37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1994" indent="-71999" algn="l" defTabSz="914378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1990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1985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7979" indent="-71999" algn="l" defTabSz="914378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500" dirty="0"/>
          </a:p>
        </p:txBody>
      </p:sp>
    </p:spTree>
    <p:extLst>
      <p:ext uri="{BB962C8B-B14F-4D97-AF65-F5344CB8AC3E}">
        <p14:creationId xmlns:p14="http://schemas.microsoft.com/office/powerpoint/2010/main" val="49139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NISTÈR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2_FOND ECRAN_4_3" id="{10C338DC-25DE-DE49-B378-885F7B62B31C}" vid="{8EB08C32-EACE-6D4D-9991-56925EA9F4D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AB55E0CC5DA459F57F5A42893F46A005A087D358B12CA4E82A8A8BA9B8A8CF200D3544DBFAD4F664AA25DF68E6D1F0A9E00689F2856DFEDCE40890FDCED81A7DFC9005D57C802836FCB44B44B7372FB2B7972" ma:contentTypeVersion="2" ma:contentTypeDescription="Crée un document." ma:contentTypeScope="" ma:versionID="5a60f89c127121cb1fddd53ae7c254b1">
  <xsd:schema xmlns:xsd="http://www.w3.org/2001/XMLSchema" xmlns:xs="http://www.w3.org/2001/XMLSchema" xmlns:p="http://schemas.microsoft.com/office/2006/metadata/properties" xmlns:ns2="2c7ddd52-0a06-43b1-a35c-dcb15ea2e3f4" targetNamespace="http://schemas.microsoft.com/office/2006/metadata/properties" ma:root="true" ma:fieldsID="d5f738a9b3eb3c0a5db9868b5f12e787" ns2:_="">
    <xsd:import namespace="2c7ddd52-0a06-43b1-a35c-dcb15ea2e3f4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ddd52-0a06-43b1-a35c-dcb15ea2e3f4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description="Description du document" ma:internalName="Description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2c7ddd52-0a06-43b1-a35c-dcb15ea2e3f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035F979-A072-4E70-A14C-C63B81B29C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7ddd52-0a06-43b1-a35c-dcb15ea2e3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665D03-BD43-4A86-B6D2-5126C047A9BC}">
  <ds:schemaRefs>
    <ds:schemaRef ds:uri="http://schemas.openxmlformats.org/package/2006/metadata/core-properties"/>
    <ds:schemaRef ds:uri="2c7ddd52-0a06-43b1-a35c-dcb15ea2e3f4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CB448C3-5FE1-481F-85C8-33598570CB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14362</TotalTime>
  <Words>1082</Words>
  <Application>Microsoft Office PowerPoint</Application>
  <PresentationFormat>Format A4 (210 x 297 mm)</PresentationFormat>
  <Paragraphs>149</Paragraphs>
  <Slides>11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Acumin Pro</vt:lpstr>
      <vt:lpstr>Arial</vt:lpstr>
      <vt:lpstr>Calibri</vt:lpstr>
      <vt:lpstr>Marianne</vt:lpstr>
      <vt:lpstr>MINISTÈRIEL</vt:lpstr>
      <vt:lpstr>Présentation PowerPoint</vt:lpstr>
      <vt:lpstr>Principes généraux sur la retraite au sein de la FPE – 1/2</vt:lpstr>
      <vt:lpstr>Principes généraux sur la retraite au sein de la FPE – 2/2</vt:lpstr>
      <vt:lpstr>Le dispositif adopté en 2024</vt:lpstr>
      <vt:lpstr>1/ La cotisation volontaire instituée en 2024 – 1/4</vt:lpstr>
      <vt:lpstr>1/ La cotisation volontaire instituée en 2024 – 2/4</vt:lpstr>
      <vt:lpstr>1/ La cotisation volontaire instituée en 2024 – 3/4</vt:lpstr>
      <vt:lpstr>1/ La cotisation volontaire instituée en 2024 – 4/4</vt:lpstr>
      <vt:lpstr>2/ La garantie de 4000 euros  </vt:lpstr>
      <vt:lpstr>2/ La garantie de 4000 euros  </vt:lpstr>
      <vt:lpstr>Pour aller plus loin :   Documents disponibles sur le site internet du vice-rectorat :   - Article 76 bis de la Loi n° 2003-775 du 21 août 2003 portant réforme des retraites - Décret n° 2024-348 du 9 avril 2024 relatif à la cotisation volontaire au régime de retraite additionnelle de la fonction publique - Décret n° 2024-839 du 16 juillet 2024 relatif à la garantie de 4 000€ mentionnée à l’article 76 bis de la Loi du 21 août 2003 - Foire aux questions DGAFP - Flyer Cotisation Volontaire RAFP - Flyer Cotisation Volontaire et Garantie 4 000€  Sites à consulter :   - Site RAFP pour toutes informations sur la gestion du régime et le versement de la rente ou du capital aux bénéficiaires : https://www.rafp.fr - Site service public.fr rubrique RAFP pour connaître la valeur d’achat des points RAFP et valeur de service du point RAFP : https://www.service-public.fr/particuliers/vosdroits/F12387 - site RAFP pour toute question concernant les points RAFP : https://www.rafp.fr/actif/activite/calculer-vos-cotisations-et-vos-points-rafp - site ITR : https://retraitesdeletat.gouv.fr/portal/rest/jcr/repository/collaboration/sites/eppe/documents/brochures/itr.pdf</vt:lpstr>
    </vt:vector>
  </TitlesOfParts>
  <Manager>Client</Manager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 A4</dc:title>
  <dc:subject>Client</dc:subject>
  <dc:creator>Microsoft Office User</dc:creator>
  <cp:lastModifiedBy>xroletto</cp:lastModifiedBy>
  <cp:revision>450</cp:revision>
  <cp:lastPrinted>2024-09-02T20:39:54Z</cp:lastPrinted>
  <dcterms:created xsi:type="dcterms:W3CDTF">2020-07-03T12:53:24Z</dcterms:created>
  <dcterms:modified xsi:type="dcterms:W3CDTF">2024-10-03T06:10:11Z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0x010100873AB55E0CC5DA459F57F5A42893F46A005A087D358B12CA4E82A8A8BA9B8A8CF200D3544DBFAD4F664AA25DF68E6D1F0A9E00689F2856DFEDCE40890FDCED81A7DFC9005D57C802836FCB44B44B7372FB2B7972</vt:lpwstr>
  </property>
</Properties>
</file>