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7" r:id="rId3"/>
    <p:sldId id="268" r:id="rId4"/>
    <p:sldId id="285" r:id="rId5"/>
    <p:sldId id="286" r:id="rId6"/>
    <p:sldId id="270" r:id="rId7"/>
    <p:sldId id="287" r:id="rId8"/>
    <p:sldId id="271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8" r:id="rId20"/>
    <p:sldId id="283" r:id="rId21"/>
    <p:sldId id="290" r:id="rId22"/>
    <p:sldId id="29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B1AD-C764-48A9-83F7-0CD0D5A8B2C9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A7763-7745-46F8-9656-A76D3F797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74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A7763-7745-46F8-9656-A76D3F7976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1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00A47F-EB34-4689-9A92-F7D8D3B65741}" type="slidenum">
              <a:rPr lang="fr-FR" altLang="fr-F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D8B2B-1BB7-4A1D-831A-B4E869DAA6C7}" type="slidenum">
              <a:rPr lang="fr-FR" altLang="fr-F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D8B2B-1BB7-4A1D-831A-B4E869DAA6C7}" type="slidenum">
              <a:rPr lang="fr-FR" altLang="fr-F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D8B2B-1BB7-4A1D-831A-B4E869DAA6C7}" type="slidenum">
              <a:rPr lang="fr-FR" altLang="fr-F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A7763-7745-46F8-9656-A76D3F79768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06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A7763-7745-46F8-9656-A76D3F79768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69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32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55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53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9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5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2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9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89B0-C8EB-41C9-A7B9-C0145F3CDAB8}" type="datetimeFigureOut">
              <a:rPr lang="fr-FR" smtClean="0"/>
              <a:t>24/10/2009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9596-CA94-4F7A-9D03-351CBCDBF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7" y="116632"/>
            <a:ext cx="8735891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100" dirty="0" smtClean="0"/>
              <a:t/>
            </a:r>
            <a:br>
              <a:rPr lang="fr-FR" altLang="fr-FR" sz="3100" dirty="0" smtClean="0"/>
            </a:br>
            <a:r>
              <a:rPr lang="fr-FR" altLang="fr-FR" sz="3100" dirty="0" smtClean="0"/>
              <a:t/>
            </a:r>
            <a:br>
              <a:rPr lang="fr-FR" altLang="fr-FR" sz="3100" dirty="0" smtClean="0"/>
            </a:br>
            <a:r>
              <a:rPr lang="fr-FR" altLang="fr-FR" sz="3100" dirty="0"/>
              <a:t/>
            </a:r>
            <a:br>
              <a:rPr lang="fr-FR" altLang="fr-FR" sz="3100" dirty="0"/>
            </a:br>
            <a:r>
              <a:rPr lang="fr-FR" altLang="fr-FR" sz="3100" dirty="0" smtClean="0"/>
              <a:t/>
            </a:r>
            <a:br>
              <a:rPr lang="fr-FR" altLang="fr-FR" sz="3100" dirty="0" smtClean="0"/>
            </a:br>
            <a:r>
              <a:rPr lang="fr-FR" altLang="fr-FR" sz="2700" b="1" dirty="0" smtClean="0"/>
              <a:t>HISTORIQUE ET ORGANISATION DE L’ENSEIGNEMENT en NC</a:t>
            </a:r>
            <a:r>
              <a:rPr lang="fr-FR" altLang="fr-FR" sz="2700" b="1" dirty="0"/>
              <a:t/>
            </a:r>
            <a:br>
              <a:rPr lang="fr-FR" altLang="fr-FR" sz="2700" b="1" dirty="0"/>
            </a:br>
            <a:r>
              <a:rPr lang="fr-FR" altLang="fr-FR" sz="2700" b="1" dirty="0"/>
              <a:t>TRANSFERT DES COMPETENCES NC</a:t>
            </a:r>
            <a:r>
              <a:rPr lang="fr-FR" altLang="fr-FR" sz="3100" b="1" dirty="0"/>
              <a:t/>
            </a:r>
            <a:br>
              <a:rPr lang="fr-FR" altLang="fr-FR" sz="3100" b="1" dirty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-99392"/>
            <a:ext cx="9067800" cy="66525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/>
          </a:p>
          <a:p>
            <a:pPr eaLnBrk="1" hangingPunct="1">
              <a:defRPr/>
            </a:pPr>
            <a:endParaRPr lang="fr-FR" altLang="fr-FR" dirty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sz="200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fr-FR" altLang="fr-FR" sz="20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       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Philippe GUAENERE  IEN 1 - 2020 – DENC- VR</a:t>
            </a:r>
          </a:p>
        </p:txBody>
      </p:sp>
      <p:pic>
        <p:nvPicPr>
          <p:cNvPr id="1027" name="Picture 3" descr="C:\Users\Utilisateur\Desktop\photos écoles nc\mission de hieng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77" y="836712"/>
            <a:ext cx="3240360" cy="17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pascal.poircuitte\Desktop\photos écoles nc\sortie des élèves surle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467" y="3765402"/>
            <a:ext cx="2701343" cy="1746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C:\Users\Utilisateur\Desktop\do ne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295556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7273"/>
            <a:ext cx="1607099" cy="4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tilisateur\Desktop\photos écoles nc\thio eco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71" y="3036275"/>
            <a:ext cx="3214624" cy="20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s de recherche d'images pour « photo ecoles delacharlerie rolly 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48" y="3933056"/>
            <a:ext cx="2352755" cy="15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tilisateur\Desktop\Captu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52" y="1044777"/>
            <a:ext cx="2100651" cy="26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COMPETENCES DE L’ENSEIGNEMENT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TRANSFEREES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(QUELQUES RAPPELS) </a:t>
            </a:r>
          </a:p>
        </p:txBody>
      </p:sp>
      <p:pic>
        <p:nvPicPr>
          <p:cNvPr id="9219" name="Picture 5" descr="11445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2" y="4076700"/>
            <a:ext cx="6600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115889"/>
            <a:ext cx="1150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8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382000" cy="13843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sz="3200" b="1" dirty="0" smtClean="0"/>
              <a:t>L’ENSEIGNEMENT PRIMAIRE PUBLIC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19263"/>
            <a:ext cx="8291264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dirty="0" smtClean="0"/>
              <a:t>La </a:t>
            </a:r>
            <a:r>
              <a:rPr lang="fr-FR" sz="2600" b="1" dirty="0" smtClean="0">
                <a:solidFill>
                  <a:srgbClr val="3333FF"/>
                </a:solidFill>
              </a:rPr>
              <a:t>loi référendaire</a:t>
            </a:r>
            <a:r>
              <a:rPr lang="fr-FR" sz="2600" dirty="0" smtClean="0"/>
              <a:t> </a:t>
            </a:r>
            <a:r>
              <a:rPr lang="fr-FR" sz="2400" dirty="0" smtClean="0"/>
              <a:t>n° 88-1028 du 9 novembre 1988</a:t>
            </a:r>
            <a:r>
              <a:rPr lang="fr-FR" dirty="0" smtClean="0"/>
              <a:t> (</a:t>
            </a:r>
            <a:r>
              <a:rPr lang="fr-FR" sz="2400" dirty="0" smtClean="0"/>
              <a:t>issue des Accords de Matignon – Oudinot) </a:t>
            </a:r>
            <a:r>
              <a:rPr lang="fr-FR" sz="2600" dirty="0" smtClean="0"/>
              <a:t>a confié aux Provinces la </a:t>
            </a:r>
            <a:r>
              <a:rPr lang="fr-FR" sz="2600" u="sng" dirty="0" smtClean="0"/>
              <a:t>gestion des maîtres du premier degré</a:t>
            </a:r>
            <a:r>
              <a:rPr lang="fr-FR" sz="2600" dirty="0" smtClean="0"/>
              <a:t> de l’enseignement public à partir du </a:t>
            </a:r>
            <a:r>
              <a:rPr lang="fr-FR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2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fr-FR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janvier 1990</a:t>
            </a:r>
            <a:r>
              <a:rPr lang="fr-FR" sz="26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b="1" dirty="0" smtClean="0">
                <a:solidFill>
                  <a:srgbClr val="3333FF"/>
                </a:solidFill>
              </a:rPr>
              <a:t>L’Etat a transféré sa compétence</a:t>
            </a: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3333FF"/>
                </a:solidFill>
              </a:rPr>
              <a:t>pédagogique</a:t>
            </a:r>
            <a:r>
              <a:rPr lang="fr-FR" sz="2600" b="1" dirty="0" smtClean="0"/>
              <a:t> </a:t>
            </a:r>
            <a:r>
              <a:rPr lang="fr-FR" sz="2600" dirty="0" smtClean="0"/>
              <a:t>en matière d’enseignement du 1</a:t>
            </a:r>
            <a:r>
              <a:rPr lang="fr-FR" sz="2600" baseline="30000" dirty="0" smtClean="0"/>
              <a:t>er</a:t>
            </a:r>
            <a:r>
              <a:rPr lang="fr-FR" sz="2600" dirty="0" smtClean="0"/>
              <a:t> degré public à la Nouvelle-Calédonie le </a:t>
            </a:r>
            <a:r>
              <a:rPr lang="fr-FR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2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fr-FR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janvier 2000</a:t>
            </a:r>
            <a:r>
              <a:rPr lang="fr-FR" sz="2600" dirty="0" smtClean="0"/>
              <a:t>.</a:t>
            </a:r>
            <a:endParaRPr lang="fr-FR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6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-152399"/>
            <a:ext cx="1150939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33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7086600" cy="1079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sz="3200" b="1" dirty="0" smtClean="0"/>
              <a:t>L’ENSEIGNEMENT PRIMAIRE PUBLIC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COMPETENCES DES COMMUNES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smtClean="0"/>
              <a:t>- Construction des écoles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smtClean="0"/>
              <a:t>- Aménagement et entretien des locaux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smtClean="0"/>
              <a:t>- Dotations d’équipements, dotations pédagogiques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smtClean="0"/>
              <a:t>- Affectation et gestion des personnels de service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smtClean="0"/>
              <a:t>- Organisation de la demi-pension et des garderies</a:t>
            </a:r>
          </a:p>
          <a:p>
            <a:pPr eaLnBrk="1" hangingPunct="1">
              <a:defRPr/>
            </a:pPr>
            <a:endParaRPr lang="fr-FR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82" y="1196752"/>
            <a:ext cx="1150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308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9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sz="3200" b="1" dirty="0" smtClean="0"/>
              <a:t>L’ENSEIGNEMENT PRIMAIRE PUBLIC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719263"/>
            <a:ext cx="8435975" cy="47339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COMPETENCES DES PROVINCES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- Définition des besoins en emplois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- Affectation et rémunération des maîtres, nomination des directeurs </a:t>
            </a:r>
            <a:r>
              <a:rPr lang="fr-FR" sz="2800" dirty="0" smtClean="0"/>
              <a:t>d’école</a:t>
            </a: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- Carte scolaire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- Gestion des personnels (R.H.)</a:t>
            </a:r>
          </a:p>
          <a:p>
            <a:pPr eaLnBrk="1" hangingPunct="1">
              <a:buFontTx/>
              <a:buChar char="-"/>
              <a:defRPr/>
            </a:pPr>
            <a:r>
              <a:rPr lang="fr-FR" sz="2800" dirty="0" smtClean="0"/>
              <a:t>Adaptation des programmes aux réalités culturelles et linguistiques propres à chaque Province, et politique éducative</a:t>
            </a:r>
          </a:p>
          <a:p>
            <a:pPr eaLnBrk="1" hangingPunct="1">
              <a:buFontTx/>
              <a:buChar char="-"/>
              <a:defRPr/>
            </a:pPr>
            <a:r>
              <a:rPr lang="fr-FR" sz="2800" dirty="0" smtClean="0"/>
              <a:t>Construction des collèges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115889"/>
            <a:ext cx="1150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8817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sz="3200" b="1" dirty="0" smtClean="0"/>
              <a:t>L’ENSEIGNEMENT PRIMAIRE PUBLIC </a:t>
            </a:r>
            <a:endParaRPr lang="fr-FR" altLang="fr-FR" sz="3200" b="1" dirty="0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733925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COMPETENCES DE LA NOUVELLE-CALEDONIE</a:t>
            </a:r>
          </a:p>
          <a:p>
            <a:pPr eaLnBrk="1" hangingPunct="1">
              <a:buFontTx/>
              <a:buNone/>
              <a:defRPr/>
            </a:pPr>
            <a:r>
              <a:rPr lang="fr-FR" smtClean="0"/>
              <a:t>- </a:t>
            </a:r>
            <a:r>
              <a:rPr lang="fr-FR" sz="2800" dirty="0" smtClean="0"/>
              <a:t>Formation initiale et continue des maîtres</a:t>
            </a:r>
          </a:p>
          <a:p>
            <a:pPr eaLnBrk="1" hangingPunct="1">
              <a:buFontTx/>
              <a:buNone/>
              <a:defRPr/>
            </a:pPr>
            <a:r>
              <a:rPr lang="fr-FR" sz="2800" dirty="0" smtClean="0"/>
              <a:t>- Programmes d’enseignement ( </a:t>
            </a:r>
            <a:r>
              <a:rPr lang="fr-FR" sz="2400" i="1" dirty="0" smtClean="0"/>
              <a:t>sans préjudice des adaptations choisies par chaque Province</a:t>
            </a:r>
            <a:r>
              <a:rPr lang="fr-FR" sz="2800" dirty="0" smtClean="0"/>
              <a:t> )</a:t>
            </a:r>
          </a:p>
          <a:p>
            <a:pPr eaLnBrk="1" hangingPunct="1">
              <a:buFontTx/>
              <a:buNone/>
              <a:defRPr/>
            </a:pPr>
            <a:r>
              <a:rPr lang="fr-FR" sz="2800" dirty="0" smtClean="0"/>
              <a:t>- Contrôle pédagogique et évaluation des maîtres (par des Inspecteurs de l’Education nationale mis à disposition de la Nouvelle-Calédonie)</a:t>
            </a:r>
          </a:p>
          <a:p>
            <a:pPr eaLnBrk="1" hangingPunct="1">
              <a:buFontTx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5445225"/>
            <a:ext cx="627727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" y="-249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" y="-249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" y="-249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" y="-249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950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7543800" cy="9413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sz="3600" b="1" dirty="0" smtClean="0"/>
              <a:t>DEUX INSTITUTS </a:t>
            </a:r>
            <a:br>
              <a:rPr lang="fr-FR" altLang="fr-FR" sz="3600" b="1" dirty="0" smtClean="0"/>
            </a:br>
            <a:r>
              <a:rPr lang="fr-FR" altLang="fr-FR" sz="3600" b="1" dirty="0" smtClean="0"/>
              <a:t>DE FORMATION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989138"/>
            <a:ext cx="4038600" cy="44116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fr-FR" sz="26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600" dirty="0" smtClean="0"/>
              <a:t>Institut de Formation des Maîtres de la Nouvelle-Calédonie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600" dirty="0" smtClean="0"/>
              <a:t>Formation initiale des instituteurs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600" dirty="0" smtClean="0"/>
              <a:t>Formation continue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600" dirty="0" smtClean="0"/>
              <a:t>Formations C.A.P.P.E.I. C.A.F.I.P.E.M.F. 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40" y="1989138"/>
            <a:ext cx="4249737" cy="4411662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smtClean="0"/>
              <a:t>Ecole Supérieure du professorat et de l’Education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115889"/>
            <a:ext cx="1150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10446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114801"/>
            <a:ext cx="16557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82" y="2132856"/>
            <a:ext cx="1104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5000"/>
            <a:ext cx="936104" cy="10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183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 build="p"/>
      <p:bldP spid="2027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COMPETENCES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L’ENSEIGNEMENT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TRANSFEREES (suite)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115889"/>
            <a:ext cx="1150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tages gratuits de Remise à niveau  CM1-C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3860801"/>
            <a:ext cx="2047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4000" b="1" baseline="300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fr-FR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janvier 2012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i="1" dirty="0" smtClean="0">
                <a:solidFill>
                  <a:srgbClr val="3333FF"/>
                </a:solidFill>
              </a:rPr>
              <a:t> </a:t>
            </a:r>
            <a:r>
              <a:rPr lang="fr-FR" altLang="fr-FR" b="1" i="1" dirty="0" smtClean="0">
                <a:solidFill>
                  <a:srgbClr val="3333FF"/>
                </a:solidFill>
              </a:rPr>
              <a:t>Transferts à la Nouvelle-Calédonie des compétences concernant :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altLang="fr-FR" i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b="1" dirty="0" smtClean="0"/>
              <a:t>l’enseignement secondaire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b="1" dirty="0" smtClean="0"/>
              <a:t>public et privé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b="1" dirty="0" smtClean="0"/>
              <a:t>l’enseignement primaire privé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b="1" dirty="0" smtClean="0"/>
              <a:t>l’enseignement agricole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b="1" dirty="0" smtClean="0"/>
              <a:t>la santé scolaire</a:t>
            </a:r>
          </a:p>
        </p:txBody>
      </p:sp>
      <p:sp>
        <p:nvSpPr>
          <p:cNvPr id="16388" name="Image 1"/>
          <p:cNvSpPr>
            <a:spLocks noChangeAspect="1" noChangeArrowheads="1"/>
          </p:cNvSpPr>
          <p:nvPr/>
        </p:nvSpPr>
        <p:spPr bwMode="auto">
          <a:xfrm>
            <a:off x="539751" y="260350"/>
            <a:ext cx="4752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41310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048" y="188640"/>
            <a:ext cx="8568952" cy="9701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3200" dirty="0" smtClean="0"/>
              <a:t/>
            </a:r>
            <a:br>
              <a:rPr lang="fr-FR" altLang="fr-FR" sz="3200" dirty="0" smtClean="0"/>
            </a:br>
            <a:r>
              <a:rPr lang="fr-FR" altLang="fr-FR" sz="3200" dirty="0" smtClean="0"/>
              <a:t>Les </a:t>
            </a:r>
            <a:r>
              <a:rPr lang="fr-FR" altLang="fr-FR" sz="3200" dirty="0"/>
              <a:t>compétences transférées le sont </a:t>
            </a:r>
            <a:r>
              <a:rPr lang="fr-FR" altLang="fr-FR" sz="3200" b="1" dirty="0"/>
              <a:t>de </a:t>
            </a:r>
            <a:r>
              <a:rPr lang="fr-FR" altLang="fr-FR" sz="3200" b="1" dirty="0" smtClean="0"/>
              <a:t>manière  irréversible</a:t>
            </a:r>
            <a:r>
              <a:rPr lang="fr-FR" altLang="fr-FR" sz="3200" dirty="0"/>
              <a:t/>
            </a:r>
            <a:br>
              <a:rPr lang="fr-FR" altLang="fr-FR" sz="3200" dirty="0"/>
            </a:br>
            <a:endParaRPr lang="fr-FR" altLang="fr-FR" sz="3200" b="1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68314" y="1371600"/>
            <a:ext cx="8523287" cy="5118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FR" altLang="fr-FR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2100" dirty="0" smtClean="0"/>
              <a:t>La </a:t>
            </a:r>
            <a:r>
              <a:rPr lang="fr-FR" altLang="fr-FR" sz="2100" b="1" i="1" dirty="0" smtClean="0"/>
              <a:t>loi organique n° 99-209 du 19 mars 1999</a:t>
            </a:r>
            <a:r>
              <a:rPr lang="fr-FR" altLang="fr-FR" sz="2100" dirty="0" smtClean="0"/>
              <a:t> et la </a:t>
            </a:r>
            <a:r>
              <a:rPr lang="fr-FR" altLang="fr-FR" sz="2100" b="1" i="1" dirty="0" smtClean="0"/>
              <a:t>loi organique n° 2009-969 modifiée du 3 août 2009</a:t>
            </a:r>
            <a:r>
              <a:rPr lang="fr-FR" altLang="fr-FR" sz="2100" dirty="0" smtClean="0"/>
              <a:t> déterminent le</a:t>
            </a:r>
            <a:r>
              <a:rPr lang="fr-FR" altLang="fr-FR" sz="2100" dirty="0" smtClean="0">
                <a:solidFill>
                  <a:srgbClr val="3333FF"/>
                </a:solidFill>
              </a:rPr>
              <a:t> contenu </a:t>
            </a:r>
            <a:r>
              <a:rPr lang="fr-FR" altLang="fr-FR" sz="2100" dirty="0" smtClean="0"/>
              <a:t>et</a:t>
            </a:r>
            <a:r>
              <a:rPr lang="fr-FR" altLang="fr-FR" sz="2100" dirty="0" smtClean="0">
                <a:solidFill>
                  <a:srgbClr val="3333FF"/>
                </a:solidFill>
              </a:rPr>
              <a:t> </a:t>
            </a:r>
            <a:r>
              <a:rPr lang="fr-FR" altLang="fr-FR" sz="2100" dirty="0" smtClean="0"/>
              <a:t>les</a:t>
            </a:r>
            <a:r>
              <a:rPr lang="fr-FR" altLang="fr-FR" sz="2100" dirty="0" smtClean="0">
                <a:solidFill>
                  <a:srgbClr val="3333FF"/>
                </a:solidFill>
              </a:rPr>
              <a:t> modalités d’application de l’Accord</a:t>
            </a:r>
            <a:r>
              <a:rPr lang="fr-FR" altLang="fr-FR" sz="2100" dirty="0" smtClean="0"/>
              <a:t> </a:t>
            </a:r>
            <a:r>
              <a:rPr lang="fr-FR" altLang="fr-FR" sz="2100" dirty="0" smtClean="0">
                <a:solidFill>
                  <a:srgbClr val="3333FF"/>
                </a:solidFill>
              </a:rPr>
              <a:t>de Nouméa</a:t>
            </a:r>
            <a:r>
              <a:rPr lang="fr-FR" altLang="fr-FR" sz="2100" dirty="0" smtClean="0"/>
              <a:t> en matière de transferts de compétences.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altLang="fr-FR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fr-FR" sz="2100" b="1" dirty="0" smtClean="0"/>
              <a:t>La loi </a:t>
            </a:r>
            <a:r>
              <a:rPr lang="fr-FR" altLang="fr-FR" sz="2100" b="1" dirty="0" smtClean="0">
                <a:solidFill>
                  <a:srgbClr val="FF0000"/>
                </a:solidFill>
              </a:rPr>
              <a:t>prévoit </a:t>
            </a:r>
            <a:r>
              <a:rPr lang="fr-FR" altLang="fr-FR" sz="2100" b="1" u="sng" dirty="0" smtClean="0">
                <a:solidFill>
                  <a:srgbClr val="FF0000"/>
                </a:solidFill>
              </a:rPr>
              <a:t>plusieurs types de convention</a:t>
            </a:r>
            <a:r>
              <a:rPr lang="fr-FR" altLang="fr-FR" sz="21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100" b="1" dirty="0" smtClean="0"/>
              <a:t>portant sur 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sz="2100" dirty="0" smtClean="0"/>
              <a:t>Les compétences à transférer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sz="2100" dirty="0" smtClean="0"/>
              <a:t>L’organisation de la structure ou du service au sein de laquelle sont transférées les compétences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fr-FR" sz="2100" dirty="0" smtClean="0"/>
              <a:t>Les personnels attachés à l’exercice des compétences concernées</a:t>
            </a:r>
          </a:p>
        </p:txBody>
      </p:sp>
      <p:sp>
        <p:nvSpPr>
          <p:cNvPr id="17412" name="Image 1"/>
          <p:cNvSpPr>
            <a:spLocks noChangeAspect="1" noChangeArrowheads="1"/>
          </p:cNvSpPr>
          <p:nvPr/>
        </p:nvSpPr>
        <p:spPr bwMode="auto">
          <a:xfrm>
            <a:off x="539750" y="333375"/>
            <a:ext cx="42481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21565490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b="1" dirty="0" smtClean="0"/>
              <a:t>MISE EN OEUVRE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5220072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b="1" dirty="0" smtClean="0"/>
              <a:t>2011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ORGANISATION DU GRAND DEBAT SUR L’ AVENIR DE L’ECOLE  CALEDONIENNE </a:t>
            </a:r>
            <a:r>
              <a:rPr lang="fr-FR" dirty="0"/>
              <a:t> </a:t>
            </a:r>
            <a:r>
              <a:rPr lang="fr-FR" dirty="0" smtClean="0"/>
              <a:t>     (débats publics, miroir du  débat, Recommandations)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185"/>
            <a:ext cx="4392488" cy="636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9" y="-7937"/>
            <a:ext cx="8510587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1" y="260648"/>
            <a:ext cx="9036049" cy="642907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 smtClean="0"/>
              <a:t>1841: </a:t>
            </a:r>
            <a:r>
              <a:rPr lang="fr-FR" altLang="fr-FR" sz="2400" dirty="0"/>
              <a:t>Premières écoles des </a:t>
            </a:r>
            <a:r>
              <a:rPr lang="fr-FR" altLang="fr-FR" sz="2400" dirty="0" smtClean="0"/>
              <a:t>missionnaires protestants, premières écoles catholiques en 1843 (connaissance </a:t>
            </a:r>
            <a:r>
              <a:rPr lang="fr-FR" altLang="fr-FR" sz="2400" dirty="0"/>
              <a:t>de base, </a:t>
            </a:r>
            <a:r>
              <a:rPr lang="fr-FR" altLang="fr-FR" sz="2400" dirty="0" smtClean="0"/>
              <a:t>évangélisation, santé, économie marchande…)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endParaRPr lang="fr-FR" altLang="fr-FR" sz="2400" u="sng" dirty="0" smtClean="0"/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endParaRPr lang="fr-FR" altLang="fr-FR" sz="2400" u="sng" dirty="0"/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endParaRPr lang="fr-FR" altLang="fr-FR" sz="2400" u="sng" dirty="0" smtClean="0"/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endParaRPr lang="fr-FR" altLang="fr-FR" sz="2400" dirty="0"/>
          </a:p>
          <a:p>
            <a:pPr marL="0" indent="0">
              <a:buFontTx/>
              <a:buNone/>
              <a:defRPr/>
            </a:pPr>
            <a:endParaRPr lang="fr-FR" sz="2400" dirty="0"/>
          </a:p>
        </p:txBody>
      </p:sp>
      <p:pic>
        <p:nvPicPr>
          <p:cNvPr id="1026" name="Picture 2" descr="C:\Users\Utilisateur\Desktop\photos écoles nc\mission de hieng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9" y="1223964"/>
            <a:ext cx="8131483" cy="51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b="1" dirty="0" smtClean="0"/>
              <a:t>MISE EN OEUVRE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85740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dirty="0" smtClean="0"/>
              <a:t>PROJET EDUCATIF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85740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CHARTE </a:t>
            </a:r>
            <a:r>
              <a:rPr lang="fr-FR" dirty="0" smtClean="0"/>
              <a:t>D’APPLICATION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4381"/>
            <a:ext cx="3816424" cy="48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Users\pascal.poircuitte\Desktop\lécole calédonnien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72408" cy="48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45316" cy="2520280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3200" b="1" dirty="0" smtClean="0"/>
              <a:t>-  Délibération du Congrès de la NC N°213 du 29/12/2016 relative à l’adaptation et à la contextualisation de la réforme du collège en NC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835292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="1" dirty="0" smtClean="0"/>
              <a:t>  - Délibération du Congrès de la NC Avril         2019 relative à l’adaptation et à la contextualisation de la réforme du Lycée en NC</a:t>
            </a:r>
          </a:p>
          <a:p>
            <a:pPr marL="0" indent="0" algn="just">
              <a:buNone/>
            </a:pPr>
            <a:endParaRPr lang="fr-FR" sz="3200" b="1" dirty="0"/>
          </a:p>
          <a:p>
            <a:pPr marL="0" indent="0" algn="just">
              <a:buNone/>
            </a:pPr>
            <a:endParaRPr lang="fr-FR" sz="32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332656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8400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514402"/>
          </a:xfrm>
        </p:spPr>
        <p:txBody>
          <a:bodyPr>
            <a:normAutofit/>
          </a:bodyPr>
          <a:lstStyle/>
          <a:p>
            <a:r>
              <a:rPr lang="fr-FR" b="1" dirty="0" smtClean="0"/>
              <a:t>-Charte 2021 – 2023  du PENC</a:t>
            </a:r>
            <a:br>
              <a:rPr lang="fr-FR" b="1" dirty="0" smtClean="0"/>
            </a:br>
            <a:r>
              <a:rPr lang="fr-FR" b="1" dirty="0" smtClean="0"/>
              <a:t>-Programmes du Primaire </a:t>
            </a:r>
            <a:br>
              <a:rPr lang="fr-FR" b="1" dirty="0" smtClean="0"/>
            </a:br>
            <a:r>
              <a:rPr lang="fr-FR" b="1" dirty="0" smtClean="0"/>
              <a:t>_____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6336704" cy="417646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               </a:t>
            </a:r>
            <a:r>
              <a:rPr lang="fr-FR" sz="4000" b="1" dirty="0" smtClean="0"/>
              <a:t>En cours de rédaction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</a:t>
            </a:r>
            <a:r>
              <a:rPr lang="fr-FR" b="1" i="1" dirty="0" smtClean="0"/>
              <a:t>Merci de votre attention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34345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7937"/>
            <a:ext cx="8280920" cy="5566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0"/>
            <a:ext cx="9073008" cy="6689725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/>
              <a:t>1859: Gouverneur Saisset ouvre deux écoles: </a:t>
            </a:r>
            <a:r>
              <a:rPr lang="fr-FR" altLang="fr-FR" sz="2400" dirty="0" smtClean="0"/>
              <a:t>garçons/filles (</a:t>
            </a:r>
            <a:r>
              <a:rPr lang="fr-FR" altLang="fr-FR" sz="2400" smtClean="0"/>
              <a:t>tenues par des militaires)</a:t>
            </a:r>
            <a:endParaRPr lang="fr-FR" altLang="fr-FR" sz="2400" dirty="0"/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 smtClean="0"/>
              <a:t>1863: </a:t>
            </a:r>
            <a:r>
              <a:rPr lang="fr-FR" altLang="fr-FR" sz="2400" dirty="0"/>
              <a:t>Gouverneur Guillain fixe les règles: écoles publiques de l’administration et écoles libres des particuliers/ </a:t>
            </a:r>
            <a:r>
              <a:rPr lang="fr-FR" altLang="fr-FR" sz="2400" dirty="0" smtClean="0"/>
              <a:t>associations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 smtClean="0"/>
              <a:t>Interdit l’usage des langues locales en milieu scolaire (vise l’emprise protestante aux îles loyauté)</a:t>
            </a:r>
            <a:endParaRPr lang="fr-FR" altLang="fr-FR" sz="2400" dirty="0"/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/>
              <a:t>1868: arrêté des écoles publiques, gratuites et obligatoires (enfants de </a:t>
            </a:r>
            <a:r>
              <a:rPr lang="fr-FR" altLang="fr-FR" sz="2400" dirty="0" smtClean="0"/>
              <a:t>colons) – arrêté sur la gestion </a:t>
            </a:r>
            <a:r>
              <a:rPr lang="fr-FR" altLang="fr-FR" sz="2400" dirty="0"/>
              <a:t>des écoles </a:t>
            </a:r>
            <a:r>
              <a:rPr lang="fr-FR" altLang="fr-FR" sz="2400" dirty="0" smtClean="0"/>
              <a:t>indigènes </a:t>
            </a:r>
            <a:endParaRPr lang="fr-FR" altLang="fr-FR" sz="2400" dirty="0"/>
          </a:p>
          <a:p>
            <a:pPr>
              <a:defRPr/>
            </a:pPr>
            <a:endParaRPr lang="fr-FR" sz="2400" dirty="0"/>
          </a:p>
        </p:txBody>
      </p:sp>
      <p:pic>
        <p:nvPicPr>
          <p:cNvPr id="2050" name="Picture 2" descr="C:\Users\Utilisateur\Desktop\photos écoles nc\ecole indigè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424936" cy="39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9" y="-7937"/>
            <a:ext cx="8510587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u="sng" dirty="0" smtClean="0"/>
              <a:t/>
            </a:r>
            <a:br>
              <a:rPr lang="fr-FR" sz="2800" u="sng" dirty="0" smtClean="0"/>
            </a:br>
            <a:r>
              <a:rPr lang="fr-FR" sz="2800" u="sng" dirty="0" smtClean="0"/>
              <a:t/>
            </a:r>
            <a:br>
              <a:rPr lang="fr-FR" sz="2800" u="sng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1" y="332656"/>
            <a:ext cx="9178925" cy="6357069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 smtClean="0"/>
              <a:t>1876</a:t>
            </a:r>
            <a:r>
              <a:rPr lang="fr-FR" altLang="fr-FR" sz="2400" dirty="0"/>
              <a:t>: Ouverture d’écoles pour petits bagnards, transportés (île </a:t>
            </a:r>
            <a:r>
              <a:rPr lang="fr-FR" altLang="fr-FR" sz="2400" dirty="0" err="1"/>
              <a:t>Nou</a:t>
            </a:r>
            <a:r>
              <a:rPr lang="fr-FR" altLang="fr-FR" sz="2400" dirty="0"/>
              <a:t>, Bourail, </a:t>
            </a:r>
            <a:r>
              <a:rPr lang="fr-FR" altLang="fr-FR" sz="2400"/>
              <a:t>Canala</a:t>
            </a:r>
            <a:r>
              <a:rPr lang="fr-FR" altLang="fr-FR" sz="2400" smtClean="0"/>
              <a:t>)</a:t>
            </a:r>
            <a:endParaRPr lang="fr-FR" altLang="fr-FR" sz="2400" dirty="0"/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fr-FR" altLang="fr-FR" sz="2400" dirty="0"/>
              <a:t>1880: Ouverture de l’école Frédéric Surleau (Nouméa) </a:t>
            </a:r>
            <a:endParaRPr lang="fr-FR" altLang="fr-FR" sz="2400" dirty="0" smtClean="0"/>
          </a:p>
          <a:p>
            <a:pPr lvl="1">
              <a:lnSpc>
                <a:spcPct val="80000"/>
              </a:lnSpc>
              <a:buFontTx/>
              <a:buChar char="-"/>
              <a:defRPr/>
            </a:pPr>
            <a:endParaRPr lang="fr-FR" altLang="fr-FR" sz="2400" u="sng" dirty="0"/>
          </a:p>
          <a:p>
            <a:pPr lvl="1">
              <a:lnSpc>
                <a:spcPct val="80000"/>
              </a:lnSpc>
              <a:buFontTx/>
              <a:buChar char="-"/>
              <a:defRPr/>
            </a:pPr>
            <a:endParaRPr lang="fr-FR" altLang="fr-FR" sz="2400" u="sng" dirty="0"/>
          </a:p>
          <a:p>
            <a:pPr lvl="1">
              <a:lnSpc>
                <a:spcPct val="80000"/>
              </a:lnSpc>
              <a:buFontTx/>
              <a:buChar char="-"/>
              <a:defRPr/>
            </a:pPr>
            <a:endParaRPr lang="fr-FR" altLang="fr-FR" sz="2400" dirty="0"/>
          </a:p>
        </p:txBody>
      </p:sp>
      <p:pic>
        <p:nvPicPr>
          <p:cNvPr id="3074" name="Picture 2" descr="C:\Users\Utilisateur\Desktop\photos écoles nc\ecole f surleau coul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69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9" y="-7937"/>
            <a:ext cx="8510587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u="sng" dirty="0" smtClean="0"/>
              <a:t/>
            </a:r>
            <a:br>
              <a:rPr lang="fr-FR" sz="2800" u="sng" dirty="0" smtClean="0"/>
            </a:br>
            <a:r>
              <a:rPr lang="fr-FR" sz="2800" u="sng" dirty="0" smtClean="0"/>
              <a:t/>
            </a:r>
            <a:br>
              <a:rPr lang="fr-FR" sz="2800" u="sng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9178925" cy="6069012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  <a:defRPr/>
            </a:pPr>
            <a:r>
              <a:rPr lang="fr-FR" altLang="fr-FR" sz="2400" dirty="0" smtClean="0"/>
              <a:t>-1885</a:t>
            </a:r>
            <a:r>
              <a:rPr lang="fr-FR" altLang="fr-FR" sz="2400" dirty="0" smtClean="0"/>
              <a:t>: création en Brousse, des écoles indigènes laïques non obligatoires</a:t>
            </a:r>
            <a:endParaRPr lang="fr-FR" altLang="fr-FR" sz="24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r-FR" altLang="fr-FR" sz="2400" dirty="0" smtClean="0"/>
              <a:t>-1886</a:t>
            </a:r>
            <a:r>
              <a:rPr lang="fr-FR" altLang="fr-FR" sz="2400" dirty="0"/>
              <a:t>: Collège colonial de La Pérouse, deviendra collège  Lapérouse puis Lycée </a:t>
            </a:r>
            <a:r>
              <a:rPr lang="fr-FR" altLang="fr-FR" sz="2400" dirty="0" smtClean="0"/>
              <a:t>Lapérouse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endParaRPr lang="fr-FR" altLang="fr-FR" sz="2400" dirty="0"/>
          </a:p>
          <a:p>
            <a:pPr lvl="1">
              <a:lnSpc>
                <a:spcPct val="80000"/>
              </a:lnSpc>
              <a:buFontTx/>
              <a:buChar char="-"/>
              <a:defRPr/>
            </a:pPr>
            <a:endParaRPr lang="fr-FR" altLang="fr-FR" sz="2400" dirty="0"/>
          </a:p>
          <a:p>
            <a:pPr>
              <a:defRPr/>
            </a:pPr>
            <a:endParaRPr lang="fr-FR" sz="2400" dirty="0"/>
          </a:p>
        </p:txBody>
      </p:sp>
      <p:pic>
        <p:nvPicPr>
          <p:cNvPr id="4098" name="Picture 2" descr="C:\Users\Utilisateur\Desktop\photos écoles nc\la peyr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4925" y="1"/>
            <a:ext cx="9109075" cy="725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1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1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1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1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1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3200" dirty="0">
                <a:latin typeface="Arial" charset="0"/>
              </a:rPr>
              <a:t>1902: Décret organisant l’école </a:t>
            </a:r>
            <a:r>
              <a:rPr lang="fr-FR" altLang="fr-FR" sz="3200" dirty="0" smtClean="0">
                <a:latin typeface="Arial" charset="0"/>
              </a:rPr>
              <a:t>primaire</a:t>
            </a:r>
            <a:endParaRPr lang="fr-FR" altLang="fr-FR" sz="32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3200" dirty="0">
                <a:latin typeface="Arial" charset="0"/>
              </a:rPr>
              <a:t>Arrêté du 3 août 1909: Détermination du fonctionnement des écoles primaires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32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3200" b="1" dirty="0">
                <a:latin typeface="Arial" charset="0"/>
              </a:rPr>
              <a:t>1923: Français : langue d’enseignement </a:t>
            </a:r>
            <a:r>
              <a:rPr lang="fr-FR" altLang="fr-FR" sz="3200" b="1" dirty="0" smtClean="0">
                <a:latin typeface="Arial" charset="0"/>
              </a:rPr>
              <a:t>obligatoire pour tous.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3200" b="1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3200" dirty="0" smtClean="0">
                <a:latin typeface="Arial" charset="0"/>
              </a:rPr>
              <a:t>-</a:t>
            </a:r>
            <a:r>
              <a:rPr lang="fr-FR" altLang="fr-FR" sz="3200" u="sng" dirty="0" smtClean="0">
                <a:latin typeface="Arial" charset="0"/>
              </a:rPr>
              <a:t>Avant 1945, école pas obligatoire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3200" u="sng" dirty="0" smtClean="0">
                <a:latin typeface="Arial" charset="0"/>
              </a:rPr>
              <a:t>-1946: fin de l’indigénat, colonie devient TOM, kanak citoyens français (entre 1946 et 1957)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3200" dirty="0" smtClean="0">
                <a:latin typeface="Arial" charset="0"/>
              </a:rPr>
              <a:t>-1951: premières écoles professionnelles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3200" dirty="0" smtClean="0">
                <a:latin typeface="Arial" charset="0"/>
              </a:rPr>
              <a:t>-1952: école indigène devient école de tribu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3200" dirty="0" smtClean="0">
                <a:latin typeface="Arial" charset="0"/>
              </a:rPr>
              <a:t>-1953: école primaire gratuite et obligatoire pour les kanak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fr-FR" altLang="fr-FR" sz="32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fr-FR" altLang="fr-FR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4925" y="1"/>
            <a:ext cx="9109075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fr-FR" altLang="fr-FR" sz="32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3200" dirty="0">
                <a:latin typeface="Arial" charset="0"/>
              </a:rPr>
              <a:t>Mars 1957: Ouverture des écoles pour Tonkinois , écoles pour enfants de mineurs: Tiébaghi, Paagoumène, Doniambo et à </a:t>
            </a:r>
            <a:r>
              <a:rPr lang="fr-FR" altLang="fr-FR" sz="3200" dirty="0" smtClean="0">
                <a:latin typeface="Arial" charset="0"/>
              </a:rPr>
              <a:t>Thio</a:t>
            </a:r>
            <a:endParaRPr lang="fr-FR" altLang="fr-FR" sz="32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844824"/>
            <a:ext cx="8496943" cy="474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153400" cy="1079500"/>
          </a:xfrm>
        </p:spPr>
        <p:txBody>
          <a:bodyPr>
            <a:normAutofit fontScale="90000"/>
          </a:bodyPr>
          <a:lstStyle/>
          <a:p>
            <a:r>
              <a:rPr lang="fr-FR" altLang="fr-FR" b="1" dirty="0" smtClean="0">
                <a:effectLst/>
              </a:rPr>
              <a:t>Premières tentatives pour l’enseignement spécial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341439"/>
            <a:ext cx="8713788" cy="511175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fr-FR" altLang="fr-FR" dirty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fr-FR" altLang="fr-FR" dirty="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dirty="0" smtClean="0"/>
              <a:t>- Arrêté du 16 octobre 1964: Enseignement spécial reconnu et organisé en N.C. Création de la classe de perfectionnement. Mise en place de la première commission spéciale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altLang="fr-FR" sz="2800" dirty="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dirty="0" smtClean="0"/>
              <a:t> - Mars 1966: </a:t>
            </a:r>
            <a:r>
              <a:rPr lang="fr-FR" altLang="fr-FR" b="1" dirty="0" smtClean="0"/>
              <a:t>Classe pour attardés </a:t>
            </a:r>
            <a:r>
              <a:rPr lang="fr-FR" altLang="fr-FR" dirty="0" smtClean="0"/>
              <a:t>(internat des jeunes filles, face à l’actuel Im. Iekawé)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dirty="0" smtClean="0"/>
              <a:t>- Mars 1967: </a:t>
            </a:r>
            <a:r>
              <a:rPr lang="fr-FR" altLang="fr-FR" b="1" dirty="0" smtClean="0"/>
              <a:t>Transfert classe de perf. </a:t>
            </a:r>
            <a:r>
              <a:rPr lang="fr-FR" altLang="fr-FR" dirty="0" smtClean="0"/>
              <a:t>Surleau vers Suzanne Russier (actuelle mairie de Nouméa</a:t>
            </a:r>
            <a:r>
              <a:rPr lang="fr-FR" altLang="fr-FR" sz="24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fr-FR" altLang="fr-FR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55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Période </a:t>
            </a:r>
            <a:r>
              <a:rPr lang="fr-FR" b="1" dirty="0"/>
              <a:t>des </a:t>
            </a:r>
            <a:r>
              <a:rPr lang="fr-FR" b="1" dirty="0" smtClean="0"/>
              <a:t>Evénements</a:t>
            </a:r>
            <a:r>
              <a:rPr lang="fr-FR" b="1" dirty="0"/>
              <a:t>: 1984 - 1988 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Scission d’une partie de la population avec </a:t>
            </a:r>
            <a:r>
              <a:rPr lang="fr-FR" b="1" dirty="0" smtClean="0"/>
              <a:t>« l’école coloniale »</a:t>
            </a:r>
            <a:endParaRPr lang="fr-FR" b="1" dirty="0" smtClean="0"/>
          </a:p>
          <a:p>
            <a:r>
              <a:rPr lang="fr-FR" b="1" dirty="0" smtClean="0"/>
              <a:t>Création des Ecoles Populaires Kanak (EPK)</a:t>
            </a:r>
            <a:r>
              <a:rPr lang="fr-FR" dirty="0" smtClean="0"/>
              <a:t>: revendication identitaire – objectifs: </a:t>
            </a:r>
          </a:p>
          <a:p>
            <a:pPr marL="0" indent="0">
              <a:buNone/>
            </a:pPr>
            <a:r>
              <a:rPr lang="fr-FR" dirty="0" smtClean="0"/>
              <a:t>-Interroger le système (peu de </a:t>
            </a:r>
            <a:r>
              <a:rPr lang="fr-FR" dirty="0" smtClean="0"/>
              <a:t>réussite)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-Introduire dans les programmes, l’enseignement des langues et de la culture kanak, des adaptations au contexte…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619</TotalTime>
  <Words>803</Words>
  <Application>Microsoft Office PowerPoint</Application>
  <PresentationFormat>Affichage à l'écran (4:3)</PresentationFormat>
  <Paragraphs>142</Paragraphs>
  <Slides>22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    HISTORIQUE ET ORGANISATION DE L’ENSEIGNEMENT en NC TRANSFERT DES COMPETENCES NC   </vt:lpstr>
      <vt:lpstr>  </vt:lpstr>
      <vt:lpstr> </vt:lpstr>
      <vt:lpstr>   </vt:lpstr>
      <vt:lpstr>   </vt:lpstr>
      <vt:lpstr>Présentation PowerPoint</vt:lpstr>
      <vt:lpstr>Présentation PowerPoint</vt:lpstr>
      <vt:lpstr>Premières tentatives pour l’enseignement spécial</vt:lpstr>
      <vt:lpstr> Période des Evénements: 1984 - 1988  </vt:lpstr>
      <vt:lpstr>Présentation PowerPoint</vt:lpstr>
      <vt:lpstr>L’ENSEIGNEMENT PRIMAIRE PUBLIC </vt:lpstr>
      <vt:lpstr>L’ENSEIGNEMENT PRIMAIRE PUBLIC </vt:lpstr>
      <vt:lpstr>L’ENSEIGNEMENT PRIMAIRE PUBLIC </vt:lpstr>
      <vt:lpstr>L’ENSEIGNEMENT PRIMAIRE PUBLIC </vt:lpstr>
      <vt:lpstr>DEUX INSTITUTS  DE FORMATION</vt:lpstr>
      <vt:lpstr>Présentation PowerPoint</vt:lpstr>
      <vt:lpstr> 1er janvier 2012</vt:lpstr>
      <vt:lpstr> Les compétences transférées le sont de manière  irréversible </vt:lpstr>
      <vt:lpstr>MISE EN OEUVRE</vt:lpstr>
      <vt:lpstr>MISE EN OEUVRE</vt:lpstr>
      <vt:lpstr>-  Délibération du Congrès de la NC N°213 du 29/12/2016 relative à l’adaptation et à la contextualisation de la réforme du collège en NC   </vt:lpstr>
      <vt:lpstr>-Charte 2021 – 2023  du PENC -Programmes du Primaire  _____  </vt:lpstr>
    </vt:vector>
  </TitlesOfParts>
  <Company>Nouvelle-Calédonie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parcours d’éducation        artistique et culturel ( PEAC)</dc:title>
  <dc:creator>Hélène POIRCUITTE</dc:creator>
  <cp:lastModifiedBy>user</cp:lastModifiedBy>
  <cp:revision>112</cp:revision>
  <dcterms:created xsi:type="dcterms:W3CDTF">2017-03-13T03:02:15Z</dcterms:created>
  <dcterms:modified xsi:type="dcterms:W3CDTF">2009-10-23T15:18:44Z</dcterms:modified>
</cp:coreProperties>
</file>