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62" r:id="rId4"/>
    <p:sldId id="263" r:id="rId5"/>
    <p:sldId id="265" r:id="rId6"/>
    <p:sldId id="267" r:id="rId7"/>
    <p:sldId id="268" r:id="rId8"/>
    <p:sldId id="270" r:id="rId9"/>
    <p:sldId id="271" r:id="rId10"/>
    <p:sldId id="272" r:id="rId11"/>
    <p:sldId id="266" r:id="rId12"/>
    <p:sldId id="26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781B1-8E5D-4098-8025-1123036CF6FA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9DF2A-AD37-49D9-B3F2-FCB1AC8FB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DF2A-AD37-49D9-B3F2-FCB1AC8FB75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03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DF2A-AD37-49D9-B3F2-FCB1AC8FB75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9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03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92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96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5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17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5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2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78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06DE-AE34-4ECF-A988-DFF744EC3105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1F1E-A851-4FB2-BE71-5B169DA31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29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stoire-geo.ac-noumea.nc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Histoire-Géographie-Enseignement moral et civique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Des programmes adaptés et contextualisés à la Nouvelle-Calédonie et à la région Pacifique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9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58" t="21246" r="35532" b="41018"/>
          <a:stretch/>
        </p:blipFill>
        <p:spPr>
          <a:xfrm>
            <a:off x="6617110" y="1675939"/>
            <a:ext cx="4747548" cy="3171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4364" t="20453" r="35304" b="2974"/>
          <a:stretch/>
        </p:blipFill>
        <p:spPr>
          <a:xfrm>
            <a:off x="1074175" y="1533832"/>
            <a:ext cx="3768268" cy="5053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831126" y="453795"/>
            <a:ext cx="8529747" cy="88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Des sujets d’examen adaptés/contextualisés </a:t>
            </a:r>
            <a:endParaRPr lang="fr-FR" dirty="0"/>
          </a:p>
        </p:txBody>
      </p:sp>
      <p:sp>
        <p:nvSpPr>
          <p:cNvPr id="7" name="Nuage 6"/>
          <p:cNvSpPr/>
          <p:nvPr/>
        </p:nvSpPr>
        <p:spPr>
          <a:xfrm>
            <a:off x="4301612" y="3754488"/>
            <a:ext cx="2654710" cy="19959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Sujet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DNB 2019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Série professionnelle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73" y="0"/>
            <a:ext cx="4816927" cy="685800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9188" cy="6858000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58" y="0"/>
            <a:ext cx="2977315" cy="38689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t="15960" r="1839"/>
          <a:stretch/>
        </p:blipFill>
        <p:spPr>
          <a:xfrm>
            <a:off x="1311079" y="3870958"/>
            <a:ext cx="6567427" cy="29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5490" r="1780"/>
          <a:stretch/>
        </p:blipFill>
        <p:spPr>
          <a:xfrm>
            <a:off x="126867" y="216309"/>
            <a:ext cx="11938265" cy="545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406013" y="5919019"/>
            <a:ext cx="63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http://histoire-geo.ac-noumea.nc/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vague 4"/>
          <p:cNvSpPr/>
          <p:nvPr/>
        </p:nvSpPr>
        <p:spPr>
          <a:xfrm>
            <a:off x="838200" y="1027906"/>
            <a:ext cx="10515600" cy="4370874"/>
          </a:xfrm>
          <a:prstGeom prst="doubleWav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</a:rPr>
              <a:t>Les adaptations des programmes d’histoire-géographie-enseignement moral et civique ont été lancées au début des années 1990, à la suite de la signature des Accords de Matignon.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Leur </a:t>
            </a:r>
            <a:r>
              <a:rPr lang="fr-FR" sz="2800" dirty="0">
                <a:solidFill>
                  <a:schemeClr val="tx1"/>
                </a:solidFill>
              </a:rPr>
              <a:t>objectif est de permettre aux élèves de la Nouvelle-Calédonie de réfléchir aux grandes questions au travers de l’histoire, de la géographie et de l’enseignement moral et civique de leur territoire et de leur région. </a:t>
            </a:r>
          </a:p>
        </p:txBody>
      </p:sp>
    </p:spTree>
    <p:extLst>
      <p:ext uri="{BB962C8B-B14F-4D97-AF65-F5344CB8AC3E}">
        <p14:creationId xmlns:p14="http://schemas.microsoft.com/office/powerpoint/2010/main" val="27682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136" y="194967"/>
            <a:ext cx="11398046" cy="86721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Les thèmes d’histoire abordés du collège au lycée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40"/>
          <a:stretch/>
        </p:blipFill>
        <p:spPr>
          <a:xfrm>
            <a:off x="-1" y="2388322"/>
            <a:ext cx="12222321" cy="1819884"/>
          </a:xfrm>
        </p:spPr>
      </p:pic>
      <p:sp>
        <p:nvSpPr>
          <p:cNvPr id="5" name="Ellipse 4"/>
          <p:cNvSpPr/>
          <p:nvPr/>
        </p:nvSpPr>
        <p:spPr>
          <a:xfrm>
            <a:off x="3116827" y="1203763"/>
            <a:ext cx="4070554" cy="973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6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le peuplement du Pacifique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919885" y="4148295"/>
            <a:ext cx="4070554" cy="973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5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la civilisation kanak </a:t>
            </a:r>
            <a:r>
              <a:rPr lang="fr-FR" dirty="0" err="1" smtClean="0">
                <a:solidFill>
                  <a:schemeClr val="tx1"/>
                </a:solidFill>
              </a:rPr>
              <a:t>pré-européenne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avec coins arrondis en diagonale 6"/>
          <p:cNvSpPr/>
          <p:nvPr/>
        </p:nvSpPr>
        <p:spPr>
          <a:xfrm>
            <a:off x="3323303" y="5358581"/>
            <a:ext cx="8667136" cy="10028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Seconde </a:t>
            </a:r>
            <a:r>
              <a:rPr lang="fr-FR" dirty="0" smtClean="0">
                <a:solidFill>
                  <a:schemeClr val="tx1"/>
                </a:solidFill>
              </a:rPr>
              <a:t>: Du complexe culturel </a:t>
            </a:r>
            <a:r>
              <a:rPr lang="fr-FR" dirty="0" err="1" smtClean="0">
                <a:solidFill>
                  <a:schemeClr val="tx1"/>
                </a:solidFill>
              </a:rPr>
              <a:t>Lapita</a:t>
            </a:r>
            <a:r>
              <a:rPr lang="fr-FR" dirty="0" smtClean="0">
                <a:solidFill>
                  <a:schemeClr val="tx1"/>
                </a:solidFill>
              </a:rPr>
              <a:t> à l’émergence de la civilisation kanak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(-1000 à + 1000) / La civilisation kanak de +1000 à l’arrivée des Européens (1774)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5516" y="139910"/>
            <a:ext cx="10291916" cy="5886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Les thèmes d’histoire abordés du collège au lycée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0"/>
          <a:stretch/>
        </p:blipFill>
        <p:spPr>
          <a:xfrm>
            <a:off x="1848465" y="1944078"/>
            <a:ext cx="7747818" cy="2599148"/>
          </a:xfrm>
        </p:spPr>
      </p:pic>
      <p:sp>
        <p:nvSpPr>
          <p:cNvPr id="5" name="Ellipse 4"/>
          <p:cNvSpPr/>
          <p:nvPr/>
        </p:nvSpPr>
        <p:spPr>
          <a:xfrm>
            <a:off x="395749" y="910821"/>
            <a:ext cx="4070554" cy="973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4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les voyages d’exploration des Européens dans le Pacifique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936955" y="4257633"/>
            <a:ext cx="4311445" cy="12791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4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Conquêtes et sociétés coloniales : la Nouvelle-Calédonie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574890" y="728514"/>
            <a:ext cx="4311445" cy="12791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3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la Nouvelle-Calédonie dans les guerres mondiales, la guerre du Pacifique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864144" y="4396690"/>
            <a:ext cx="4924733" cy="10602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3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l’évolution  statutaire de la Nouvelle-Calédonie et les réactions qu’elle suscite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avec coins arrondis en diagonale 8"/>
          <p:cNvSpPr/>
          <p:nvPr/>
        </p:nvSpPr>
        <p:spPr>
          <a:xfrm>
            <a:off x="838200" y="5576483"/>
            <a:ext cx="3910781" cy="11946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Seconde </a:t>
            </a:r>
            <a:r>
              <a:rPr lang="fr-FR" dirty="0" smtClean="0">
                <a:solidFill>
                  <a:schemeClr val="tx1"/>
                </a:solidFill>
              </a:rPr>
              <a:t>: Les premiers contacts entre la civilisation kanak et les Européens du XVIIIe siècle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à 1853 : dynamiques et ruptures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avec coins arrondis en diagonale 9"/>
          <p:cNvSpPr/>
          <p:nvPr/>
        </p:nvSpPr>
        <p:spPr>
          <a:xfrm>
            <a:off x="4908754" y="5536744"/>
            <a:ext cx="6378678" cy="11946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Première </a:t>
            </a:r>
            <a:r>
              <a:rPr lang="fr-FR" dirty="0" smtClean="0">
                <a:solidFill>
                  <a:schemeClr val="tx1"/>
                </a:solidFill>
              </a:rPr>
              <a:t>: Prise de possession / La Nouvelle-Calédonie de 1870 à 1914 / L’engagement des populations de la Nouvelle-Calédonie dans la Première Guerre mondiale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avec coins arrondis en diagonale 2"/>
          <p:cNvSpPr/>
          <p:nvPr/>
        </p:nvSpPr>
        <p:spPr>
          <a:xfrm>
            <a:off x="9596283" y="1839585"/>
            <a:ext cx="2455605" cy="232311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Classe de Terminale </a:t>
            </a:r>
            <a:r>
              <a:rPr lang="fr-FR" dirty="0" smtClean="0">
                <a:solidFill>
                  <a:schemeClr val="tx1"/>
                </a:solidFill>
              </a:rPr>
              <a:t>:  le gouvernement et l’administration de la Nouvelle-Calédonie depuis les lendemains de la Seconde Guerre mondiale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5069" y="129318"/>
            <a:ext cx="10441859" cy="91306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Les thèmes de géographie abordés au collège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0375"/>
            <a:ext cx="12192000" cy="8642723"/>
          </a:xfrm>
        </p:spPr>
      </p:pic>
      <p:sp>
        <p:nvSpPr>
          <p:cNvPr id="6" name="Ellipse 5"/>
          <p:cNvSpPr/>
          <p:nvPr/>
        </p:nvSpPr>
        <p:spPr>
          <a:xfrm>
            <a:off x="4857135" y="4837471"/>
            <a:ext cx="294968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090219" y="1307691"/>
            <a:ext cx="4011561" cy="16223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Au collège </a:t>
            </a:r>
            <a:r>
              <a:rPr lang="fr-FR" dirty="0" smtClean="0">
                <a:solidFill>
                  <a:schemeClr val="tx1"/>
                </a:solidFill>
              </a:rPr>
              <a:t>: chaque fois que cela est jugé opportun, l’exemple ou l’étude de cas est choisi à l’échelle locale ou régionale</a:t>
            </a:r>
          </a:p>
        </p:txBody>
      </p:sp>
      <p:sp>
        <p:nvSpPr>
          <p:cNvPr id="8" name="Ellipse 7"/>
          <p:cNvSpPr/>
          <p:nvPr/>
        </p:nvSpPr>
        <p:spPr>
          <a:xfrm>
            <a:off x="5771535" y="2782530"/>
            <a:ext cx="4227870" cy="181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4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l’urbanisation du monde, Les mobilités humaines transnationales, Des espaces transformés par la mondialisation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79207" y="2635129"/>
            <a:ext cx="4571999" cy="2113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5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la question démographique et l’inégal développement (un PMA d’Océanie), Des ressources limitées, à gérer et à renouveler, Prévenir les risques, s’adapter au changement global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3741" y="1130794"/>
            <a:ext cx="3991897" cy="14748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6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habiter une métropole, habiter un espace de faible densité, habiter les littoraux, le monde habité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003456" y="1250531"/>
            <a:ext cx="3991897" cy="14748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3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pourquoi et comment aménager le territoire ? (</a:t>
            </a:r>
            <a:r>
              <a:rPr lang="fr-FR" i="1" dirty="0" smtClean="0">
                <a:solidFill>
                  <a:schemeClr val="tx1"/>
                </a:solidFill>
              </a:rPr>
              <a:t>Aménager la Nouvelle- Calédonie : vers le rééquilibrage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364838" y="159858"/>
            <a:ext cx="9462320" cy="588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thèmes de géographie abordés au collège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8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472" y="-122115"/>
            <a:ext cx="10137056" cy="91306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Les thèmes de géographie abordés au lycée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0375"/>
            <a:ext cx="12192000" cy="8642723"/>
          </a:xfrm>
        </p:spPr>
      </p:pic>
      <p:sp>
        <p:nvSpPr>
          <p:cNvPr id="6" name="Ellipse 5"/>
          <p:cNvSpPr/>
          <p:nvPr/>
        </p:nvSpPr>
        <p:spPr>
          <a:xfrm>
            <a:off x="4857135" y="4837471"/>
            <a:ext cx="294968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090219" y="950457"/>
            <a:ext cx="4011561" cy="16223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Au lycée (réforme) </a:t>
            </a:r>
            <a:r>
              <a:rPr lang="fr-FR" dirty="0" smtClean="0">
                <a:solidFill>
                  <a:schemeClr val="tx1"/>
                </a:solidFill>
              </a:rPr>
              <a:t>: ajouts d’études de cas possibles ou obligatoires et mise en œuvre </a:t>
            </a:r>
            <a:r>
              <a:rPr lang="fr-FR" dirty="0">
                <a:solidFill>
                  <a:schemeClr val="tx1"/>
                </a:solidFill>
              </a:rPr>
              <a:t>d’une </a:t>
            </a:r>
            <a:r>
              <a:rPr lang="fr-FR" dirty="0" smtClean="0">
                <a:solidFill>
                  <a:schemeClr val="tx1"/>
                </a:solidFill>
              </a:rPr>
              <a:t>question </a:t>
            </a:r>
            <a:r>
              <a:rPr lang="fr-FR" dirty="0">
                <a:solidFill>
                  <a:schemeClr val="tx1"/>
                </a:solidFill>
              </a:rPr>
              <a:t>spécifique sur la France </a:t>
            </a:r>
            <a:r>
              <a:rPr lang="fr-FR" i="1" dirty="0">
                <a:solidFill>
                  <a:schemeClr val="tx1"/>
                </a:solidFill>
              </a:rPr>
              <a:t>et sur la Nouvelle-Calédonie 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782527" y="2366275"/>
            <a:ext cx="5614221" cy="237287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Première </a:t>
            </a:r>
            <a:r>
              <a:rPr lang="fr-FR" dirty="0" smtClean="0">
                <a:solidFill>
                  <a:schemeClr val="tx1"/>
                </a:solidFill>
              </a:rPr>
              <a:t>: Sydney </a:t>
            </a:r>
            <a:r>
              <a:rPr lang="fr-FR" dirty="0">
                <a:solidFill>
                  <a:schemeClr val="tx1"/>
                </a:solidFill>
              </a:rPr>
              <a:t>: une métropole de la région </a:t>
            </a:r>
            <a:r>
              <a:rPr lang="fr-FR" dirty="0" smtClean="0">
                <a:solidFill>
                  <a:schemeClr val="tx1"/>
                </a:solidFill>
              </a:rPr>
              <a:t>Pacifique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Premi</a:t>
            </a:r>
            <a:r>
              <a:rPr lang="fr-FR" b="1" dirty="0">
                <a:solidFill>
                  <a:schemeClr val="tx1"/>
                </a:solidFill>
              </a:rPr>
              <a:t>ère technologique 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espace productif structuré autour de la filière du nickel en Nouvelle-Calédonie / </a:t>
            </a: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transformation des espaces ruraux en Nouvelle-Calédonie</a:t>
            </a:r>
          </a:p>
        </p:txBody>
      </p:sp>
      <p:sp>
        <p:nvSpPr>
          <p:cNvPr id="10" name="Ellipse 9"/>
          <p:cNvSpPr/>
          <p:nvPr/>
        </p:nvSpPr>
        <p:spPr>
          <a:xfrm>
            <a:off x="-6" y="585186"/>
            <a:ext cx="3991897" cy="2585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Seconde </a:t>
            </a:r>
            <a:r>
              <a:rPr lang="fr-FR" dirty="0">
                <a:solidFill>
                  <a:schemeClr val="tx1"/>
                </a:solidFill>
              </a:rPr>
              <a:t>: l</a:t>
            </a:r>
            <a:r>
              <a:rPr lang="fr-FR" dirty="0" smtClean="0">
                <a:solidFill>
                  <a:schemeClr val="tx1"/>
                </a:solidFill>
              </a:rPr>
              <a:t>e </a:t>
            </a:r>
            <a:r>
              <a:rPr lang="fr-FR" dirty="0">
                <a:solidFill>
                  <a:schemeClr val="tx1"/>
                </a:solidFill>
              </a:rPr>
              <a:t>Pacifique insulaire : un environnement fragile soumis aux pressions et aux risques </a:t>
            </a:r>
            <a:r>
              <a:rPr lang="fr-FR" dirty="0" smtClean="0">
                <a:solidFill>
                  <a:schemeClr val="tx1"/>
                </a:solidFill>
              </a:rPr>
              <a:t>/ Le </a:t>
            </a:r>
            <a:r>
              <a:rPr lang="fr-FR" dirty="0">
                <a:solidFill>
                  <a:schemeClr val="tx1"/>
                </a:solidFill>
              </a:rPr>
              <a:t>Pacifique : un espace migratoire et touristique complexe</a:t>
            </a:r>
          </a:p>
        </p:txBody>
      </p:sp>
      <p:sp>
        <p:nvSpPr>
          <p:cNvPr id="11" name="Ellipse 10"/>
          <p:cNvSpPr/>
          <p:nvPr/>
        </p:nvSpPr>
        <p:spPr>
          <a:xfrm>
            <a:off x="8495076" y="867073"/>
            <a:ext cx="3795252" cy="397039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En Terminale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Chaque fois que cela est possible et justifié par les programmes, on prend appui sur des exemples locaux ou pris dans l'environnement régional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espaces maritimes : approche </a:t>
            </a:r>
            <a:r>
              <a:rPr lang="fr-FR" dirty="0" smtClean="0">
                <a:solidFill>
                  <a:schemeClr val="tx1"/>
                </a:solidFill>
              </a:rPr>
              <a:t>géostratégique (on insiste sur l’espace Pacifique)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364838" y="159858"/>
            <a:ext cx="9462320" cy="588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thèmes de géographie abordés au lycée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7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8124" y="335961"/>
            <a:ext cx="5555751" cy="88357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Les thématiques d’EMC</a:t>
            </a:r>
            <a:endParaRPr lang="fr-FR" dirty="0"/>
          </a:p>
        </p:txBody>
      </p:sp>
      <p:sp>
        <p:nvSpPr>
          <p:cNvPr id="4" name="Nuage 3"/>
          <p:cNvSpPr/>
          <p:nvPr/>
        </p:nvSpPr>
        <p:spPr>
          <a:xfrm>
            <a:off x="8605684" y="1219533"/>
            <a:ext cx="2612923" cy="178947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 statut </a:t>
            </a:r>
            <a:r>
              <a:rPr lang="fr-FR" dirty="0">
                <a:solidFill>
                  <a:schemeClr val="tx1"/>
                </a:solidFill>
              </a:rPr>
              <a:t>coutumier en Nouvelle-Calédonie</a:t>
            </a:r>
          </a:p>
        </p:txBody>
      </p:sp>
      <p:sp>
        <p:nvSpPr>
          <p:cNvPr id="5" name="Nuage 4"/>
          <p:cNvSpPr/>
          <p:nvPr/>
        </p:nvSpPr>
        <p:spPr>
          <a:xfrm>
            <a:off x="990600" y="1450258"/>
            <a:ext cx="2612923" cy="178947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 préambule de l’Accord de Nouméa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Nuage 5"/>
          <p:cNvSpPr/>
          <p:nvPr/>
        </p:nvSpPr>
        <p:spPr>
          <a:xfrm>
            <a:off x="8959645" y="4493342"/>
            <a:ext cx="2612923" cy="217435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élections provinciales et la consultation référendaire en Nouvelle-Calédonie</a:t>
            </a:r>
          </a:p>
        </p:txBody>
      </p:sp>
      <p:sp>
        <p:nvSpPr>
          <p:cNvPr id="7" name="Nuage 6"/>
          <p:cNvSpPr/>
          <p:nvPr/>
        </p:nvSpPr>
        <p:spPr>
          <a:xfrm>
            <a:off x="341671" y="4715612"/>
            <a:ext cx="2612923" cy="178947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signes identitaires de la Nouvelle-Calédonie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Nuage 7"/>
          <p:cNvSpPr/>
          <p:nvPr/>
        </p:nvSpPr>
        <p:spPr>
          <a:xfrm>
            <a:off x="4344629" y="4715612"/>
            <a:ext cx="3057831" cy="213419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L’étude </a:t>
            </a:r>
            <a:r>
              <a:rPr lang="fr-FR" dirty="0">
                <a:solidFill>
                  <a:schemeClr val="tx1"/>
                </a:solidFill>
              </a:rPr>
              <a:t>des institutions de la Nouvelle-Calédonie issues de </a:t>
            </a:r>
            <a:r>
              <a:rPr lang="fr-FR" dirty="0" smtClean="0">
                <a:solidFill>
                  <a:schemeClr val="tx1"/>
                </a:solidFill>
              </a:rPr>
              <a:t>l’Accord </a:t>
            </a:r>
            <a:r>
              <a:rPr lang="fr-FR" dirty="0">
                <a:solidFill>
                  <a:schemeClr val="tx1"/>
                </a:solidFill>
              </a:rPr>
              <a:t>de Nouméa</a:t>
            </a:r>
          </a:p>
        </p:txBody>
      </p:sp>
      <p:sp>
        <p:nvSpPr>
          <p:cNvPr id="9" name="Nuage 8"/>
          <p:cNvSpPr/>
          <p:nvPr/>
        </p:nvSpPr>
        <p:spPr>
          <a:xfrm>
            <a:off x="2754261" y="3254260"/>
            <a:ext cx="2612923" cy="178947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 justice coutumière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Nuage 9"/>
          <p:cNvSpPr/>
          <p:nvPr/>
        </p:nvSpPr>
        <p:spPr>
          <a:xfrm>
            <a:off x="6757219" y="2890685"/>
            <a:ext cx="2612923" cy="213851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Exemple  </a:t>
            </a:r>
            <a:r>
              <a:rPr lang="fr-FR" dirty="0">
                <a:solidFill>
                  <a:schemeClr val="tx1"/>
                </a:solidFill>
              </a:rPr>
              <a:t>de  loi  de  pays adoptée par le Congrès de la </a:t>
            </a:r>
            <a:r>
              <a:rPr lang="fr-FR" dirty="0" smtClean="0">
                <a:solidFill>
                  <a:schemeClr val="tx1"/>
                </a:solidFill>
              </a:rPr>
              <a:t>Nouvelle-Calédonie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Nuage 10"/>
          <p:cNvSpPr/>
          <p:nvPr/>
        </p:nvSpPr>
        <p:spPr>
          <a:xfrm>
            <a:off x="4493342" y="1334895"/>
            <a:ext cx="2612923" cy="178947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corps électoraux en Nouvelle-Calédonie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831126" y="453795"/>
            <a:ext cx="8529747" cy="88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Des sujets d’examen adaptés/contextualisés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2767" t="19200" r="47165"/>
          <a:stretch/>
        </p:blipFill>
        <p:spPr>
          <a:xfrm>
            <a:off x="1496961" y="1426036"/>
            <a:ext cx="3659009" cy="5223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2840" t="19317" r="47343" b="44944"/>
          <a:stretch/>
        </p:blipFill>
        <p:spPr>
          <a:xfrm>
            <a:off x="7337954" y="1426036"/>
            <a:ext cx="3633714" cy="2313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Nuage 7"/>
          <p:cNvSpPr/>
          <p:nvPr/>
        </p:nvSpPr>
        <p:spPr>
          <a:xfrm>
            <a:off x="4919607" y="2751598"/>
            <a:ext cx="2654710" cy="19959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Sujet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DNB 2019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Série générale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2520" t="19095" r="47077" b="1641"/>
          <a:stretch/>
        </p:blipFill>
        <p:spPr>
          <a:xfrm>
            <a:off x="4222954" y="1426037"/>
            <a:ext cx="3746090" cy="5188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831126" y="453795"/>
            <a:ext cx="8529747" cy="88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Des sujets d’examen adaptés/contextualisés </a:t>
            </a:r>
            <a:endParaRPr lang="fr-FR" dirty="0"/>
          </a:p>
        </p:txBody>
      </p:sp>
      <p:sp>
        <p:nvSpPr>
          <p:cNvPr id="6" name="Nuage 5"/>
          <p:cNvSpPr/>
          <p:nvPr/>
        </p:nvSpPr>
        <p:spPr>
          <a:xfrm>
            <a:off x="1568244" y="2633611"/>
            <a:ext cx="2654710" cy="19959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Sujet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DNB 2019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Série générale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632</Words>
  <Application>Microsoft Office PowerPoint</Application>
  <PresentationFormat>Grand écran</PresentationFormat>
  <Paragraphs>57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Histoire-Géographie-Enseignement moral et civique</vt:lpstr>
      <vt:lpstr>Présentation PowerPoint</vt:lpstr>
      <vt:lpstr>Les thèmes d’histoire abordés du collège au lycée</vt:lpstr>
      <vt:lpstr>Les thèmes d’histoire abordés du collège au lycée</vt:lpstr>
      <vt:lpstr>Les thèmes de géographie abordés au collège</vt:lpstr>
      <vt:lpstr>Les thèmes de géographie abordés au lycée</vt:lpstr>
      <vt:lpstr>Les thématiques d’EMC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Histoire-Géographie-Enseignement moral et civique</dc:title>
  <dc:creator>iamiot</dc:creator>
  <cp:lastModifiedBy>iamiot</cp:lastModifiedBy>
  <cp:revision>27</cp:revision>
  <dcterms:created xsi:type="dcterms:W3CDTF">2020-08-08T04:09:29Z</dcterms:created>
  <dcterms:modified xsi:type="dcterms:W3CDTF">2020-08-09T05:34:57Z</dcterms:modified>
</cp:coreProperties>
</file>