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4.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57"/>
  </p:notesMasterIdLst>
  <p:handoutMasterIdLst>
    <p:handoutMasterId r:id="rId58"/>
  </p:handoutMasterIdLst>
  <p:sldIdLst>
    <p:sldId id="331" r:id="rId5"/>
    <p:sldId id="738" r:id="rId6"/>
    <p:sldId id="704" r:id="rId7"/>
    <p:sldId id="705" r:id="rId8"/>
    <p:sldId id="727" r:id="rId9"/>
    <p:sldId id="729" r:id="rId10"/>
    <p:sldId id="773" r:id="rId11"/>
    <p:sldId id="757" r:id="rId12"/>
    <p:sldId id="758" r:id="rId13"/>
    <p:sldId id="759" r:id="rId14"/>
    <p:sldId id="760" r:id="rId15"/>
    <p:sldId id="761" r:id="rId16"/>
    <p:sldId id="762" r:id="rId17"/>
    <p:sldId id="763" r:id="rId18"/>
    <p:sldId id="774" r:id="rId19"/>
    <p:sldId id="767" r:id="rId20"/>
    <p:sldId id="768" r:id="rId21"/>
    <p:sldId id="769" r:id="rId22"/>
    <p:sldId id="776" r:id="rId23"/>
    <p:sldId id="772" r:id="rId24"/>
    <p:sldId id="728" r:id="rId25"/>
    <p:sldId id="748" r:id="rId26"/>
    <p:sldId id="749" r:id="rId27"/>
    <p:sldId id="750" r:id="rId28"/>
    <p:sldId id="751" r:id="rId29"/>
    <p:sldId id="752" r:id="rId30"/>
    <p:sldId id="753" r:id="rId31"/>
    <p:sldId id="731" r:id="rId32"/>
    <p:sldId id="732" r:id="rId33"/>
    <p:sldId id="739" r:id="rId34"/>
    <p:sldId id="740" r:id="rId35"/>
    <p:sldId id="741" r:id="rId36"/>
    <p:sldId id="742" r:id="rId37"/>
    <p:sldId id="743" r:id="rId38"/>
    <p:sldId id="744" r:id="rId39"/>
    <p:sldId id="745" r:id="rId40"/>
    <p:sldId id="746" r:id="rId41"/>
    <p:sldId id="747" r:id="rId42"/>
    <p:sldId id="733" r:id="rId43"/>
    <p:sldId id="787" r:id="rId44"/>
    <p:sldId id="788" r:id="rId45"/>
    <p:sldId id="789" r:id="rId46"/>
    <p:sldId id="790" r:id="rId47"/>
    <p:sldId id="791" r:id="rId48"/>
    <p:sldId id="792" r:id="rId49"/>
    <p:sldId id="793" r:id="rId50"/>
    <p:sldId id="794" r:id="rId51"/>
    <p:sldId id="795" r:id="rId52"/>
    <p:sldId id="734" r:id="rId53"/>
    <p:sldId id="735" r:id="rId54"/>
    <p:sldId id="736" r:id="rId55"/>
    <p:sldId id="737" r:id="rId56"/>
  </p:sldIdLst>
  <p:sldSz cx="9906000" cy="6858000" type="A4"/>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CE-RECTORAT" id="{0B896E98-F45E-4768-8620-EDDF394BE181}">
          <p14:sldIdLst>
            <p14:sldId id="331"/>
            <p14:sldId id="738"/>
            <p14:sldId id="704"/>
            <p14:sldId id="705"/>
            <p14:sldId id="727"/>
            <p14:sldId id="729"/>
            <p14:sldId id="773"/>
            <p14:sldId id="757"/>
            <p14:sldId id="758"/>
            <p14:sldId id="759"/>
            <p14:sldId id="760"/>
            <p14:sldId id="761"/>
            <p14:sldId id="762"/>
            <p14:sldId id="763"/>
            <p14:sldId id="774"/>
            <p14:sldId id="767"/>
            <p14:sldId id="768"/>
            <p14:sldId id="769"/>
            <p14:sldId id="776"/>
            <p14:sldId id="772"/>
            <p14:sldId id="728"/>
            <p14:sldId id="748"/>
            <p14:sldId id="749"/>
            <p14:sldId id="750"/>
            <p14:sldId id="751"/>
            <p14:sldId id="752"/>
            <p14:sldId id="753"/>
            <p14:sldId id="731"/>
            <p14:sldId id="732"/>
            <p14:sldId id="739"/>
            <p14:sldId id="740"/>
            <p14:sldId id="741"/>
            <p14:sldId id="742"/>
            <p14:sldId id="743"/>
            <p14:sldId id="744"/>
            <p14:sldId id="745"/>
            <p14:sldId id="746"/>
            <p14:sldId id="747"/>
            <p14:sldId id="733"/>
            <p14:sldId id="787"/>
            <p14:sldId id="788"/>
            <p14:sldId id="789"/>
            <p14:sldId id="790"/>
            <p14:sldId id="791"/>
            <p14:sldId id="792"/>
            <p14:sldId id="793"/>
            <p14:sldId id="794"/>
            <p14:sldId id="795"/>
            <p14:sldId id="734"/>
            <p14:sldId id="735"/>
            <p14:sldId id="736"/>
            <p14:sldId id="737"/>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AB5"/>
    <a:srgbClr val="FF000F"/>
    <a:srgbClr val="E593A3"/>
    <a:srgbClr val="7AB1E8"/>
    <a:srgbClr val="FFE800"/>
    <a:srgbClr val="4380B6"/>
    <a:srgbClr val="E3ECF5"/>
    <a:srgbClr val="A9C5DF"/>
    <a:srgbClr val="305C81"/>
    <a:srgbClr val="2D7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90" autoAdjust="0"/>
    <p:restoredTop sz="82330" autoAdjust="0"/>
  </p:normalViewPr>
  <p:slideViewPr>
    <p:cSldViewPr showGuides="1">
      <p:cViewPr varScale="1">
        <p:scale>
          <a:sx n="56" d="100"/>
          <a:sy n="56" d="100"/>
        </p:scale>
        <p:origin x="1004" y="60"/>
      </p:cViewPr>
      <p:guideLst>
        <p:guide orient="horz" pos="2160"/>
        <p:guide orient="horz" pos="255"/>
        <p:guide orient="horz" pos="1139"/>
        <p:guide orient="horz" pos="1095"/>
        <p:guide orient="horz" pos="4065"/>
        <p:guide orient="horz" pos="4201"/>
        <p:guide pos="3120"/>
        <p:guide pos="516"/>
        <p:guide pos="5626"/>
        <p:guide pos="5920"/>
      </p:guideLst>
    </p:cSldViewPr>
  </p:slideViewPr>
  <p:outlineViewPr>
    <p:cViewPr>
      <p:scale>
        <a:sx n="33" d="100"/>
        <a:sy n="33" d="100"/>
      </p:scale>
      <p:origin x="0" y="0"/>
    </p:cViewPr>
  </p:outlineViewPr>
  <p:notesTextViewPr>
    <p:cViewPr>
      <p:scale>
        <a:sx n="3" d="2"/>
        <a:sy n="3" d="2"/>
      </p:scale>
      <p:origin x="0" y="0"/>
    </p:cViewPr>
  </p:notesTextViewPr>
  <p:sorterViewPr>
    <p:cViewPr>
      <p:scale>
        <a:sx n="166" d="100"/>
        <a:sy n="166" d="100"/>
      </p:scale>
      <p:origin x="0" y="-8502"/>
    </p:cViewPr>
  </p:sorterViewPr>
  <p:notesViewPr>
    <p:cSldViewPr>
      <p:cViewPr varScale="1">
        <p:scale>
          <a:sx n="75" d="100"/>
          <a:sy n="75" d="100"/>
        </p:scale>
        <p:origin x="338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7CB7723-11F9-4ECD-95C9-F04E22FA4DEE}" type="datetimeFigureOut">
              <a:rPr lang="fr-FR" smtClean="0"/>
              <a:t>10/09/2023</a:t>
            </a:fld>
            <a:endParaRPr lang="fr-FR"/>
          </a:p>
        </p:txBody>
      </p:sp>
      <p:sp>
        <p:nvSpPr>
          <p:cNvPr id="4" name="Espace réservé du pied de page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5EFC7ACF-8FCD-49C4-9BB8-AC70FE3DA57D}" type="slidenum">
              <a:rPr lang="fr-FR" smtClean="0"/>
              <a:t>‹N°›</a:t>
            </a:fld>
            <a:endParaRPr lang="fr-FR"/>
          </a:p>
        </p:txBody>
      </p:sp>
    </p:spTree>
    <p:extLst>
      <p:ext uri="{BB962C8B-B14F-4D97-AF65-F5344CB8AC3E}">
        <p14:creationId xmlns:p14="http://schemas.microsoft.com/office/powerpoint/2010/main" val="15070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10/09/2023</a:t>
            </a:fld>
            <a:endParaRPr lang="fr-FR" dirty="0"/>
          </a:p>
        </p:txBody>
      </p:sp>
      <p:sp>
        <p:nvSpPr>
          <p:cNvPr id="4" name="Espace réservé de l'image des diapositives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72211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150663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406134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Bef>
                <a:spcPts val="640"/>
              </a:spcBef>
            </a:pPr>
            <a:endParaRPr lang="fr-FR" sz="1200" b="1" dirty="0" smtClean="0">
              <a:solidFill>
                <a:prstClr val="black"/>
              </a:solidFill>
              <a:latin typeface="Arial" pitchFamily="34"/>
              <a:cs typeface="Arial" pitchFamily="34"/>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322508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340273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255104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dirty="0"/>
          </a:p>
        </p:txBody>
      </p:sp>
    </p:spTree>
    <p:extLst>
      <p:ext uri="{BB962C8B-B14F-4D97-AF65-F5344CB8AC3E}">
        <p14:creationId xmlns:p14="http://schemas.microsoft.com/office/powerpoint/2010/main" val="168514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269972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dirty="0"/>
          </a:p>
        </p:txBody>
      </p:sp>
    </p:spTree>
    <p:extLst>
      <p:ext uri="{BB962C8B-B14F-4D97-AF65-F5344CB8AC3E}">
        <p14:creationId xmlns:p14="http://schemas.microsoft.com/office/powerpoint/2010/main" val="20402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149258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dirty="0"/>
          </a:p>
        </p:txBody>
      </p:sp>
    </p:spTree>
    <p:extLst>
      <p:ext uri="{BB962C8B-B14F-4D97-AF65-F5344CB8AC3E}">
        <p14:creationId xmlns:p14="http://schemas.microsoft.com/office/powerpoint/2010/main" val="246783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3429129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dirty="0"/>
          </a:p>
        </p:txBody>
      </p:sp>
    </p:spTree>
    <p:extLst>
      <p:ext uri="{BB962C8B-B14F-4D97-AF65-F5344CB8AC3E}">
        <p14:creationId xmlns:p14="http://schemas.microsoft.com/office/powerpoint/2010/main" val="118805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Part du secteur privé en métropole = 17%</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dirty="0"/>
          </a:p>
        </p:txBody>
      </p:sp>
    </p:spTree>
    <p:extLst>
      <p:ext uri="{BB962C8B-B14F-4D97-AF65-F5344CB8AC3E}">
        <p14:creationId xmlns:p14="http://schemas.microsoft.com/office/powerpoint/2010/main" val="288929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effectifs scolaires sont globalement orienté à la baisse :</a:t>
            </a:r>
          </a:p>
          <a:p>
            <a:r>
              <a:rPr lang="fr-FR" dirty="0" smtClean="0"/>
              <a:t>Depuis 2008 dans le premier (baisse de 3 900 élèves)</a:t>
            </a:r>
          </a:p>
          <a:p>
            <a:r>
              <a:rPr lang="fr-FR" dirty="0" smtClean="0"/>
              <a:t>Depuis 2014, baisse de 3 900 élèves en </a:t>
            </a:r>
            <a:r>
              <a:rPr lang="fr-FR" dirty="0" err="1" smtClean="0"/>
              <a:t>prébac</a:t>
            </a:r>
            <a:r>
              <a:rPr lang="fr-FR" dirty="0" smtClean="0"/>
              <a:t> (-12%) = 13 collèges (sur 55)</a:t>
            </a:r>
          </a:p>
          <a:p>
            <a:endParaRPr lang="fr-FR" dirty="0" smtClean="0"/>
          </a:p>
          <a:p>
            <a:r>
              <a:rPr lang="fr-FR" dirty="0" smtClean="0"/>
              <a:t>Dynamique démographique positive sur </a:t>
            </a:r>
            <a:r>
              <a:rPr lang="fr-FR" dirty="0" err="1" smtClean="0"/>
              <a:t>Païta</a:t>
            </a:r>
            <a:r>
              <a:rPr lang="fr-FR" dirty="0" smtClean="0"/>
              <a:t>, Koné et Sud de </a:t>
            </a:r>
            <a:r>
              <a:rPr lang="fr-FR" dirty="0" err="1" smtClean="0"/>
              <a:t>Dumbéa</a:t>
            </a:r>
            <a:r>
              <a:rPr lang="fr-FR" dirty="0" smtClean="0"/>
              <a:t> mais poursuite de la baisse globale des effectifs jusqu’en 2030</a:t>
            </a:r>
          </a:p>
          <a:p>
            <a:endParaRPr lang="fr-FR" dirty="0" smtClean="0"/>
          </a:p>
          <a:p>
            <a:r>
              <a:rPr lang="fr-FR" dirty="0" smtClean="0"/>
              <a:t>En raison principalement de la baisse du nombre d’enfants par femme (1 enfant de moins par rapport à 1990) !</a:t>
            </a:r>
          </a:p>
          <a:p>
            <a:r>
              <a:rPr lang="fr-FR" dirty="0" smtClean="0"/>
              <a:t>Auquel s’ajoute un déficit migratoire observé depuis le dernier recensement générale de la population et qui s’est amplifié depuis</a:t>
            </a:r>
          </a:p>
          <a:p>
            <a:endParaRPr lang="fr-FR" dirty="0" smtClean="0"/>
          </a:p>
          <a:p>
            <a:r>
              <a:rPr lang="fr-FR" dirty="0" smtClean="0"/>
              <a:t>A l’inverse, les effectifs en post-bac ont fortement progressé en raison de l’augmentation de l’offre de formation et de la montée pédagogique et sont stables depuis.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dirty="0"/>
          </a:p>
        </p:txBody>
      </p:sp>
    </p:spTree>
    <p:extLst>
      <p:ext uri="{BB962C8B-B14F-4D97-AF65-F5344CB8AC3E}">
        <p14:creationId xmlns:p14="http://schemas.microsoft.com/office/powerpoint/2010/main" val="380966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 regard des indicateurs de contexte et de performance, il existe de fortes disparités selon les établissements</a:t>
            </a:r>
          </a:p>
          <a:p>
            <a:endParaRPr lang="fr-FR" dirty="0" smtClean="0"/>
          </a:p>
          <a:p>
            <a:r>
              <a:rPr lang="fr-FR" dirty="0" smtClean="0"/>
              <a:t>Au-delà du niveau de maîtrise, les écarts entre élèves selon leur origine sociale classent par ailleurs la Nouvelle-Calédonie parmi les académies les moins équitables, particulièrement en mathématiques où l’influence du milieu social est plus important.</a:t>
            </a:r>
          </a:p>
          <a:p>
            <a:endParaRPr lang="fr-FR" dirty="0" smtClean="0"/>
          </a:p>
          <a:p>
            <a:r>
              <a:rPr lang="fr-FR" dirty="0" smtClean="0"/>
              <a:t>Des disparités entre établissement qui révèlent des disparités géographiques entre côte Ouest et côte Est-îles alentours</a:t>
            </a:r>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42</a:t>
            </a:fld>
            <a:endParaRPr lang="fr-FR" dirty="0"/>
          </a:p>
        </p:txBody>
      </p:sp>
    </p:spTree>
    <p:extLst>
      <p:ext uri="{BB962C8B-B14F-4D97-AF65-F5344CB8AC3E}">
        <p14:creationId xmlns:p14="http://schemas.microsoft.com/office/powerpoint/2010/main" val="1659467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NC se distingue par des collèges très isolés et bien plus éloignés, au sens de l’indicateur de la direction de l’évaluation, de la prospective et de la performance (DEPP), que ceux de métropole et des départements d’Outre-Mer. </a:t>
            </a:r>
          </a:p>
          <a:p>
            <a:endParaRPr lang="fr-FR" dirty="0" smtClean="0"/>
          </a:p>
          <a:p>
            <a:r>
              <a:rPr lang="fr-FR" dirty="0" smtClean="0"/>
              <a:t>Indice qui synthétise la notion d’éloignement pour un établissement donné en tenant compte de la ruralité du territoire, de la densité et de la diversité de l’offre scolaire et de l’accès aux équipements sportifs et culturels</a:t>
            </a:r>
          </a:p>
          <a:p>
            <a:endParaRPr lang="fr-FR" dirty="0" smtClean="0"/>
          </a:p>
          <a:p>
            <a:r>
              <a:rPr lang="fr-FR" dirty="0" smtClean="0"/>
              <a:t>C’est même l’académie dont l’indice (128,5) est le plus élevé de toutes les académies (mis à part la Polynésie française pour laquelle il n’a pas été évalué), supérieur à la Guyane (indice de 125,3) et à la Corse (indice de 112,3). </a:t>
            </a:r>
          </a:p>
          <a:p>
            <a:endParaRPr lang="fr-FR" dirty="0" smtClean="0"/>
          </a:p>
          <a:p>
            <a:r>
              <a:rPr lang="fr-FR" dirty="0" smtClean="0"/>
              <a:t>Autre spécificité : les collèges les plus éloignés sont socialement plus défavorisés et cumulent pratiquement tous les facteurs a priori défavorables à la réussite éducative : </a:t>
            </a:r>
          </a:p>
          <a:p>
            <a:r>
              <a:rPr lang="fr-FR" dirty="0" smtClean="0"/>
              <a:t>forte proportion de boursiers, </a:t>
            </a:r>
          </a:p>
          <a:p>
            <a:r>
              <a:rPr lang="fr-FR" dirty="0" smtClean="0"/>
              <a:t>faible maîtrise des fondamentaux à l’entrée en sixième, </a:t>
            </a:r>
          </a:p>
          <a:p>
            <a:r>
              <a:rPr lang="fr-FR" dirty="0" smtClean="0"/>
              <a:t>moyennes plus faibles aux épreuves écrites du diplôme national du brevet, </a:t>
            </a:r>
          </a:p>
          <a:p>
            <a:r>
              <a:rPr lang="fr-FR" dirty="0" smtClean="0"/>
              <a:t>taux d’orientation en seconde générale ou technologique en retrait et </a:t>
            </a:r>
          </a:p>
          <a:p>
            <a:r>
              <a:rPr lang="fr-FR" dirty="0" smtClean="0"/>
              <a:t>pourcentage plus élevé d’enseignants non titulaires. </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43</a:t>
            </a:fld>
            <a:endParaRPr lang="fr-FR" dirty="0"/>
          </a:p>
        </p:txBody>
      </p:sp>
    </p:spTree>
    <p:extLst>
      <p:ext uri="{BB962C8B-B14F-4D97-AF65-F5344CB8AC3E}">
        <p14:creationId xmlns:p14="http://schemas.microsoft.com/office/powerpoint/2010/main" val="1141647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 cours des 30 dernières années, le taux de réussite au baccalauréat a considérablement progressé</a:t>
            </a:r>
          </a:p>
          <a:p>
            <a:endParaRPr lang="fr-FR" dirty="0" smtClean="0"/>
          </a:p>
          <a:p>
            <a:r>
              <a:rPr lang="fr-FR" dirty="0" smtClean="0"/>
              <a:t>Mais demeure inférieur aux académies socialement comparables en raison d’un pourcentage de candidats refusés au premier groupe plus important lié en partie à l’absentéisme aux épreuves</a:t>
            </a:r>
          </a:p>
          <a:p>
            <a:endParaRPr lang="fr-FR" dirty="0" smtClean="0"/>
          </a:p>
          <a:p>
            <a:r>
              <a:rPr lang="fr-FR" dirty="0" smtClean="0"/>
              <a:t>Par ailleurs, l’analyse des niveaux de réussite selon l’origine sociale révèle par ailleurs des écarts plus importants en NC entre les candidats socialement défavorisés et ceux issus d’une famille favorisée</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44</a:t>
            </a:fld>
            <a:endParaRPr lang="fr-FR" dirty="0"/>
          </a:p>
        </p:txBody>
      </p:sp>
    </p:spTree>
    <p:extLst>
      <p:ext uri="{BB962C8B-B14F-4D97-AF65-F5344CB8AC3E}">
        <p14:creationId xmlns:p14="http://schemas.microsoft.com/office/powerpoint/2010/main" val="390256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Depuis 1990, la proportion de bacheliers dans une génération a considérablement progressé</a:t>
            </a:r>
          </a:p>
          <a:p>
            <a:endParaRPr lang="fr-FR" dirty="0" smtClean="0"/>
          </a:p>
          <a:p>
            <a:r>
              <a:rPr lang="fr-FR" dirty="0" smtClean="0"/>
              <a:t>L’écart entre les filles et les garçons est supérieur à la métropole (16 points contre 10 points)</a:t>
            </a:r>
          </a:p>
          <a:p>
            <a:endParaRPr lang="fr-FR" dirty="0" smtClean="0"/>
          </a:p>
          <a:p>
            <a:r>
              <a:rPr lang="fr-FR" dirty="0" smtClean="0"/>
              <a:t>En raison d’une différence notable d’orientation en 2nde, les garçons étant plus nombreux à poursuivre en CAP, et d’un moindre taux d’accès de la seconde au bac chez les garçons</a:t>
            </a:r>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dirty="0"/>
          </a:p>
        </p:txBody>
      </p:sp>
    </p:spTree>
    <p:extLst>
      <p:ext uri="{BB962C8B-B14F-4D97-AF65-F5344CB8AC3E}">
        <p14:creationId xmlns:p14="http://schemas.microsoft.com/office/powerpoint/2010/main" val="4135908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taux de réussite au DNB est en progression depuis 2012</a:t>
            </a:r>
          </a:p>
          <a:p>
            <a:endParaRPr lang="fr-FR" dirty="0" smtClean="0"/>
          </a:p>
          <a:p>
            <a:r>
              <a:rPr lang="fr-FR" dirty="0" smtClean="0"/>
              <a:t>L’écart de réussite entre les élèves socialement défavorisés et ceux issus d’une famille favorisée est en diminution mais demeure important (15 points en 2022 et 25 en 2019)</a:t>
            </a:r>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46</a:t>
            </a:fld>
            <a:endParaRPr lang="fr-FR" dirty="0"/>
          </a:p>
        </p:txBody>
      </p:sp>
    </p:spTree>
    <p:extLst>
      <p:ext uri="{BB962C8B-B14F-4D97-AF65-F5344CB8AC3E}">
        <p14:creationId xmlns:p14="http://schemas.microsoft.com/office/powerpoint/2010/main" val="1414558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taux de réussite au DNB est en progression depuis 2012</a:t>
            </a:r>
          </a:p>
          <a:p>
            <a:endParaRPr lang="fr-FR" dirty="0" smtClean="0"/>
          </a:p>
          <a:p>
            <a:r>
              <a:rPr lang="fr-FR" dirty="0" smtClean="0"/>
              <a:t>L’écart de réussite entre les élèves socialement défavorisés et ceux issus d’une famille favorisée est en diminution mais demeure important (15 points en 2022 et 25 en 2019)</a:t>
            </a:r>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47</a:t>
            </a:fld>
            <a:endParaRPr lang="fr-FR" dirty="0"/>
          </a:p>
        </p:txBody>
      </p:sp>
    </p:spTree>
    <p:extLst>
      <p:ext uri="{BB962C8B-B14F-4D97-AF65-F5344CB8AC3E}">
        <p14:creationId xmlns:p14="http://schemas.microsoft.com/office/powerpoint/2010/main" val="439489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taux de réussite au DNB est en progression depuis 2012</a:t>
            </a:r>
          </a:p>
          <a:p>
            <a:endParaRPr lang="fr-FR" dirty="0" smtClean="0"/>
          </a:p>
          <a:p>
            <a:r>
              <a:rPr lang="fr-FR" dirty="0" smtClean="0"/>
              <a:t>L’écart de réussite entre les élèves socialement défavorisés et ceux issus d’une famille favorisée est en diminution mais demeure important (15 points en 2022 et 25 en 2019)</a:t>
            </a:r>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48</a:t>
            </a:fld>
            <a:endParaRPr lang="fr-FR" dirty="0"/>
          </a:p>
        </p:txBody>
      </p:sp>
    </p:spTree>
    <p:extLst>
      <p:ext uri="{BB962C8B-B14F-4D97-AF65-F5344CB8AC3E}">
        <p14:creationId xmlns:p14="http://schemas.microsoft.com/office/powerpoint/2010/main" val="14884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46682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6460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238408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16195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208807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156195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4243984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r>
              <a:rPr lang="fr-FR"/>
              <a:t>07/02/2022</a:t>
            </a:r>
            <a:endParaRPr lang="fr-FR" dirty="0"/>
          </a:p>
        </p:txBody>
      </p:sp>
      <p:sp>
        <p:nvSpPr>
          <p:cNvPr id="5" name="Espace réservé du pied de page 4"/>
          <p:cNvSpPr>
            <a:spLocks noGrp="1"/>
          </p:cNvSpPr>
          <p:nvPr>
            <p:ph type="ftr" sz="quarter" idx="11"/>
          </p:nvPr>
        </p:nvSpPr>
        <p:spPr bwMode="gray">
          <a:xfrm>
            <a:off x="780000" y="5226529"/>
            <a:ext cx="3510000" cy="1200000"/>
          </a:xfrm>
        </p:spPr>
        <p:txBody>
          <a:bodyPr anchor="b" anchorCtr="0"/>
          <a:lstStyle>
            <a:lvl1pPr>
              <a:defRPr sz="1150"/>
            </a:lvl1pPr>
          </a:lstStyle>
          <a:p>
            <a:r>
              <a:rPr lang="fr-FR" dirty="0"/>
              <a:t>Réunion rentrée 2023</a:t>
            </a:r>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512" y="225420"/>
            <a:ext cx="3318780" cy="174884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dirty="0"/>
              <a:t>07/02/2023</a:t>
            </a:r>
          </a:p>
        </p:txBody>
      </p:sp>
      <p:sp>
        <p:nvSpPr>
          <p:cNvPr id="3" name="Espace réservé du pied de page 2"/>
          <p:cNvSpPr>
            <a:spLocks noGrp="1"/>
          </p:cNvSpPr>
          <p:nvPr>
            <p:ph type="ftr" sz="quarter" idx="11"/>
          </p:nvPr>
        </p:nvSpPr>
        <p:spPr bwMode="gray"/>
        <p:txBody>
          <a:bodyPr/>
          <a:lstStyle/>
          <a:p>
            <a:r>
              <a:rPr lang="fr-FR" dirty="0"/>
              <a:t>Réunion rentrée 2023</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0" y="114320"/>
            <a:ext cx="2886223" cy="1520903"/>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06/02/2023</a:t>
            </a:r>
          </a:p>
        </p:txBody>
      </p:sp>
      <p:sp>
        <p:nvSpPr>
          <p:cNvPr id="4" name="Espace réservé du pied de page 3"/>
          <p:cNvSpPr>
            <a:spLocks noGrp="1"/>
          </p:cNvSpPr>
          <p:nvPr>
            <p:ph type="ftr" sz="quarter" idx="11"/>
          </p:nvPr>
        </p:nvSpPr>
        <p:spPr bwMode="gray"/>
        <p:txBody>
          <a:bodyPr/>
          <a:lstStyle/>
          <a:p>
            <a:r>
              <a:rPr lang="fr-FR" dirty="0"/>
              <a:t>Réunion rentrée 2023</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08" y="836712"/>
            <a:ext cx="9906000" cy="6021288"/>
          </a:xfrm>
          <a:prstGeom prst="rect">
            <a:avLst/>
          </a:prstGeom>
        </p:spPr>
      </p:pic>
      <p:sp>
        <p:nvSpPr>
          <p:cNvPr id="2" name="Titre 1"/>
          <p:cNvSpPr>
            <a:spLocks noGrp="1"/>
          </p:cNvSpPr>
          <p:nvPr>
            <p:ph type="title" hasCustomPrompt="1"/>
          </p:nvPr>
        </p:nvSpPr>
        <p:spPr bwMode="gray">
          <a:xfrm>
            <a:off x="389999" y="1340768"/>
            <a:ext cx="9126000" cy="5038432"/>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solidFill>
                  <a:schemeClr val="bg1"/>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solidFill>
                  <a:schemeClr val="bg1"/>
                </a:solidFill>
              </a:rPr>
              <a:t>06/02/2023</a:t>
            </a:r>
            <a:endParaRPr lang="fr-FR" cap="all"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dirty="0"/>
              <a:t>Réunion rentrée 2023</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9" name="Titre 1"/>
          <p:cNvSpPr txBox="1">
            <a:spLocks/>
          </p:cNvSpPr>
          <p:nvPr userDrawn="1"/>
        </p:nvSpPr>
        <p:spPr bwMode="gray">
          <a:xfrm>
            <a:off x="3944888" y="620688"/>
            <a:ext cx="6147175" cy="57606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Acumin Pro" panose="020B0504020202020204" pitchFamily="34" charset="0"/>
                <a:ea typeface="+mj-ea"/>
                <a:cs typeface="+mj-cs"/>
              </a:defRPr>
            </a:lvl1pPr>
          </a:lstStyle>
          <a:p>
            <a:pPr marL="0" indent="0">
              <a:buNone/>
            </a:pPr>
            <a:r>
              <a:rPr lang="fr-FR" sz="1600" dirty="0">
                <a:solidFill>
                  <a:srgbClr val="305C81"/>
                </a:solidFill>
              </a:rPr>
              <a:t>Notre école,</a:t>
            </a:r>
            <a:r>
              <a:rPr lang="fr-FR" sz="1600" baseline="0" dirty="0">
                <a:solidFill>
                  <a:srgbClr val="305C81"/>
                </a:solidFill>
              </a:rPr>
              <a:t> </a:t>
            </a:r>
            <a:r>
              <a:rPr lang="fr-FR" sz="1600" dirty="0">
                <a:solidFill>
                  <a:srgbClr val="305C81"/>
                </a:solidFill>
              </a:rPr>
              <a:t>faisons</a:t>
            </a:r>
            <a:r>
              <a:rPr lang="fr-FR" sz="1600" baseline="0" dirty="0">
                <a:solidFill>
                  <a:srgbClr val="305C81"/>
                </a:solidFill>
              </a:rPr>
              <a:t>-la ensemble</a:t>
            </a:r>
            <a:endParaRPr lang="fr-FR" sz="1600" dirty="0">
              <a:solidFill>
                <a:srgbClr val="305C81"/>
              </a:solidFill>
            </a:endParaRPr>
          </a:p>
        </p:txBody>
      </p:sp>
      <p:pic>
        <p:nvPicPr>
          <p:cNvPr id="10" name="Image 9"/>
          <p:cNvPicPr>
            <a:picLocks noChangeAspect="1"/>
          </p:cNvPicPr>
          <p:nvPr userDrawn="1"/>
        </p:nvPicPr>
        <p:blipFill rotWithShape="1">
          <a:blip r:embed="rId3">
            <a:extLst>
              <a:ext uri="{28A0092B-C50C-407E-A947-70E740481C1C}">
                <a14:useLocalDpi xmlns:a14="http://schemas.microsoft.com/office/drawing/2010/main" val="0"/>
              </a:ext>
            </a:extLst>
          </a:blip>
          <a:srcRect l="8566" r="11474"/>
          <a:stretch/>
        </p:blipFill>
        <p:spPr>
          <a:xfrm>
            <a:off x="7673752" y="0"/>
            <a:ext cx="2232248" cy="837507"/>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bwMode="gray"/>
        <p:txBody>
          <a:bodyPr/>
          <a:lstStyle/>
          <a:p>
            <a:r>
              <a:rPr lang="fr-FR" dirty="0"/>
              <a:t>Réunion rentrée 2023</a:t>
            </a:r>
          </a:p>
        </p:txBody>
      </p:sp>
      <p:sp>
        <p:nvSpPr>
          <p:cNvPr id="7" name="Espace réservé du numéro de diapositive 6"/>
          <p:cNvSpPr>
            <a:spLocks noGrp="1"/>
          </p:cNvSpPr>
          <p:nvPr>
            <p:ph type="sldNum" sz="quarter" idx="12"/>
          </p:nvPr>
        </p:nvSpPr>
        <p:spPr bwMode="gray">
          <a:xfrm>
            <a:off x="8129138" y="6367232"/>
            <a:ext cx="1462500" cy="480000"/>
          </a:xfrm>
        </p:spPr>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89997" y="1700808"/>
            <a:ext cx="9259328" cy="4179192"/>
          </a:xfrm>
        </p:spPr>
        <p:txBody>
          <a:bodyPr/>
          <a:lstStyle>
            <a:lvl1pPr>
              <a:defRPr sz="2800">
                <a:latin typeface="+mn-lt"/>
              </a:defRPr>
            </a:lvl1pPr>
            <a:lvl2pPr>
              <a:defRPr sz="2400">
                <a:latin typeface="+mn-lt"/>
              </a:defRPr>
            </a:lvl2pPr>
            <a:lvl3pPr>
              <a:defRPr sz="1800">
                <a:latin typeface="+mn-lt"/>
              </a:defRPr>
            </a:lvl3pPr>
            <a:lvl4pPr>
              <a:defRPr>
                <a:latin typeface="+mn-lt"/>
              </a:defRPr>
            </a:lvl4pPr>
            <a:lvl5pPr>
              <a:defRPr>
                <a:latin typeface="+mn-lt"/>
              </a:defRPr>
            </a:lvl5pPr>
          </a:lstStyle>
          <a:p>
            <a:pPr lvl="0"/>
            <a:r>
              <a:rPr lang="fr-FR" dirty="0"/>
              <a:t>Texte de niveau 1</a:t>
            </a:r>
          </a:p>
          <a:p>
            <a:pPr lvl="1"/>
            <a:r>
              <a:rPr lang="fr-FR" dirty="0"/>
              <a:t>Texte de niveau 2</a:t>
            </a:r>
          </a:p>
          <a:p>
            <a:pPr lvl="2"/>
            <a:r>
              <a:rPr lang="fr-FR" dirty="0"/>
              <a:t>Texte de niveau 3</a:t>
            </a:r>
          </a:p>
        </p:txBody>
      </p:sp>
      <p:sp>
        <p:nvSpPr>
          <p:cNvPr id="10" name="Google Shape;41;p36"/>
          <p:cNvSpPr txBox="1">
            <a:spLocks noGrp="1"/>
          </p:cNvSpPr>
          <p:nvPr>
            <p:ph type="title"/>
          </p:nvPr>
        </p:nvSpPr>
        <p:spPr>
          <a:xfrm>
            <a:off x="374846" y="836712"/>
            <a:ext cx="9274479" cy="504056"/>
          </a:xfrm>
          <a:prstGeom prst="rect">
            <a:avLst/>
          </a:prstGeom>
          <a:solidFill>
            <a:srgbClr val="A9C5DF"/>
          </a:solidFill>
          <a:ln>
            <a:noFill/>
          </a:ln>
        </p:spPr>
        <p:txBody>
          <a:bodyPr spcFirstLastPara="1" wrap="square" lIns="0" tIns="0" rIns="0" bIns="0" anchor="t" anchorCtr="0">
            <a:noAutofit/>
          </a:bodyPr>
          <a:lstStyle>
            <a:lvl1pPr lvl="0" algn="ctr">
              <a:lnSpc>
                <a:spcPct val="150000"/>
              </a:lnSpc>
              <a:spcBef>
                <a:spcPts val="0"/>
              </a:spcBef>
              <a:spcAft>
                <a:spcPts val="0"/>
              </a:spcAft>
              <a:buClr>
                <a:schemeClr val="dk1"/>
              </a:buClr>
              <a:buSzPts val="1800"/>
              <a:buNone/>
              <a:defRPr sz="2000">
                <a:solidFill>
                  <a:schemeClr val="tx1"/>
                </a:solidFill>
                <a:latin typeface="+mn-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63483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2" b="0" i="1">
                <a:solidFill>
                  <a:srgbClr val="7030A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7266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1341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2" b="0" i="1">
                <a:solidFill>
                  <a:srgbClr val="7030A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8808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 contenus">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1" y="114321"/>
            <a:ext cx="1536256" cy="809534"/>
          </a:xfrm>
          <a:prstGeom prst="rect">
            <a:avLst/>
          </a:prstGeom>
        </p:spPr>
      </p:pic>
      <p:sp>
        <p:nvSpPr>
          <p:cNvPr id="10" name="Espace réservé de la date 9"/>
          <p:cNvSpPr>
            <a:spLocks noGrp="1"/>
          </p:cNvSpPr>
          <p:nvPr>
            <p:ph type="dt" sz="half" idx="14"/>
          </p:nvPr>
        </p:nvSpPr>
        <p:spPr/>
        <p:txBody>
          <a:bodyPr/>
          <a:lstStyle/>
          <a:p>
            <a:pPr algn="r"/>
            <a:r>
              <a:rPr lang="fr-FR" cap="all" smtClean="0"/>
              <a:t>24.08.2022</a:t>
            </a:r>
            <a:endParaRPr lang="fr-FR" cap="all" dirty="0"/>
          </a:p>
        </p:txBody>
      </p:sp>
      <p:sp>
        <p:nvSpPr>
          <p:cNvPr id="13" name="Espace réservé du pied de page 12"/>
          <p:cNvSpPr>
            <a:spLocks noGrp="1"/>
          </p:cNvSpPr>
          <p:nvPr>
            <p:ph type="ftr" sz="quarter" idx="15"/>
          </p:nvPr>
        </p:nvSpPr>
        <p:spPr/>
        <p:txBody>
          <a:bodyPr/>
          <a:lstStyle/>
          <a:p>
            <a:r>
              <a:rPr lang="fr-FR" smtClean="0"/>
              <a:t>Réunion d'accueil des lauréats 2022-2023</a:t>
            </a:r>
            <a:endParaRPr lang="fr-FR" dirty="0"/>
          </a:p>
        </p:txBody>
      </p:sp>
      <p:sp>
        <p:nvSpPr>
          <p:cNvPr id="14" name="Espace réservé du numéro de diapositive 13"/>
          <p:cNvSpPr>
            <a:spLocks noGrp="1"/>
          </p:cNvSpPr>
          <p:nvPr>
            <p:ph type="sldNum" sz="quarter" idx="16"/>
          </p:nvPr>
        </p:nvSpPr>
        <p:spPr/>
        <p:txBody>
          <a:bodyPr/>
          <a:lstStyle/>
          <a:p>
            <a:fld id="{733122C9-A0B9-462F-8757-0847AD287B63}" type="slidenum">
              <a:rPr lang="fr-FR" smtClean="0"/>
              <a:pPr/>
              <a:t>‹N°›</a:t>
            </a:fld>
            <a:endParaRPr lang="fr-FR" dirty="0"/>
          </a:p>
        </p:txBody>
      </p:sp>
      <p:sp>
        <p:nvSpPr>
          <p:cNvPr id="26" name="Espace réservé du texte 25"/>
          <p:cNvSpPr>
            <a:spLocks noGrp="1"/>
          </p:cNvSpPr>
          <p:nvPr>
            <p:ph type="body" sz="quarter" idx="17" hasCustomPrompt="1"/>
          </p:nvPr>
        </p:nvSpPr>
        <p:spPr>
          <a:xfrm>
            <a:off x="390525" y="1341438"/>
            <a:ext cx="9124950" cy="792162"/>
          </a:xfrm>
        </p:spPr>
        <p:txBody>
          <a:bodyPr/>
          <a:lstStyle>
            <a:lvl1pPr>
              <a:defRPr sz="2600" b="1"/>
            </a:lvl1pPr>
          </a:lstStyle>
          <a:p>
            <a:pPr lvl="0"/>
            <a:r>
              <a:rPr lang="fr-FR" dirty="0" smtClean="0"/>
              <a:t>Titre</a:t>
            </a:r>
            <a:endParaRPr lang="fr-FR" dirty="0"/>
          </a:p>
        </p:txBody>
      </p:sp>
      <p:sp>
        <p:nvSpPr>
          <p:cNvPr id="3" name="Espace réservé du contenu 2"/>
          <p:cNvSpPr>
            <a:spLocks noGrp="1"/>
          </p:cNvSpPr>
          <p:nvPr>
            <p:ph sz="quarter" idx="19"/>
          </p:nvPr>
        </p:nvSpPr>
        <p:spPr>
          <a:xfrm>
            <a:off x="5168900" y="2633507"/>
            <a:ext cx="4346575" cy="352901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5" name="Espace réservé du contenu 2"/>
          <p:cNvSpPr>
            <a:spLocks noGrp="1"/>
          </p:cNvSpPr>
          <p:nvPr>
            <p:ph sz="quarter" idx="20"/>
          </p:nvPr>
        </p:nvSpPr>
        <p:spPr>
          <a:xfrm>
            <a:off x="390000" y="2636838"/>
            <a:ext cx="4346575" cy="352901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0839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latin typeface="Acumin Pro" panose="020B0504020202020204" pitchFamily="34" charset="0"/>
              </a:defRPr>
            </a:lvl1pPr>
          </a:lstStyle>
          <a:p>
            <a:pPr algn="r"/>
            <a:r>
              <a:rPr lang="fr-FR" cap="all" dirty="0"/>
              <a:t>06/02/2023</a:t>
            </a:r>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latin typeface="Acumin Pro" panose="020B0504020202020204" pitchFamily="34" charset="0"/>
              </a:defRPr>
            </a:lvl1pPr>
          </a:lstStyle>
          <a:p>
            <a:r>
              <a:rPr lang="fr-FR" dirty="0"/>
              <a:t>Réunion rentrée 2023</a:t>
            </a:r>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latin typeface="Acumin Pro" panose="020B0504020202020204" pitchFamily="34"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2480" y="0"/>
            <a:ext cx="1512168" cy="7968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32" r:id="rId5"/>
    <p:sldLayoutId id="2147483833" r:id="rId6"/>
    <p:sldLayoutId id="2147483834" r:id="rId7"/>
    <p:sldLayoutId id="2147483835" r:id="rId8"/>
    <p:sldLayoutId id="2147483838" r:id="rId9"/>
  </p:sldLayoutIdLst>
  <p:hf hdr="0"/>
  <p:txStyles>
    <p:titleStyle>
      <a:lvl1pPr algn="l" defTabSz="914378" rtl="0" eaLnBrk="1" latinLnBrk="0" hangingPunct="1">
        <a:lnSpc>
          <a:spcPct val="90000"/>
        </a:lnSpc>
        <a:spcBef>
          <a:spcPct val="0"/>
        </a:spcBef>
        <a:buNone/>
        <a:defRPr sz="2550" b="1" kern="1200">
          <a:solidFill>
            <a:schemeClr val="tx1"/>
          </a:solidFill>
          <a:latin typeface="Acumin Pro" panose="020B0504020202020204" pitchFamily="34" charset="0"/>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madnc.ac-noumea.nc/"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mailto:prenom.nom@ac-noumea.nc"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ce.dp@ac-noumea.nc"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mailto:ce.drr@ac-noumea.n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390000" y="2132856"/>
            <a:ext cx="9126000" cy="3764805"/>
          </a:xfrm>
        </p:spPr>
        <p:txBody>
          <a:bodyPr/>
          <a:lstStyle/>
          <a:p>
            <a:pPr algn="ctr"/>
            <a:r>
              <a:rPr lang="fr-FR" dirty="0"/>
              <a:t>ACCUEIL DES </a:t>
            </a:r>
            <a:r>
              <a:rPr lang="fr-FR" dirty="0" smtClean="0"/>
              <a:t>LAURÉATS </a:t>
            </a:r>
            <a:r>
              <a:rPr lang="fr-FR" dirty="0"/>
              <a:t>DE CONCOURS</a:t>
            </a:r>
          </a:p>
          <a:p>
            <a:pPr algn="ctr"/>
            <a:endParaRPr lang="fr-FR" dirty="0"/>
          </a:p>
          <a:p>
            <a:pPr algn="ctr"/>
            <a:r>
              <a:rPr lang="fr-FR" dirty="0"/>
              <a:t>UNC – </a:t>
            </a:r>
            <a:r>
              <a:rPr lang="fr-FR" dirty="0" smtClean="0"/>
              <a:t>MARDI 22 AOÛT 2023</a:t>
            </a:r>
            <a:endParaRPr lang="fr-FR" dirty="0"/>
          </a:p>
        </p:txBody>
      </p:sp>
      <p:sp>
        <p:nvSpPr>
          <p:cNvPr id="7" name="Espace réservé de la date 6"/>
          <p:cNvSpPr>
            <a:spLocks noGrp="1"/>
          </p:cNvSpPr>
          <p:nvPr>
            <p:ph type="dt" sz="half" idx="10"/>
          </p:nvPr>
        </p:nvSpPr>
        <p:spPr/>
        <p:txBody>
          <a:bodyPr/>
          <a:lstStyle/>
          <a:p>
            <a:pPr algn="r"/>
            <a:r>
              <a:rPr lang="fr-FR" cap="all">
                <a:latin typeface="Acumin Pro" panose="020B0504020202020204" pitchFamily="34" charset="0"/>
              </a:rPr>
              <a:t>07/02/2022</a:t>
            </a:r>
            <a:endParaRPr lang="fr-FR" cap="all" dirty="0">
              <a:latin typeface="Acumin Pro" panose="020B0504020202020204" pitchFamily="34" charset="0"/>
            </a:endParaRPr>
          </a:p>
        </p:txBody>
      </p:sp>
      <p:sp>
        <p:nvSpPr>
          <p:cNvPr id="8" name="Espace réservé du pied de page 7"/>
          <p:cNvSpPr>
            <a:spLocks noGrp="1"/>
          </p:cNvSpPr>
          <p:nvPr>
            <p:ph type="ftr" sz="quarter" idx="11"/>
          </p:nvPr>
        </p:nvSpPr>
        <p:spPr/>
        <p:txBody>
          <a:bodyPr/>
          <a:lstStyle/>
          <a:p>
            <a:r>
              <a:rPr lang="fr-FR">
                <a:latin typeface="Acumin Pro" panose="020B0504020202020204" pitchFamily="34" charset="0"/>
              </a:rPr>
              <a:t>Réunion rentrée 2022</a:t>
            </a:r>
            <a:endParaRPr lang="fr-FR" dirty="0">
              <a:latin typeface="Acumin Pro" panose="020B0504020202020204" pitchFamily="34" charset="0"/>
            </a:endParaRP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latin typeface="Acumin Pro" panose="020B0504020202020204" pitchFamily="34" charset="0"/>
              </a:rPr>
              <a:pPr/>
              <a:t>1</a:t>
            </a:fld>
            <a:endParaRPr lang="fr-FR" dirty="0">
              <a:latin typeface="Acumin Pro" panose="020B0504020202020204" pitchFamily="34"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7662"/>
            <a:ext cx="9906000" cy="960338"/>
          </a:xfrm>
          <a:prstGeom prst="rect">
            <a:avLst/>
          </a:prstGeom>
        </p:spPr>
      </p:pic>
      <p:sp>
        <p:nvSpPr>
          <p:cNvPr id="12" name="Titre 1"/>
          <p:cNvSpPr txBox="1">
            <a:spLocks/>
          </p:cNvSpPr>
          <p:nvPr/>
        </p:nvSpPr>
        <p:spPr bwMode="gray">
          <a:xfrm>
            <a:off x="4016896" y="6279806"/>
            <a:ext cx="6147175" cy="57606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Acumin Pro" panose="020B0504020202020204" pitchFamily="34" charset="0"/>
                <a:ea typeface="+mj-ea"/>
                <a:cs typeface="+mj-cs"/>
              </a:defRPr>
            </a:lvl1pPr>
          </a:lstStyle>
          <a:p>
            <a:pPr marL="0" indent="0">
              <a:buNone/>
            </a:pPr>
            <a:r>
              <a:rPr lang="fr-FR" sz="2400" dirty="0">
                <a:solidFill>
                  <a:schemeClr val="bg1"/>
                </a:solidFill>
              </a:rPr>
              <a:t>Notre école, faisons-la ensemble</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8566" r="11474"/>
          <a:stretch/>
        </p:blipFill>
        <p:spPr>
          <a:xfrm>
            <a:off x="7673752" y="5069045"/>
            <a:ext cx="2232248" cy="837507"/>
          </a:xfrm>
          <a:prstGeom prst="rect">
            <a:avLst/>
          </a:prstGeom>
        </p:spPr>
      </p:pic>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10</a:t>
            </a:fld>
            <a:endParaRPr lang="fr-FR" dirty="0"/>
          </a:p>
        </p:txBody>
      </p:sp>
      <p:sp>
        <p:nvSpPr>
          <p:cNvPr id="6" name="Espace réservé du texte 5"/>
          <p:cNvSpPr>
            <a:spLocks noGrp="1"/>
          </p:cNvSpPr>
          <p:nvPr>
            <p:ph type="body" sz="quarter" idx="17"/>
          </p:nvPr>
        </p:nvSpPr>
        <p:spPr>
          <a:xfrm>
            <a:off x="390525" y="1196752"/>
            <a:ext cx="9124950" cy="5328592"/>
          </a:xfrm>
        </p:spPr>
        <p:txBody>
          <a:bodyPr/>
          <a:lstStyle/>
          <a:p>
            <a:r>
              <a:rPr lang="fr-FR" sz="2400" u="sng" dirty="0" smtClean="0">
                <a:solidFill>
                  <a:prstClr val="black"/>
                </a:solidFill>
                <a:latin typeface="Arial" pitchFamily="34"/>
                <a:cs typeface="Arial" pitchFamily="34"/>
              </a:rPr>
              <a:t>Votre dossier administratif et financier</a:t>
            </a:r>
            <a:endParaRPr lang="fr-FR" sz="2400" u="sng" dirty="0">
              <a:solidFill>
                <a:prstClr val="black"/>
              </a:solidFill>
              <a:latin typeface="Arial" pitchFamily="34"/>
              <a:cs typeface="Arial" pitchFamily="34"/>
            </a:endParaRPr>
          </a:p>
          <a:p>
            <a:pPr marL="180000" algn="just">
              <a:spcBef>
                <a:spcPts val="600"/>
              </a:spcBef>
              <a:spcAft>
                <a:spcPts val="1200"/>
              </a:spcAft>
              <a:buClr>
                <a:srgbClr val="7030A0"/>
              </a:buClr>
            </a:pPr>
            <a:endParaRPr lang="fr-FR" sz="2000" b="0" dirty="0" smtClean="0">
              <a:latin typeface="Arial" pitchFamily="34"/>
              <a:cs typeface="Arial" pitchFamily="34"/>
            </a:endParaRPr>
          </a:p>
          <a:p>
            <a:pPr marL="180000" algn="just">
              <a:spcBef>
                <a:spcPts val="600"/>
              </a:spcBef>
              <a:spcAft>
                <a:spcPts val="1200"/>
              </a:spcAft>
              <a:buClr>
                <a:srgbClr val="7030A0"/>
              </a:buClr>
            </a:pPr>
            <a:r>
              <a:rPr lang="fr-FR" sz="2000" b="0" dirty="0" smtClean="0">
                <a:latin typeface="Arial" pitchFamily="34"/>
                <a:cs typeface="Arial" pitchFamily="34"/>
              </a:rPr>
              <a:t>Dépôt des dossiers </a:t>
            </a:r>
            <a:r>
              <a:rPr lang="fr-FR" sz="2000" b="0" dirty="0">
                <a:latin typeface="Arial" pitchFamily="34"/>
                <a:cs typeface="Arial" pitchFamily="34"/>
              </a:rPr>
              <a:t>sur la plateforme informatisée du </a:t>
            </a:r>
            <a:r>
              <a:rPr lang="fr-FR" sz="2000" b="0" dirty="0" smtClean="0">
                <a:latin typeface="Arial" pitchFamily="34"/>
                <a:cs typeface="Arial" pitchFamily="34"/>
              </a:rPr>
              <a:t>vice-rectorat : </a:t>
            </a:r>
            <a:r>
              <a:rPr lang="fr-FR" sz="2000" b="0" dirty="0">
                <a:latin typeface="Arial" pitchFamily="34"/>
                <a:cs typeface="Arial" pitchFamily="34"/>
                <a:hlinkClick r:id="rId3"/>
              </a:rPr>
              <a:t>https://madnc.ac-noumea.nc</a:t>
            </a:r>
            <a:r>
              <a:rPr lang="fr-FR" sz="2000" b="0" dirty="0">
                <a:latin typeface="Arial" pitchFamily="34"/>
                <a:cs typeface="Arial" pitchFamily="34"/>
              </a:rPr>
              <a:t> en vue de transmettre l’ensemble des pièces nécessaires à la constitution des dossiers administratif et financier.</a:t>
            </a:r>
          </a:p>
          <a:p>
            <a:pPr marL="522900" indent="-342900" algn="just">
              <a:spcBef>
                <a:spcPts val="600"/>
              </a:spcBef>
              <a:spcAft>
                <a:spcPts val="1200"/>
              </a:spcAft>
              <a:buClr>
                <a:srgbClr val="7030A0"/>
              </a:buClr>
              <a:buFont typeface="Wingdings" panose="05000000000000000000" pitchFamily="2" charset="2"/>
              <a:buChar char="ü"/>
            </a:pPr>
            <a:r>
              <a:rPr lang="fr-FR" sz="2000" b="0" dirty="0" smtClean="0">
                <a:solidFill>
                  <a:schemeClr val="tx2">
                    <a:lumMod val="40000"/>
                    <a:lumOff val="60000"/>
                  </a:schemeClr>
                </a:solidFill>
                <a:latin typeface="Arial" pitchFamily="34"/>
                <a:cs typeface="Arial" pitchFamily="34"/>
              </a:rPr>
              <a:t>C’est </a:t>
            </a:r>
            <a:r>
              <a:rPr lang="fr-FR" sz="2000" b="0" dirty="0">
                <a:solidFill>
                  <a:schemeClr val="tx2">
                    <a:lumMod val="40000"/>
                    <a:lumOff val="60000"/>
                  </a:schemeClr>
                </a:solidFill>
                <a:latin typeface="Arial" pitchFamily="34"/>
                <a:cs typeface="Arial" pitchFamily="34"/>
              </a:rPr>
              <a:t>important pour votre rémunération à compter du 1</a:t>
            </a:r>
            <a:r>
              <a:rPr lang="fr-FR" sz="2000" b="0" baseline="30000" dirty="0">
                <a:solidFill>
                  <a:schemeClr val="tx2">
                    <a:lumMod val="40000"/>
                    <a:lumOff val="60000"/>
                  </a:schemeClr>
                </a:solidFill>
                <a:latin typeface="Arial" pitchFamily="34"/>
                <a:cs typeface="Arial" pitchFamily="34"/>
              </a:rPr>
              <a:t>er</a:t>
            </a:r>
            <a:r>
              <a:rPr lang="fr-FR" sz="2000" b="0" dirty="0">
                <a:solidFill>
                  <a:schemeClr val="tx2">
                    <a:lumMod val="40000"/>
                    <a:lumOff val="60000"/>
                  </a:schemeClr>
                </a:solidFill>
                <a:latin typeface="Arial" pitchFamily="34"/>
                <a:cs typeface="Arial" pitchFamily="34"/>
              </a:rPr>
              <a:t> septembre </a:t>
            </a:r>
            <a:r>
              <a:rPr lang="fr-FR" sz="2000" b="0" dirty="0" smtClean="0">
                <a:solidFill>
                  <a:schemeClr val="tx2">
                    <a:lumMod val="40000"/>
                    <a:lumOff val="60000"/>
                  </a:schemeClr>
                </a:solidFill>
                <a:latin typeface="Arial" pitchFamily="34"/>
                <a:cs typeface="Arial" pitchFamily="34"/>
              </a:rPr>
              <a:t>2023 </a:t>
            </a:r>
            <a:r>
              <a:rPr lang="fr-FR" sz="2000" b="0" dirty="0">
                <a:solidFill>
                  <a:schemeClr val="tx2">
                    <a:lumMod val="40000"/>
                    <a:lumOff val="60000"/>
                  </a:schemeClr>
                </a:solidFill>
                <a:latin typeface="Arial" pitchFamily="34"/>
                <a:cs typeface="Arial" pitchFamily="34"/>
              </a:rPr>
              <a:t>et pour votre </a:t>
            </a:r>
            <a:r>
              <a:rPr lang="fr-FR" sz="2000" b="0" dirty="0" smtClean="0">
                <a:solidFill>
                  <a:schemeClr val="tx2">
                    <a:lumMod val="40000"/>
                    <a:lumOff val="60000"/>
                  </a:schemeClr>
                </a:solidFill>
                <a:latin typeface="Arial" pitchFamily="34"/>
                <a:cs typeface="Arial" pitchFamily="34"/>
              </a:rPr>
              <a:t>classement.</a:t>
            </a:r>
            <a:endParaRPr lang="fr-FR" sz="2400" b="0" dirty="0">
              <a:solidFill>
                <a:schemeClr val="tx2">
                  <a:lumMod val="40000"/>
                  <a:lumOff val="60000"/>
                </a:schemeClr>
              </a:solidFill>
              <a:latin typeface="Arial" pitchFamily="34"/>
              <a:cs typeface="Arial" pitchFamily="34"/>
            </a:endParaRPr>
          </a:p>
          <a:p>
            <a:pPr marL="180000" algn="just">
              <a:spcBef>
                <a:spcPts val="600"/>
              </a:spcBef>
              <a:spcAft>
                <a:spcPts val="1200"/>
              </a:spcAft>
              <a:buClr>
                <a:srgbClr val="7030A0"/>
              </a:buClr>
            </a:pPr>
            <a:endParaRPr lang="fr-FR" sz="2000" b="0" dirty="0" smtClean="0">
              <a:latin typeface="Arial" pitchFamily="34"/>
              <a:cs typeface="Arial" pitchFamily="34"/>
            </a:endParaRPr>
          </a:p>
          <a:p>
            <a:pPr marL="180000" algn="just">
              <a:spcBef>
                <a:spcPts val="600"/>
              </a:spcBef>
              <a:spcAft>
                <a:spcPts val="1200"/>
              </a:spcAft>
              <a:buClr>
                <a:srgbClr val="7030A0"/>
              </a:buClr>
            </a:pPr>
            <a:r>
              <a:rPr lang="fr-FR" sz="2000" b="0" dirty="0" smtClean="0">
                <a:latin typeface="Arial" pitchFamily="34"/>
                <a:cs typeface="Arial" pitchFamily="34"/>
              </a:rPr>
              <a:t>Le </a:t>
            </a:r>
            <a:r>
              <a:rPr lang="fr-FR" sz="2000" b="0" dirty="0">
                <a:latin typeface="Arial" pitchFamily="34"/>
                <a:cs typeface="Arial" pitchFamily="34"/>
              </a:rPr>
              <a:t>classement est effectué conformément aux dispositions du décret du 5 décembre 1951 </a:t>
            </a:r>
            <a:r>
              <a:rPr lang="fr-FR" sz="2000" b="0" dirty="0" smtClean="0">
                <a:latin typeface="Arial" pitchFamily="34"/>
                <a:cs typeface="Arial" pitchFamily="34"/>
              </a:rPr>
              <a:t>modifié.</a:t>
            </a:r>
            <a:endParaRPr lang="fr-FR" sz="20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202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11</a:t>
            </a:fld>
            <a:endParaRPr lang="fr-FR" dirty="0"/>
          </a:p>
        </p:txBody>
      </p:sp>
      <p:sp>
        <p:nvSpPr>
          <p:cNvPr id="6" name="Espace réservé du texte 5"/>
          <p:cNvSpPr>
            <a:spLocks noGrp="1"/>
          </p:cNvSpPr>
          <p:nvPr>
            <p:ph type="body" sz="quarter" idx="17"/>
          </p:nvPr>
        </p:nvSpPr>
        <p:spPr>
          <a:xfrm>
            <a:off x="390525" y="836712"/>
            <a:ext cx="9124950" cy="5400600"/>
          </a:xfrm>
        </p:spPr>
        <p:txBody>
          <a:bodyPr/>
          <a:lstStyle/>
          <a:p>
            <a:r>
              <a:rPr lang="fr-FR" sz="2400" u="sng" dirty="0" smtClean="0">
                <a:latin typeface="Arial" pitchFamily="34"/>
                <a:cs typeface="Arial" pitchFamily="34"/>
              </a:rPr>
              <a:t>Stagiaires à temps partiel</a:t>
            </a: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graphicFrame>
        <p:nvGraphicFramePr>
          <p:cNvPr id="9" name="Espace réservé du contenu 3"/>
          <p:cNvGraphicFramePr>
            <a:graphicFrameLocks noGrp="1"/>
          </p:cNvGraphicFramePr>
          <p:nvPr>
            <p:ph idx="4294967295"/>
            <p:extLst/>
          </p:nvPr>
        </p:nvGraphicFramePr>
        <p:xfrm>
          <a:off x="1403648" y="1484784"/>
          <a:ext cx="6480720" cy="4238842"/>
        </p:xfrm>
        <a:graphic>
          <a:graphicData uri="http://schemas.openxmlformats.org/drawingml/2006/table">
            <a:tbl>
              <a:tblPr firstRow="1" firstCol="1" bandRow="1"/>
              <a:tblGrid>
                <a:gridCol w="3229726">
                  <a:extLst>
                    <a:ext uri="{9D8B030D-6E8A-4147-A177-3AD203B41FA5}">
                      <a16:colId xmlns:a16="http://schemas.microsoft.com/office/drawing/2014/main" val="20001"/>
                    </a:ext>
                  </a:extLst>
                </a:gridCol>
                <a:gridCol w="3250994">
                  <a:extLst>
                    <a:ext uri="{9D8B030D-6E8A-4147-A177-3AD203B41FA5}">
                      <a16:colId xmlns:a16="http://schemas.microsoft.com/office/drawing/2014/main" val="20002"/>
                    </a:ext>
                  </a:extLst>
                </a:gridCol>
              </a:tblGrid>
              <a:tr h="917174">
                <a:tc>
                  <a:txBody>
                    <a:bodyPr/>
                    <a:lstStyle/>
                    <a:p>
                      <a:pPr algn="ctr">
                        <a:lnSpc>
                          <a:spcPct val="115000"/>
                        </a:lnSpc>
                        <a:spcAft>
                          <a:spcPts val="0"/>
                        </a:spcAft>
                      </a:pPr>
                      <a:r>
                        <a:rPr lang="fr-FR" sz="2000" b="1" dirty="0" smtClean="0">
                          <a:effectLst/>
                          <a:latin typeface="+mn-lt"/>
                          <a:ea typeface="Calibri"/>
                          <a:cs typeface="Times New Roman"/>
                        </a:rPr>
                        <a:t>1</a:t>
                      </a:r>
                      <a:r>
                        <a:rPr lang="fr-FR" sz="2000" b="1" baseline="30000" dirty="0" smtClean="0">
                          <a:effectLst/>
                          <a:latin typeface="+mn-lt"/>
                          <a:ea typeface="Calibri"/>
                          <a:cs typeface="Times New Roman"/>
                        </a:rPr>
                        <a:t>ère</a:t>
                      </a:r>
                      <a:r>
                        <a:rPr lang="fr-FR" sz="2000" b="1" dirty="0" smtClean="0">
                          <a:effectLst/>
                          <a:latin typeface="+mn-lt"/>
                          <a:ea typeface="Calibri"/>
                          <a:cs typeface="Times New Roman"/>
                        </a:rPr>
                        <a:t> période de stage : </a:t>
                      </a:r>
                    </a:p>
                    <a:p>
                      <a:pPr algn="ctr">
                        <a:lnSpc>
                          <a:spcPct val="115000"/>
                        </a:lnSpc>
                        <a:spcAft>
                          <a:spcPts val="0"/>
                        </a:spcAft>
                      </a:pPr>
                      <a:r>
                        <a:rPr lang="fr-FR" sz="2000" b="1" dirty="0" smtClean="0">
                          <a:effectLst/>
                          <a:latin typeface="+mn-lt"/>
                          <a:ea typeface="Calibri"/>
                          <a:cs typeface="Times New Roman"/>
                        </a:rPr>
                        <a:t>01/09/2023 – 31/01/2024</a:t>
                      </a:r>
                      <a:endParaRPr lang="fr-FR" sz="20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eaLnBrk="1" fontAlgn="auto" latinLnBrk="0" hangingPunct="1">
                        <a:lnSpc>
                          <a:spcPct val="115000"/>
                        </a:lnSpc>
                        <a:spcBef>
                          <a:spcPts val="0"/>
                        </a:spcBef>
                        <a:spcAft>
                          <a:spcPts val="0"/>
                        </a:spcAft>
                        <a:buClrTx/>
                        <a:buSzTx/>
                        <a:buFontTx/>
                        <a:buNone/>
                        <a:tabLst/>
                        <a:defRPr/>
                      </a:pPr>
                      <a:r>
                        <a:rPr lang="fr-FR" sz="2000" b="1" dirty="0" smtClean="0">
                          <a:effectLst/>
                          <a:latin typeface="+mn-lt"/>
                          <a:ea typeface="Calibri"/>
                          <a:cs typeface="Times New Roman"/>
                        </a:rPr>
                        <a:t>2</a:t>
                      </a:r>
                      <a:r>
                        <a:rPr lang="fr-FR" sz="2000" b="1" baseline="30000" dirty="0" smtClean="0">
                          <a:effectLst/>
                          <a:latin typeface="+mn-lt"/>
                          <a:ea typeface="Calibri"/>
                          <a:cs typeface="Times New Roman"/>
                        </a:rPr>
                        <a:t>nd</a:t>
                      </a:r>
                      <a:r>
                        <a:rPr lang="fr-FR" sz="2000" b="1" dirty="0" smtClean="0">
                          <a:effectLst/>
                          <a:latin typeface="+mn-lt"/>
                          <a:ea typeface="Calibri"/>
                          <a:cs typeface="Times New Roman"/>
                        </a:rPr>
                        <a:t>  période de stage : 01/02/2024 – 31/08/2024</a:t>
                      </a:r>
                      <a:endParaRPr lang="fr-FR" sz="2000" dirty="0" smtClean="0">
                        <a:effectLst/>
                        <a:latin typeface="+mn-lt"/>
                        <a:ea typeface="Calibri"/>
                        <a:cs typeface="Times New Roman"/>
                      </a:endParaRPr>
                    </a:p>
                    <a:p>
                      <a:pPr algn="l">
                        <a:lnSpc>
                          <a:spcPct val="115000"/>
                        </a:lnSpc>
                        <a:spcAft>
                          <a:spcPts val="0"/>
                        </a:spcAft>
                      </a:pPr>
                      <a:endParaRPr lang="fr-FR"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187282">
                <a:tc>
                  <a:txBody>
                    <a:bodyPr/>
                    <a:lstStyle/>
                    <a:p>
                      <a:pPr marL="342900" lvl="0" indent="-342900" algn="l">
                        <a:lnSpc>
                          <a:spcPct val="115000"/>
                        </a:lnSpc>
                        <a:spcAft>
                          <a:spcPts val="0"/>
                        </a:spcAft>
                        <a:buFont typeface="Calibri"/>
                        <a:buChar char="-"/>
                      </a:pPr>
                      <a:endParaRPr lang="fr-FR" sz="2000" dirty="0" smtClean="0">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smtClean="0">
                          <a:effectLst/>
                          <a:latin typeface="Arial" panose="020B0604020202020204" pitchFamily="34" charset="0"/>
                          <a:ea typeface="Calibri"/>
                          <a:cs typeface="Arial" panose="020B0604020202020204" pitchFamily="34" charset="0"/>
                        </a:rPr>
                        <a:t>6h/semaine </a:t>
                      </a:r>
                      <a:r>
                        <a:rPr lang="fr-FR" sz="2000" dirty="0">
                          <a:effectLst/>
                          <a:latin typeface="Arial" panose="020B0604020202020204" pitchFamily="34" charset="0"/>
                          <a:ea typeface="Calibri"/>
                          <a:cs typeface="Arial" panose="020B0604020202020204" pitchFamily="34" charset="0"/>
                        </a:rPr>
                        <a:t>en pratique accompagnée dans la classe du tuteur </a:t>
                      </a:r>
                      <a:r>
                        <a:rPr lang="fr-FR" sz="2000" dirty="0" smtClean="0">
                          <a:solidFill>
                            <a:schemeClr val="tx1"/>
                          </a:solidFill>
                          <a:effectLst/>
                          <a:latin typeface="Arial" panose="020B0604020202020204" pitchFamily="34" charset="0"/>
                          <a:ea typeface="Calibri"/>
                          <a:cs typeface="Arial" panose="020B0604020202020204" pitchFamily="34" charset="0"/>
                        </a:rPr>
                        <a:t>(</a:t>
                      </a:r>
                      <a:r>
                        <a:rPr lang="fr-FR" sz="2000" b="1" dirty="0" smtClean="0">
                          <a:solidFill>
                            <a:schemeClr val="tx1"/>
                          </a:solidFill>
                          <a:effectLst/>
                          <a:latin typeface="Arial" panose="020B0604020202020204" pitchFamily="34" charset="0"/>
                          <a:ea typeface="Calibri"/>
                          <a:cs typeface="Arial" panose="020B0604020202020204" pitchFamily="34" charset="0"/>
                        </a:rPr>
                        <a:t>lundi </a:t>
                      </a:r>
                      <a:r>
                        <a:rPr lang="fr-FR" sz="2000" b="1" dirty="0">
                          <a:solidFill>
                            <a:schemeClr val="tx1"/>
                          </a:solidFill>
                          <a:effectLst/>
                          <a:latin typeface="Arial" panose="020B0604020202020204" pitchFamily="34" charset="0"/>
                          <a:ea typeface="Calibri"/>
                          <a:cs typeface="Arial" panose="020B0604020202020204" pitchFamily="34" charset="0"/>
                        </a:rPr>
                        <a:t>matin, jeudi après-midi et vendredi </a:t>
                      </a:r>
                      <a:r>
                        <a:rPr lang="fr-FR" sz="2000" b="1" dirty="0" smtClean="0">
                          <a:solidFill>
                            <a:schemeClr val="tx1"/>
                          </a:solidFill>
                          <a:effectLst/>
                          <a:latin typeface="Arial" panose="020B0604020202020204" pitchFamily="34" charset="0"/>
                          <a:ea typeface="Calibri"/>
                          <a:cs typeface="Arial" panose="020B0604020202020204" pitchFamily="34" charset="0"/>
                        </a:rPr>
                        <a:t>matin</a:t>
                      </a:r>
                      <a:r>
                        <a:rPr lang="fr-FR" sz="2000" dirty="0" smtClean="0">
                          <a:solidFill>
                            <a:schemeClr val="tx1"/>
                          </a:solidFill>
                          <a:effectLst/>
                          <a:latin typeface="Arial" panose="020B0604020202020204" pitchFamily="34" charset="0"/>
                          <a:ea typeface="Calibri"/>
                          <a:cs typeface="Arial" panose="020B0604020202020204" pitchFamily="34" charset="0"/>
                        </a:rPr>
                        <a:t>)</a:t>
                      </a:r>
                    </a:p>
                    <a:p>
                      <a:pPr marL="342900" lvl="0" indent="-342900" algn="l">
                        <a:lnSpc>
                          <a:spcPct val="115000"/>
                        </a:lnSpc>
                        <a:spcAft>
                          <a:spcPts val="0"/>
                        </a:spcAft>
                        <a:buFont typeface="Calibri"/>
                        <a:buChar char="-"/>
                      </a:pPr>
                      <a:endParaRPr lang="fr-FR" sz="2000" dirty="0" smtClean="0">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smtClean="0">
                          <a:effectLst/>
                          <a:latin typeface="Arial" panose="020B0604020202020204" pitchFamily="34" charset="0"/>
                          <a:ea typeface="Calibri"/>
                          <a:cs typeface="Arial" panose="020B0604020202020204" pitchFamily="34" charset="0"/>
                        </a:rPr>
                        <a:t>Formation </a:t>
                      </a:r>
                      <a:r>
                        <a:rPr lang="fr-FR" sz="2000" dirty="0">
                          <a:effectLst/>
                          <a:latin typeface="Arial" panose="020B0604020202020204" pitchFamily="34" charset="0"/>
                          <a:ea typeface="Calibri"/>
                          <a:cs typeface="Arial" panose="020B0604020202020204" pitchFamily="34" charset="0"/>
                        </a:rPr>
                        <a:t>à </a:t>
                      </a:r>
                      <a:r>
                        <a:rPr lang="fr-FR" sz="2000" dirty="0" smtClean="0">
                          <a:effectLst/>
                          <a:latin typeface="Arial" panose="020B0604020202020204" pitchFamily="34" charset="0"/>
                          <a:ea typeface="Calibri"/>
                          <a:cs typeface="Arial" panose="020B0604020202020204" pitchFamily="34" charset="0"/>
                        </a:rPr>
                        <a:t>l’INSPE</a:t>
                      </a:r>
                      <a:endParaRPr lang="fr-FR" sz="2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Calibri"/>
                        <a:buChar char="-"/>
                      </a:pPr>
                      <a:endParaRPr lang="fr-FR" sz="2000" dirty="0" smtClean="0">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smtClean="0">
                          <a:effectLst/>
                          <a:latin typeface="Arial" panose="020B0604020202020204" pitchFamily="34" charset="0"/>
                          <a:ea typeface="Calibri"/>
                          <a:cs typeface="Arial" panose="020B0604020202020204" pitchFamily="34" charset="0"/>
                        </a:rPr>
                        <a:t>12h/semaine </a:t>
                      </a:r>
                      <a:r>
                        <a:rPr lang="fr-FR" sz="2000" dirty="0">
                          <a:effectLst/>
                          <a:latin typeface="Arial" panose="020B0604020202020204" pitchFamily="34" charset="0"/>
                          <a:ea typeface="Calibri"/>
                          <a:cs typeface="Arial" panose="020B0604020202020204" pitchFamily="34" charset="0"/>
                        </a:rPr>
                        <a:t>en responsabilité devant </a:t>
                      </a:r>
                      <a:r>
                        <a:rPr lang="fr-FR" sz="2000" dirty="0" smtClean="0">
                          <a:effectLst/>
                          <a:latin typeface="Arial" panose="020B0604020202020204" pitchFamily="34" charset="0"/>
                          <a:ea typeface="Calibri"/>
                          <a:cs typeface="Arial" panose="020B0604020202020204" pitchFamily="34" charset="0"/>
                        </a:rPr>
                        <a:t>élèves</a:t>
                      </a:r>
                      <a:r>
                        <a:rPr lang="fr-FR" sz="2000" baseline="0" dirty="0" smtClean="0">
                          <a:effectLst/>
                          <a:latin typeface="Arial" panose="020B0604020202020204" pitchFamily="34" charset="0"/>
                          <a:ea typeface="Calibri"/>
                          <a:cs typeface="Arial" panose="020B0604020202020204" pitchFamily="34" charset="0"/>
                        </a:rPr>
                        <a:t> (</a:t>
                      </a:r>
                      <a:r>
                        <a:rPr lang="fr-FR" sz="2000" b="1" dirty="0" smtClean="0">
                          <a:solidFill>
                            <a:schemeClr val="tx1"/>
                          </a:solidFill>
                          <a:effectLst/>
                          <a:latin typeface="Arial" panose="020B0604020202020204" pitchFamily="34" charset="0"/>
                          <a:ea typeface="Calibri"/>
                          <a:cs typeface="Arial" panose="020B0604020202020204" pitchFamily="34" charset="0"/>
                        </a:rPr>
                        <a:t>lundi </a:t>
                      </a:r>
                      <a:r>
                        <a:rPr lang="fr-FR" sz="2000" b="1" dirty="0">
                          <a:solidFill>
                            <a:schemeClr val="tx1"/>
                          </a:solidFill>
                          <a:effectLst/>
                          <a:latin typeface="Arial" panose="020B0604020202020204" pitchFamily="34" charset="0"/>
                          <a:ea typeface="Calibri"/>
                          <a:cs typeface="Arial" panose="020B0604020202020204" pitchFamily="34" charset="0"/>
                        </a:rPr>
                        <a:t>matin, mardi après-midi, jeudi </a:t>
                      </a:r>
                      <a:r>
                        <a:rPr lang="fr-FR" sz="2000" b="1" dirty="0" smtClean="0">
                          <a:solidFill>
                            <a:schemeClr val="tx1"/>
                          </a:solidFill>
                          <a:effectLst/>
                          <a:latin typeface="Arial" panose="020B0604020202020204" pitchFamily="34" charset="0"/>
                          <a:ea typeface="Calibri"/>
                          <a:cs typeface="Arial" panose="020B0604020202020204" pitchFamily="34" charset="0"/>
                        </a:rPr>
                        <a:t>et </a:t>
                      </a:r>
                      <a:r>
                        <a:rPr lang="fr-FR" sz="2000" b="1" dirty="0">
                          <a:solidFill>
                            <a:schemeClr val="tx1"/>
                          </a:solidFill>
                          <a:effectLst/>
                          <a:latin typeface="Arial" panose="020B0604020202020204" pitchFamily="34" charset="0"/>
                          <a:ea typeface="Calibri"/>
                          <a:cs typeface="Arial" panose="020B0604020202020204" pitchFamily="34" charset="0"/>
                        </a:rPr>
                        <a:t>vendredi </a:t>
                      </a:r>
                      <a:r>
                        <a:rPr lang="fr-FR" sz="2000" b="1" dirty="0" smtClean="0">
                          <a:solidFill>
                            <a:schemeClr val="tx1"/>
                          </a:solidFill>
                          <a:effectLst/>
                          <a:latin typeface="Arial" panose="020B0604020202020204" pitchFamily="34" charset="0"/>
                          <a:ea typeface="Calibri"/>
                          <a:cs typeface="Arial" panose="020B0604020202020204" pitchFamily="34" charset="0"/>
                        </a:rPr>
                        <a:t>matin</a:t>
                      </a:r>
                      <a:r>
                        <a:rPr lang="fr-FR" sz="2000" b="0" dirty="0" smtClean="0">
                          <a:solidFill>
                            <a:schemeClr val="tx1"/>
                          </a:solidFill>
                          <a:effectLst/>
                          <a:latin typeface="Arial" panose="020B0604020202020204" pitchFamily="34" charset="0"/>
                          <a:ea typeface="Calibri"/>
                          <a:cs typeface="Arial" panose="020B0604020202020204" pitchFamily="34" charset="0"/>
                        </a:rPr>
                        <a:t>)</a:t>
                      </a:r>
                    </a:p>
                    <a:p>
                      <a:pPr marL="0" lvl="0" indent="0" algn="l">
                        <a:lnSpc>
                          <a:spcPct val="115000"/>
                        </a:lnSpc>
                        <a:spcAft>
                          <a:spcPts val="0"/>
                        </a:spcAft>
                        <a:buFont typeface="Calibri"/>
                        <a:buNone/>
                      </a:pPr>
                      <a:endParaRPr lang="fr-FR" sz="2000" dirty="0">
                        <a:solidFill>
                          <a:schemeClr val="tx1"/>
                        </a:solidFill>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smtClean="0">
                          <a:effectLst/>
                          <a:latin typeface="Arial" panose="020B0604020202020204" pitchFamily="34" charset="0"/>
                          <a:ea typeface="Calibri"/>
                          <a:cs typeface="Arial" panose="020B0604020202020204" pitchFamily="34" charset="0"/>
                        </a:rPr>
                        <a:t>Formation </a:t>
                      </a:r>
                      <a:r>
                        <a:rPr lang="fr-FR" sz="2000" dirty="0">
                          <a:effectLst/>
                          <a:latin typeface="Arial" panose="020B0604020202020204" pitchFamily="34" charset="0"/>
                          <a:ea typeface="Calibri"/>
                          <a:cs typeface="Arial" panose="020B0604020202020204" pitchFamily="34" charset="0"/>
                        </a:rPr>
                        <a:t>à </a:t>
                      </a:r>
                      <a:r>
                        <a:rPr lang="fr-FR" sz="2000" dirty="0" smtClean="0">
                          <a:effectLst/>
                          <a:latin typeface="Arial" panose="020B0604020202020204" pitchFamily="34" charset="0"/>
                          <a:ea typeface="Calibri"/>
                          <a:cs typeface="Arial" panose="020B0604020202020204" pitchFamily="34" charset="0"/>
                        </a:rPr>
                        <a:t>l’INSPE</a:t>
                      </a:r>
                      <a:endParaRPr lang="fr-FR" sz="2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9976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12</a:t>
            </a:fld>
            <a:endParaRPr lang="fr-FR" dirty="0"/>
          </a:p>
        </p:txBody>
      </p:sp>
      <p:sp>
        <p:nvSpPr>
          <p:cNvPr id="6" name="Espace réservé du texte 5"/>
          <p:cNvSpPr>
            <a:spLocks noGrp="1"/>
          </p:cNvSpPr>
          <p:nvPr>
            <p:ph type="body" sz="quarter" idx="17"/>
          </p:nvPr>
        </p:nvSpPr>
        <p:spPr>
          <a:xfrm>
            <a:off x="390525" y="836712"/>
            <a:ext cx="9124950" cy="5400600"/>
          </a:xfrm>
        </p:spPr>
        <p:txBody>
          <a:bodyPr/>
          <a:lstStyle/>
          <a:p>
            <a:r>
              <a:rPr lang="fr-FR" sz="2400" u="sng" dirty="0" smtClean="0">
                <a:latin typeface="Arial" pitchFamily="34"/>
                <a:cs typeface="Arial" pitchFamily="34"/>
              </a:rPr>
              <a:t>Stagiaires à temps complet titulaires d’un MEEF</a:t>
            </a: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graphicFrame>
        <p:nvGraphicFramePr>
          <p:cNvPr id="10" name="Espace réservé du contenu 4"/>
          <p:cNvGraphicFramePr>
            <a:graphicFrameLocks noGrp="1"/>
          </p:cNvGraphicFramePr>
          <p:nvPr>
            <p:ph idx="4294967295"/>
            <p:extLst/>
          </p:nvPr>
        </p:nvGraphicFramePr>
        <p:xfrm>
          <a:off x="1352600" y="1310328"/>
          <a:ext cx="7200799" cy="2707640"/>
        </p:xfrm>
        <a:graphic>
          <a:graphicData uri="http://schemas.openxmlformats.org/drawingml/2006/table">
            <a:tbl>
              <a:tblPr firstRow="1" firstCol="1" bandRow="1"/>
              <a:tblGrid>
                <a:gridCol w="3600400">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601104">
                <a:tc>
                  <a:txBody>
                    <a:bodyPr/>
                    <a:lstStyle/>
                    <a:p>
                      <a:pPr algn="ctr">
                        <a:lnSpc>
                          <a:spcPct val="115000"/>
                        </a:lnSpc>
                        <a:spcAft>
                          <a:spcPts val="0"/>
                        </a:spcAft>
                      </a:pPr>
                      <a:r>
                        <a:rPr lang="fr-FR" sz="2000" b="1" dirty="0" smtClean="0">
                          <a:effectLst/>
                          <a:latin typeface="+mn-lt"/>
                          <a:ea typeface="Calibri"/>
                          <a:cs typeface="Times New Roman"/>
                        </a:rPr>
                        <a:t>1</a:t>
                      </a:r>
                      <a:r>
                        <a:rPr lang="fr-FR" sz="2000" b="1" baseline="30000" dirty="0" smtClean="0">
                          <a:effectLst/>
                          <a:latin typeface="+mn-lt"/>
                          <a:ea typeface="Calibri"/>
                          <a:cs typeface="Times New Roman"/>
                        </a:rPr>
                        <a:t>ère</a:t>
                      </a:r>
                      <a:r>
                        <a:rPr lang="fr-FR" sz="2000" b="1" dirty="0" smtClean="0">
                          <a:effectLst/>
                          <a:latin typeface="+mn-lt"/>
                          <a:ea typeface="Calibri"/>
                          <a:cs typeface="Times New Roman"/>
                        </a:rPr>
                        <a:t> période de stage : </a:t>
                      </a:r>
                    </a:p>
                    <a:p>
                      <a:pPr algn="ctr">
                        <a:lnSpc>
                          <a:spcPct val="115000"/>
                        </a:lnSpc>
                        <a:spcAft>
                          <a:spcPts val="0"/>
                        </a:spcAft>
                      </a:pPr>
                      <a:r>
                        <a:rPr lang="fr-FR" sz="2000" b="1" dirty="0" smtClean="0">
                          <a:effectLst/>
                          <a:latin typeface="+mn-lt"/>
                          <a:ea typeface="Calibri"/>
                          <a:cs typeface="Times New Roman"/>
                        </a:rPr>
                        <a:t>01/09/2023 – 31/01/2024</a:t>
                      </a:r>
                      <a:endParaRPr lang="fr-FR" sz="20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eaLnBrk="1" fontAlgn="auto" latinLnBrk="0" hangingPunct="1">
                        <a:lnSpc>
                          <a:spcPct val="115000"/>
                        </a:lnSpc>
                        <a:spcBef>
                          <a:spcPts val="0"/>
                        </a:spcBef>
                        <a:spcAft>
                          <a:spcPts val="0"/>
                        </a:spcAft>
                        <a:buClrTx/>
                        <a:buSzTx/>
                        <a:buFontTx/>
                        <a:buNone/>
                        <a:tabLst/>
                        <a:defRPr/>
                      </a:pPr>
                      <a:r>
                        <a:rPr lang="fr-FR" sz="2000" b="1" dirty="0" smtClean="0">
                          <a:effectLst/>
                          <a:latin typeface="+mn-lt"/>
                          <a:ea typeface="Calibri"/>
                          <a:cs typeface="Times New Roman"/>
                        </a:rPr>
                        <a:t>2</a:t>
                      </a:r>
                      <a:r>
                        <a:rPr lang="fr-FR" sz="2000" b="1" baseline="30000" dirty="0" smtClean="0">
                          <a:effectLst/>
                          <a:latin typeface="+mn-lt"/>
                          <a:ea typeface="Calibri"/>
                          <a:cs typeface="Times New Roman"/>
                        </a:rPr>
                        <a:t>e</a:t>
                      </a:r>
                      <a:r>
                        <a:rPr lang="fr-FR" sz="2000" b="1" dirty="0" smtClean="0">
                          <a:effectLst/>
                          <a:latin typeface="+mn-lt"/>
                          <a:ea typeface="Calibri"/>
                          <a:cs typeface="Times New Roman"/>
                        </a:rPr>
                        <a:t>  période de stage : 01/02/2024– 31/08/2024</a:t>
                      </a:r>
                      <a:endParaRPr lang="fr-FR" sz="20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774416">
                <a:tc>
                  <a:txBody>
                    <a:bodyPr/>
                    <a:lstStyle/>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2 regroupements à l’INSPE</a:t>
                      </a:r>
                      <a:endParaRPr lang="fr-FR" sz="2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3 regroupements à l’INSPE</a:t>
                      </a:r>
                    </a:p>
                    <a:p>
                      <a:pPr marL="342900" lvl="0" indent="-342900" algn="l">
                        <a:lnSpc>
                          <a:spcPct val="115000"/>
                        </a:lnSpc>
                        <a:spcAft>
                          <a:spcPts val="1000"/>
                        </a:spcAft>
                        <a:buFont typeface="Calibri"/>
                        <a:buChar char="-"/>
                      </a:pPr>
                      <a:endParaRPr lang="fr-FR" sz="20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leau 10"/>
          <p:cNvGraphicFramePr>
            <a:graphicFrameLocks noGrp="1"/>
          </p:cNvGraphicFramePr>
          <p:nvPr>
            <p:extLst/>
          </p:nvPr>
        </p:nvGraphicFramePr>
        <p:xfrm>
          <a:off x="542323" y="4114347"/>
          <a:ext cx="4258816" cy="2187183"/>
        </p:xfrm>
        <a:graphic>
          <a:graphicData uri="http://schemas.openxmlformats.org/drawingml/2006/table">
            <a:tbl>
              <a:tblPr firstRow="1" firstCol="1" bandRow="1"/>
              <a:tblGrid>
                <a:gridCol w="1982552">
                  <a:extLst>
                    <a:ext uri="{9D8B030D-6E8A-4147-A177-3AD203B41FA5}">
                      <a16:colId xmlns:a16="http://schemas.microsoft.com/office/drawing/2014/main" val="20000"/>
                    </a:ext>
                  </a:extLst>
                </a:gridCol>
                <a:gridCol w="2276264">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fr-FR" sz="1800" b="1" dirty="0">
                          <a:effectLst/>
                          <a:latin typeface="Calibri"/>
                          <a:ea typeface="Calibri"/>
                          <a:cs typeface="Times New Roman"/>
                        </a:rPr>
                        <a:t>1</a:t>
                      </a:r>
                      <a:r>
                        <a:rPr lang="fr-FR" sz="1800" b="1" baseline="30000" dirty="0">
                          <a:effectLst/>
                          <a:latin typeface="Calibri"/>
                          <a:ea typeface="Calibri"/>
                          <a:cs typeface="Times New Roman"/>
                        </a:rPr>
                        <a:t>ère</a:t>
                      </a:r>
                      <a:r>
                        <a:rPr lang="fr-FR" sz="1800" b="1" dirty="0">
                          <a:effectLst/>
                          <a:latin typeface="Calibri"/>
                          <a:ea typeface="Calibri"/>
                          <a:cs typeface="Times New Roman"/>
                        </a:rPr>
                        <a:t> période de stage </a:t>
                      </a:r>
                      <a:endParaRPr lang="fr-FR" sz="1800" b="1"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extLst>
                  <a:ext uri="{0D108BD9-81ED-4DB2-BD59-A6C34878D82A}">
                    <a16:rowId xmlns:a16="http://schemas.microsoft.com/office/drawing/2014/main" val="10000"/>
                  </a:ext>
                </a:extLst>
              </a:tr>
              <a:tr h="636814">
                <a:tc>
                  <a:txBody>
                    <a:bodyPr/>
                    <a:lstStyle/>
                    <a:p>
                      <a:pPr algn="just">
                        <a:lnSpc>
                          <a:spcPct val="115000"/>
                        </a:lnSpc>
                        <a:spcAft>
                          <a:spcPts val="0"/>
                        </a:spcAft>
                      </a:pPr>
                      <a:r>
                        <a:rPr lang="fr-FR" sz="1800" dirty="0" smtClean="0">
                          <a:effectLst/>
                          <a:latin typeface="Calibri"/>
                          <a:ea typeface="Calibri"/>
                          <a:cs typeface="Times New Roman"/>
                        </a:rPr>
                        <a:t>Regroupement 1</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16 </a:t>
                      </a:r>
                      <a:r>
                        <a:rPr lang="fr-FR" sz="1800" dirty="0">
                          <a:solidFill>
                            <a:srgbClr val="FF0000"/>
                          </a:solidFill>
                          <a:effectLst/>
                          <a:latin typeface="Calibri"/>
                          <a:ea typeface="Calibri"/>
                          <a:cs typeface="Times New Roman"/>
                        </a:rPr>
                        <a:t>au </a:t>
                      </a:r>
                      <a:r>
                        <a:rPr lang="fr-FR" sz="1800" dirty="0" smtClean="0">
                          <a:solidFill>
                            <a:srgbClr val="FF0000"/>
                          </a:solidFill>
                          <a:effectLst/>
                          <a:latin typeface="Calibri"/>
                          <a:ea typeface="Calibri"/>
                          <a:cs typeface="Times New Roman"/>
                        </a:rPr>
                        <a:t>18</a:t>
                      </a:r>
                      <a:r>
                        <a:rPr lang="fr-FR" sz="1800" baseline="0" dirty="0" smtClean="0">
                          <a:solidFill>
                            <a:srgbClr val="FF0000"/>
                          </a:solidFill>
                          <a:effectLst/>
                          <a:latin typeface="Calibri"/>
                          <a:ea typeface="Calibri"/>
                          <a:cs typeface="Times New Roman"/>
                        </a:rPr>
                        <a:t> </a:t>
                      </a:r>
                      <a:r>
                        <a:rPr lang="fr-FR" sz="1800" dirty="0" smtClean="0">
                          <a:solidFill>
                            <a:srgbClr val="FF0000"/>
                          </a:solidFill>
                          <a:effectLst/>
                          <a:latin typeface="Calibri"/>
                          <a:ea typeface="Calibri"/>
                          <a:cs typeface="Times New Roman"/>
                        </a:rPr>
                        <a:t>octobre 2023</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1996">
                <a:tc>
                  <a:txBody>
                    <a:bodyPr/>
                    <a:lstStyle/>
                    <a:p>
                      <a:pPr algn="just">
                        <a:lnSpc>
                          <a:spcPct val="115000"/>
                        </a:lnSpc>
                        <a:spcAft>
                          <a:spcPts val="0"/>
                        </a:spcAft>
                      </a:pPr>
                      <a:r>
                        <a:rPr lang="fr-FR" sz="1800" dirty="0" smtClean="0">
                          <a:effectLst/>
                          <a:latin typeface="Calibri"/>
                          <a:ea typeface="Calibri"/>
                          <a:cs typeface="Times New Roman"/>
                        </a:rPr>
                        <a:t>Regroupement 2</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20</a:t>
                      </a:r>
                      <a:r>
                        <a:rPr lang="fr-FR" sz="1800" baseline="0" dirty="0" smtClean="0">
                          <a:solidFill>
                            <a:srgbClr val="FF0000"/>
                          </a:solidFill>
                          <a:effectLst/>
                          <a:latin typeface="Calibri"/>
                          <a:ea typeface="Calibri"/>
                          <a:cs typeface="Times New Roman"/>
                        </a:rPr>
                        <a:t> au 22 </a:t>
                      </a:r>
                      <a:r>
                        <a:rPr lang="fr-FR" sz="1800" dirty="0" smtClean="0">
                          <a:solidFill>
                            <a:srgbClr val="FF0000"/>
                          </a:solidFill>
                          <a:effectLst/>
                          <a:latin typeface="Calibri"/>
                          <a:ea typeface="Calibri"/>
                          <a:cs typeface="Times New Roman"/>
                        </a:rPr>
                        <a:t>novembre 2022</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905">
                <a:tc gridSpan="2">
                  <a:txBody>
                    <a:bodyPr/>
                    <a:lstStyle/>
                    <a:p>
                      <a:pPr algn="just">
                        <a:lnSpc>
                          <a:spcPct val="115000"/>
                        </a:lnSpc>
                        <a:spcAft>
                          <a:spcPts val="0"/>
                        </a:spcAft>
                      </a:pP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au 11"/>
          <p:cNvGraphicFramePr>
            <a:graphicFrameLocks noGrp="1"/>
          </p:cNvGraphicFramePr>
          <p:nvPr>
            <p:extLst/>
          </p:nvPr>
        </p:nvGraphicFramePr>
        <p:xfrm>
          <a:off x="4952937" y="4104756"/>
          <a:ext cx="4176463" cy="2249261"/>
        </p:xfrm>
        <a:graphic>
          <a:graphicData uri="http://schemas.openxmlformats.org/drawingml/2006/table">
            <a:tbl>
              <a:tblPr firstRow="1" firstCol="1" bandRow="1"/>
              <a:tblGrid>
                <a:gridCol w="2082881">
                  <a:extLst>
                    <a:ext uri="{9D8B030D-6E8A-4147-A177-3AD203B41FA5}">
                      <a16:colId xmlns:a16="http://schemas.microsoft.com/office/drawing/2014/main" val="20000"/>
                    </a:ext>
                  </a:extLst>
                </a:gridCol>
                <a:gridCol w="2093582">
                  <a:extLst>
                    <a:ext uri="{9D8B030D-6E8A-4147-A177-3AD203B41FA5}">
                      <a16:colId xmlns:a16="http://schemas.microsoft.com/office/drawing/2014/main" val="20001"/>
                    </a:ext>
                  </a:extLst>
                </a:gridCol>
              </a:tblGrid>
              <a:tr h="363298">
                <a:tc gridSpan="2">
                  <a:txBody>
                    <a:bodyPr/>
                    <a:lstStyle/>
                    <a:p>
                      <a:pPr algn="ctr">
                        <a:lnSpc>
                          <a:spcPct val="115000"/>
                        </a:lnSpc>
                        <a:spcAft>
                          <a:spcPts val="0"/>
                        </a:spcAft>
                      </a:pPr>
                      <a:r>
                        <a:rPr lang="fr-FR" sz="1800" b="1" dirty="0" smtClean="0">
                          <a:effectLst/>
                          <a:latin typeface="Calibri"/>
                          <a:ea typeface="Calibri"/>
                          <a:cs typeface="Times New Roman"/>
                        </a:rPr>
                        <a:t>2</a:t>
                      </a:r>
                      <a:r>
                        <a:rPr lang="fr-FR" sz="1800" b="1" baseline="30000" dirty="0" smtClean="0">
                          <a:effectLst/>
                          <a:latin typeface="Calibri"/>
                          <a:ea typeface="Calibri"/>
                          <a:cs typeface="Times New Roman"/>
                        </a:rPr>
                        <a:t>e</a:t>
                      </a:r>
                      <a:r>
                        <a:rPr lang="fr-FR" sz="1800" b="1" dirty="0" smtClean="0">
                          <a:effectLst/>
                          <a:latin typeface="Calibri"/>
                          <a:ea typeface="Calibri"/>
                          <a:cs typeface="Times New Roman"/>
                        </a:rPr>
                        <a:t>  </a:t>
                      </a:r>
                      <a:r>
                        <a:rPr lang="fr-FR" sz="1800" b="1" dirty="0">
                          <a:effectLst/>
                          <a:latin typeface="Calibri"/>
                          <a:ea typeface="Calibri"/>
                          <a:cs typeface="Times New Roman"/>
                        </a:rPr>
                        <a:t>période de stage </a:t>
                      </a:r>
                      <a:endParaRPr lang="fr-FR" sz="1800" b="1"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extLst>
                  <a:ext uri="{0D108BD9-81ED-4DB2-BD59-A6C34878D82A}">
                    <a16:rowId xmlns:a16="http://schemas.microsoft.com/office/drawing/2014/main" val="10000"/>
                  </a:ext>
                </a:extLst>
              </a:tr>
              <a:tr h="589568">
                <a:tc>
                  <a:txBody>
                    <a:bodyPr/>
                    <a:lstStyle/>
                    <a:p>
                      <a:pPr algn="just">
                        <a:lnSpc>
                          <a:spcPct val="115000"/>
                        </a:lnSpc>
                        <a:spcAft>
                          <a:spcPts val="0"/>
                        </a:spcAft>
                      </a:pPr>
                      <a:r>
                        <a:rPr lang="fr-FR" sz="1800" dirty="0" smtClean="0">
                          <a:effectLst/>
                          <a:latin typeface="Calibri"/>
                          <a:ea typeface="Calibri"/>
                          <a:cs typeface="Times New Roman"/>
                        </a:rPr>
                        <a:t>Regroupement 3</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5 au</a:t>
                      </a:r>
                      <a:r>
                        <a:rPr lang="fr-FR" sz="1800" baseline="0" dirty="0" smtClean="0">
                          <a:solidFill>
                            <a:srgbClr val="FF0000"/>
                          </a:solidFill>
                          <a:effectLst/>
                          <a:latin typeface="Calibri"/>
                          <a:ea typeface="Calibri"/>
                          <a:cs typeface="Times New Roman"/>
                        </a:rPr>
                        <a:t> 7 </a:t>
                      </a:r>
                      <a:r>
                        <a:rPr lang="fr-FR" sz="1800" dirty="0" smtClean="0">
                          <a:solidFill>
                            <a:srgbClr val="FF0000"/>
                          </a:solidFill>
                          <a:effectLst/>
                          <a:latin typeface="Calibri"/>
                          <a:ea typeface="Calibri"/>
                          <a:cs typeface="Times New Roman"/>
                        </a:rPr>
                        <a:t>février 2024 </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6434">
                <a:tc>
                  <a:txBody>
                    <a:bodyPr/>
                    <a:lstStyle/>
                    <a:p>
                      <a:pPr algn="just">
                        <a:lnSpc>
                          <a:spcPct val="115000"/>
                        </a:lnSpc>
                        <a:spcAft>
                          <a:spcPts val="0"/>
                        </a:spcAft>
                      </a:pPr>
                      <a:r>
                        <a:rPr lang="fr-FR" sz="1800" dirty="0" smtClean="0">
                          <a:effectLst/>
                          <a:latin typeface="Calibri"/>
                          <a:ea typeface="Calibri"/>
                          <a:cs typeface="Times New Roman"/>
                        </a:rPr>
                        <a:t>Regroupement 4</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15 au 17 avril 2024</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961">
                <a:tc>
                  <a:txBody>
                    <a:bodyPr/>
                    <a:lstStyle/>
                    <a:p>
                      <a:pPr algn="just">
                        <a:lnSpc>
                          <a:spcPct val="115000"/>
                        </a:lnSpc>
                        <a:spcAft>
                          <a:spcPts val="0"/>
                        </a:spcAft>
                      </a:pPr>
                      <a:r>
                        <a:rPr lang="fr-FR" sz="1800" dirty="0" smtClean="0">
                          <a:effectLst/>
                          <a:latin typeface="Calibri"/>
                          <a:ea typeface="Calibri"/>
                          <a:cs typeface="Times New Roman"/>
                        </a:rPr>
                        <a:t>Regroupement 5</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3 </a:t>
                      </a:r>
                      <a:r>
                        <a:rPr lang="fr-FR" sz="1800" dirty="0">
                          <a:solidFill>
                            <a:srgbClr val="FF0000"/>
                          </a:solidFill>
                          <a:effectLst/>
                          <a:latin typeface="Calibri"/>
                          <a:ea typeface="Calibri"/>
                          <a:cs typeface="Times New Roman"/>
                        </a:rPr>
                        <a:t>au </a:t>
                      </a:r>
                      <a:r>
                        <a:rPr lang="fr-FR" sz="1800" dirty="0" smtClean="0">
                          <a:solidFill>
                            <a:srgbClr val="FF0000"/>
                          </a:solidFill>
                          <a:effectLst/>
                          <a:latin typeface="Calibri"/>
                          <a:ea typeface="Calibri"/>
                          <a:cs typeface="Times New Roman"/>
                        </a:rPr>
                        <a:t>7 </a:t>
                      </a:r>
                      <a:r>
                        <a:rPr lang="fr-FR" sz="1800" dirty="0">
                          <a:solidFill>
                            <a:srgbClr val="FF0000"/>
                          </a:solidFill>
                          <a:effectLst/>
                          <a:latin typeface="Calibri"/>
                          <a:ea typeface="Calibri"/>
                          <a:cs typeface="Times New Roman"/>
                        </a:rPr>
                        <a:t>juin </a:t>
                      </a:r>
                      <a:r>
                        <a:rPr lang="fr-FR" sz="1800" dirty="0" smtClean="0">
                          <a:solidFill>
                            <a:srgbClr val="FF0000"/>
                          </a:solidFill>
                          <a:effectLst/>
                          <a:latin typeface="Calibri"/>
                          <a:ea typeface="Calibri"/>
                          <a:cs typeface="Times New Roman"/>
                        </a:rPr>
                        <a:t>2024</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4569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13</a:t>
            </a:fld>
            <a:endParaRPr lang="fr-FR" dirty="0"/>
          </a:p>
        </p:txBody>
      </p:sp>
      <p:sp>
        <p:nvSpPr>
          <p:cNvPr id="6" name="Espace réservé du texte 5"/>
          <p:cNvSpPr>
            <a:spLocks noGrp="1"/>
          </p:cNvSpPr>
          <p:nvPr>
            <p:ph type="body" sz="quarter" idx="17"/>
          </p:nvPr>
        </p:nvSpPr>
        <p:spPr>
          <a:xfrm>
            <a:off x="390525" y="836712"/>
            <a:ext cx="9124950" cy="5400600"/>
          </a:xfrm>
        </p:spPr>
        <p:txBody>
          <a:bodyPr/>
          <a:lstStyle/>
          <a:p>
            <a:r>
              <a:rPr lang="fr-FR" sz="2400" u="sng" dirty="0" smtClean="0">
                <a:latin typeface="Arial" pitchFamily="34"/>
                <a:cs typeface="Arial" pitchFamily="34"/>
              </a:rPr>
              <a:t>Stagiaires à temps complet non titulaires d’un MEEF</a:t>
            </a: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graphicFrame>
        <p:nvGraphicFramePr>
          <p:cNvPr id="10" name="Espace réservé du contenu 4"/>
          <p:cNvGraphicFramePr>
            <a:graphicFrameLocks noGrp="1"/>
          </p:cNvGraphicFramePr>
          <p:nvPr>
            <p:ph idx="4294967295"/>
            <p:extLst/>
          </p:nvPr>
        </p:nvGraphicFramePr>
        <p:xfrm>
          <a:off x="1352600" y="1310328"/>
          <a:ext cx="7200799" cy="2707640"/>
        </p:xfrm>
        <a:graphic>
          <a:graphicData uri="http://schemas.openxmlformats.org/drawingml/2006/table">
            <a:tbl>
              <a:tblPr firstRow="1" firstCol="1" bandRow="1"/>
              <a:tblGrid>
                <a:gridCol w="3600400">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601104">
                <a:tc>
                  <a:txBody>
                    <a:bodyPr/>
                    <a:lstStyle/>
                    <a:p>
                      <a:pPr algn="ctr">
                        <a:lnSpc>
                          <a:spcPct val="115000"/>
                        </a:lnSpc>
                        <a:spcAft>
                          <a:spcPts val="0"/>
                        </a:spcAft>
                      </a:pPr>
                      <a:r>
                        <a:rPr lang="fr-FR" sz="2000" b="1" dirty="0" smtClean="0">
                          <a:effectLst/>
                          <a:latin typeface="+mn-lt"/>
                          <a:ea typeface="Calibri"/>
                          <a:cs typeface="Times New Roman"/>
                        </a:rPr>
                        <a:t>1</a:t>
                      </a:r>
                      <a:r>
                        <a:rPr lang="fr-FR" sz="2000" b="1" baseline="30000" dirty="0" smtClean="0">
                          <a:effectLst/>
                          <a:latin typeface="+mn-lt"/>
                          <a:ea typeface="Calibri"/>
                          <a:cs typeface="Times New Roman"/>
                        </a:rPr>
                        <a:t>ère</a:t>
                      </a:r>
                      <a:r>
                        <a:rPr lang="fr-FR" sz="2000" b="1" dirty="0" smtClean="0">
                          <a:effectLst/>
                          <a:latin typeface="+mn-lt"/>
                          <a:ea typeface="Calibri"/>
                          <a:cs typeface="Times New Roman"/>
                        </a:rPr>
                        <a:t> période de stage : </a:t>
                      </a:r>
                    </a:p>
                    <a:p>
                      <a:pPr algn="ctr">
                        <a:lnSpc>
                          <a:spcPct val="115000"/>
                        </a:lnSpc>
                        <a:spcAft>
                          <a:spcPts val="0"/>
                        </a:spcAft>
                      </a:pPr>
                      <a:r>
                        <a:rPr lang="fr-FR" sz="2000" b="1" dirty="0" smtClean="0">
                          <a:effectLst/>
                          <a:latin typeface="+mn-lt"/>
                          <a:ea typeface="Calibri"/>
                          <a:cs typeface="Times New Roman"/>
                        </a:rPr>
                        <a:t>01/09/2023 – 31/01/2024</a:t>
                      </a:r>
                      <a:endParaRPr lang="fr-FR" sz="20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eaLnBrk="1" fontAlgn="auto" latinLnBrk="0" hangingPunct="1">
                        <a:lnSpc>
                          <a:spcPct val="115000"/>
                        </a:lnSpc>
                        <a:spcBef>
                          <a:spcPts val="0"/>
                        </a:spcBef>
                        <a:spcAft>
                          <a:spcPts val="0"/>
                        </a:spcAft>
                        <a:buClrTx/>
                        <a:buSzTx/>
                        <a:buFontTx/>
                        <a:buNone/>
                        <a:tabLst/>
                        <a:defRPr/>
                      </a:pPr>
                      <a:r>
                        <a:rPr lang="fr-FR" sz="2000" b="1" dirty="0" smtClean="0">
                          <a:effectLst/>
                          <a:latin typeface="+mn-lt"/>
                          <a:ea typeface="Calibri"/>
                          <a:cs typeface="Times New Roman"/>
                        </a:rPr>
                        <a:t>2</a:t>
                      </a:r>
                      <a:r>
                        <a:rPr lang="fr-FR" sz="2000" b="1" baseline="30000" dirty="0" smtClean="0">
                          <a:effectLst/>
                          <a:latin typeface="+mn-lt"/>
                          <a:ea typeface="Calibri"/>
                          <a:cs typeface="Times New Roman"/>
                        </a:rPr>
                        <a:t>e</a:t>
                      </a:r>
                      <a:r>
                        <a:rPr lang="fr-FR" sz="2000" b="1" dirty="0" smtClean="0">
                          <a:effectLst/>
                          <a:latin typeface="+mn-lt"/>
                          <a:ea typeface="Calibri"/>
                          <a:cs typeface="Times New Roman"/>
                        </a:rPr>
                        <a:t>  période de stage : 01/02/2024– 31/08/2024</a:t>
                      </a:r>
                      <a:endParaRPr lang="fr-FR" sz="20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774416">
                <a:tc>
                  <a:txBody>
                    <a:bodyPr/>
                    <a:lstStyle/>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2 regroupements à l’INSPE</a:t>
                      </a:r>
                      <a:endParaRPr lang="fr-FR" sz="2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smtClean="0">
                          <a:effectLst/>
                          <a:latin typeface="Arial" panose="020B0604020202020204" pitchFamily="34" charset="0"/>
                          <a:ea typeface="Calibri"/>
                          <a:cs typeface="Arial" panose="020B0604020202020204" pitchFamily="34" charset="0"/>
                        </a:rPr>
                        <a:t>3 regroupements à l’INSPE</a:t>
                      </a:r>
                    </a:p>
                    <a:p>
                      <a:pPr marL="342900" lvl="0" indent="-342900" algn="l">
                        <a:lnSpc>
                          <a:spcPct val="115000"/>
                        </a:lnSpc>
                        <a:spcAft>
                          <a:spcPts val="1000"/>
                        </a:spcAft>
                        <a:buFont typeface="Calibri"/>
                        <a:buChar char="-"/>
                      </a:pPr>
                      <a:endParaRPr lang="fr-FR" sz="20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au 14"/>
          <p:cNvGraphicFramePr>
            <a:graphicFrameLocks noGrp="1"/>
          </p:cNvGraphicFramePr>
          <p:nvPr>
            <p:extLst/>
          </p:nvPr>
        </p:nvGraphicFramePr>
        <p:xfrm>
          <a:off x="542323" y="4114347"/>
          <a:ext cx="4258816" cy="2187183"/>
        </p:xfrm>
        <a:graphic>
          <a:graphicData uri="http://schemas.openxmlformats.org/drawingml/2006/table">
            <a:tbl>
              <a:tblPr firstRow="1" firstCol="1" bandRow="1"/>
              <a:tblGrid>
                <a:gridCol w="1982552">
                  <a:extLst>
                    <a:ext uri="{9D8B030D-6E8A-4147-A177-3AD203B41FA5}">
                      <a16:colId xmlns:a16="http://schemas.microsoft.com/office/drawing/2014/main" val="20000"/>
                    </a:ext>
                  </a:extLst>
                </a:gridCol>
                <a:gridCol w="2276264">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fr-FR" sz="1800" b="1" dirty="0">
                          <a:effectLst/>
                          <a:latin typeface="Calibri"/>
                          <a:ea typeface="Calibri"/>
                          <a:cs typeface="Times New Roman"/>
                        </a:rPr>
                        <a:t>1</a:t>
                      </a:r>
                      <a:r>
                        <a:rPr lang="fr-FR" sz="1800" b="1" baseline="30000" dirty="0">
                          <a:effectLst/>
                          <a:latin typeface="Calibri"/>
                          <a:ea typeface="Calibri"/>
                          <a:cs typeface="Times New Roman"/>
                        </a:rPr>
                        <a:t>ère</a:t>
                      </a:r>
                      <a:r>
                        <a:rPr lang="fr-FR" sz="1800" b="1" dirty="0">
                          <a:effectLst/>
                          <a:latin typeface="Calibri"/>
                          <a:ea typeface="Calibri"/>
                          <a:cs typeface="Times New Roman"/>
                        </a:rPr>
                        <a:t> période de stage </a:t>
                      </a:r>
                      <a:endParaRPr lang="fr-FR" sz="1800" b="1"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extLst>
                  <a:ext uri="{0D108BD9-81ED-4DB2-BD59-A6C34878D82A}">
                    <a16:rowId xmlns:a16="http://schemas.microsoft.com/office/drawing/2014/main" val="10000"/>
                  </a:ext>
                </a:extLst>
              </a:tr>
              <a:tr h="636814">
                <a:tc>
                  <a:txBody>
                    <a:bodyPr/>
                    <a:lstStyle/>
                    <a:p>
                      <a:pPr algn="just">
                        <a:lnSpc>
                          <a:spcPct val="115000"/>
                        </a:lnSpc>
                        <a:spcAft>
                          <a:spcPts val="0"/>
                        </a:spcAft>
                      </a:pPr>
                      <a:r>
                        <a:rPr lang="fr-FR" sz="1800" dirty="0" smtClean="0">
                          <a:effectLst/>
                          <a:latin typeface="Calibri"/>
                          <a:ea typeface="Calibri"/>
                          <a:cs typeface="Times New Roman"/>
                        </a:rPr>
                        <a:t>Regroupement 1</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16 </a:t>
                      </a:r>
                      <a:r>
                        <a:rPr lang="fr-FR" sz="1800" dirty="0">
                          <a:solidFill>
                            <a:srgbClr val="FF0000"/>
                          </a:solidFill>
                          <a:effectLst/>
                          <a:latin typeface="Calibri"/>
                          <a:ea typeface="Calibri"/>
                          <a:cs typeface="Times New Roman"/>
                        </a:rPr>
                        <a:t>au </a:t>
                      </a:r>
                      <a:r>
                        <a:rPr lang="fr-FR" sz="1800" dirty="0" smtClean="0">
                          <a:solidFill>
                            <a:srgbClr val="FF0000"/>
                          </a:solidFill>
                          <a:effectLst/>
                          <a:latin typeface="Calibri"/>
                          <a:ea typeface="Calibri"/>
                          <a:cs typeface="Times New Roman"/>
                        </a:rPr>
                        <a:t>20</a:t>
                      </a:r>
                      <a:r>
                        <a:rPr lang="fr-FR" sz="1800" baseline="0" dirty="0" smtClean="0">
                          <a:solidFill>
                            <a:srgbClr val="FF0000"/>
                          </a:solidFill>
                          <a:effectLst/>
                          <a:latin typeface="Calibri"/>
                          <a:ea typeface="Calibri"/>
                          <a:cs typeface="Times New Roman"/>
                        </a:rPr>
                        <a:t> </a:t>
                      </a:r>
                      <a:r>
                        <a:rPr lang="fr-FR" sz="1800" dirty="0" smtClean="0">
                          <a:solidFill>
                            <a:srgbClr val="FF0000"/>
                          </a:solidFill>
                          <a:effectLst/>
                          <a:latin typeface="Calibri"/>
                          <a:ea typeface="Calibri"/>
                          <a:cs typeface="Times New Roman"/>
                        </a:rPr>
                        <a:t>octobre 2023</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1996">
                <a:tc>
                  <a:txBody>
                    <a:bodyPr/>
                    <a:lstStyle/>
                    <a:p>
                      <a:pPr algn="just">
                        <a:lnSpc>
                          <a:spcPct val="115000"/>
                        </a:lnSpc>
                        <a:spcAft>
                          <a:spcPts val="0"/>
                        </a:spcAft>
                      </a:pPr>
                      <a:r>
                        <a:rPr lang="fr-FR" sz="1800" dirty="0" smtClean="0">
                          <a:effectLst/>
                          <a:latin typeface="Calibri"/>
                          <a:ea typeface="Calibri"/>
                          <a:cs typeface="Times New Roman"/>
                        </a:rPr>
                        <a:t>Regroupement 2</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20</a:t>
                      </a:r>
                      <a:r>
                        <a:rPr lang="fr-FR" sz="1800" baseline="0" dirty="0" smtClean="0">
                          <a:solidFill>
                            <a:srgbClr val="FF0000"/>
                          </a:solidFill>
                          <a:effectLst/>
                          <a:latin typeface="Calibri"/>
                          <a:ea typeface="Calibri"/>
                          <a:cs typeface="Times New Roman"/>
                        </a:rPr>
                        <a:t> au 24 </a:t>
                      </a:r>
                      <a:r>
                        <a:rPr lang="fr-FR" sz="1800" dirty="0" smtClean="0">
                          <a:solidFill>
                            <a:srgbClr val="FF0000"/>
                          </a:solidFill>
                          <a:effectLst/>
                          <a:latin typeface="Calibri"/>
                          <a:ea typeface="Calibri"/>
                          <a:cs typeface="Times New Roman"/>
                        </a:rPr>
                        <a:t>novembre 2022</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905">
                <a:tc gridSpan="2">
                  <a:txBody>
                    <a:bodyPr/>
                    <a:lstStyle/>
                    <a:p>
                      <a:pPr algn="just">
                        <a:lnSpc>
                          <a:spcPct val="115000"/>
                        </a:lnSpc>
                        <a:spcAft>
                          <a:spcPts val="0"/>
                        </a:spcAft>
                      </a:pP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6" name="Tableau 15"/>
          <p:cNvGraphicFramePr>
            <a:graphicFrameLocks noGrp="1"/>
          </p:cNvGraphicFramePr>
          <p:nvPr>
            <p:extLst/>
          </p:nvPr>
        </p:nvGraphicFramePr>
        <p:xfrm>
          <a:off x="4952937" y="4104756"/>
          <a:ext cx="4176463" cy="2249261"/>
        </p:xfrm>
        <a:graphic>
          <a:graphicData uri="http://schemas.openxmlformats.org/drawingml/2006/table">
            <a:tbl>
              <a:tblPr firstRow="1" firstCol="1" bandRow="1"/>
              <a:tblGrid>
                <a:gridCol w="2082881">
                  <a:extLst>
                    <a:ext uri="{9D8B030D-6E8A-4147-A177-3AD203B41FA5}">
                      <a16:colId xmlns:a16="http://schemas.microsoft.com/office/drawing/2014/main" val="20000"/>
                    </a:ext>
                  </a:extLst>
                </a:gridCol>
                <a:gridCol w="2093582">
                  <a:extLst>
                    <a:ext uri="{9D8B030D-6E8A-4147-A177-3AD203B41FA5}">
                      <a16:colId xmlns:a16="http://schemas.microsoft.com/office/drawing/2014/main" val="20001"/>
                    </a:ext>
                  </a:extLst>
                </a:gridCol>
              </a:tblGrid>
              <a:tr h="363298">
                <a:tc gridSpan="2">
                  <a:txBody>
                    <a:bodyPr/>
                    <a:lstStyle/>
                    <a:p>
                      <a:pPr algn="ctr">
                        <a:lnSpc>
                          <a:spcPct val="115000"/>
                        </a:lnSpc>
                        <a:spcAft>
                          <a:spcPts val="0"/>
                        </a:spcAft>
                      </a:pPr>
                      <a:r>
                        <a:rPr lang="fr-FR" sz="1800" b="1" dirty="0" smtClean="0">
                          <a:effectLst/>
                          <a:latin typeface="Calibri"/>
                          <a:ea typeface="Calibri"/>
                          <a:cs typeface="Times New Roman"/>
                        </a:rPr>
                        <a:t>2</a:t>
                      </a:r>
                      <a:r>
                        <a:rPr lang="fr-FR" sz="1800" b="1" baseline="30000" dirty="0" smtClean="0">
                          <a:effectLst/>
                          <a:latin typeface="Calibri"/>
                          <a:ea typeface="Calibri"/>
                          <a:cs typeface="Times New Roman"/>
                        </a:rPr>
                        <a:t>e</a:t>
                      </a:r>
                      <a:r>
                        <a:rPr lang="fr-FR" sz="1800" b="1" dirty="0" smtClean="0">
                          <a:effectLst/>
                          <a:latin typeface="Calibri"/>
                          <a:ea typeface="Calibri"/>
                          <a:cs typeface="Times New Roman"/>
                        </a:rPr>
                        <a:t>  </a:t>
                      </a:r>
                      <a:r>
                        <a:rPr lang="fr-FR" sz="1800" b="1" dirty="0">
                          <a:effectLst/>
                          <a:latin typeface="Calibri"/>
                          <a:ea typeface="Calibri"/>
                          <a:cs typeface="Times New Roman"/>
                        </a:rPr>
                        <a:t>période de stage </a:t>
                      </a:r>
                      <a:endParaRPr lang="fr-FR" sz="1800" b="1"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extLst>
                  <a:ext uri="{0D108BD9-81ED-4DB2-BD59-A6C34878D82A}">
                    <a16:rowId xmlns:a16="http://schemas.microsoft.com/office/drawing/2014/main" val="10000"/>
                  </a:ext>
                </a:extLst>
              </a:tr>
              <a:tr h="589568">
                <a:tc>
                  <a:txBody>
                    <a:bodyPr/>
                    <a:lstStyle/>
                    <a:p>
                      <a:pPr algn="just">
                        <a:lnSpc>
                          <a:spcPct val="115000"/>
                        </a:lnSpc>
                        <a:spcAft>
                          <a:spcPts val="0"/>
                        </a:spcAft>
                      </a:pPr>
                      <a:r>
                        <a:rPr lang="fr-FR" sz="1800" dirty="0" smtClean="0">
                          <a:effectLst/>
                          <a:latin typeface="Calibri"/>
                          <a:ea typeface="Calibri"/>
                          <a:cs typeface="Times New Roman"/>
                        </a:rPr>
                        <a:t>Regroupement 3</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5 au</a:t>
                      </a:r>
                      <a:r>
                        <a:rPr lang="fr-FR" sz="1800" baseline="0" dirty="0" smtClean="0">
                          <a:solidFill>
                            <a:srgbClr val="FF0000"/>
                          </a:solidFill>
                          <a:effectLst/>
                          <a:latin typeface="Calibri"/>
                          <a:ea typeface="Calibri"/>
                          <a:cs typeface="Times New Roman"/>
                        </a:rPr>
                        <a:t> 7 </a:t>
                      </a:r>
                      <a:r>
                        <a:rPr lang="fr-FR" sz="1800" dirty="0" smtClean="0">
                          <a:solidFill>
                            <a:srgbClr val="FF0000"/>
                          </a:solidFill>
                          <a:effectLst/>
                          <a:latin typeface="Calibri"/>
                          <a:ea typeface="Calibri"/>
                          <a:cs typeface="Times New Roman"/>
                        </a:rPr>
                        <a:t>février 2024 </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6434">
                <a:tc>
                  <a:txBody>
                    <a:bodyPr/>
                    <a:lstStyle/>
                    <a:p>
                      <a:pPr algn="just">
                        <a:lnSpc>
                          <a:spcPct val="115000"/>
                        </a:lnSpc>
                        <a:spcAft>
                          <a:spcPts val="0"/>
                        </a:spcAft>
                      </a:pPr>
                      <a:r>
                        <a:rPr lang="fr-FR" sz="1800" dirty="0" smtClean="0">
                          <a:effectLst/>
                          <a:latin typeface="Calibri"/>
                          <a:ea typeface="Calibri"/>
                          <a:cs typeface="Times New Roman"/>
                        </a:rPr>
                        <a:t>Regroupement 4</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15 au 19 avril 2024</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961">
                <a:tc>
                  <a:txBody>
                    <a:bodyPr/>
                    <a:lstStyle/>
                    <a:p>
                      <a:pPr algn="just">
                        <a:lnSpc>
                          <a:spcPct val="115000"/>
                        </a:lnSpc>
                        <a:spcAft>
                          <a:spcPts val="0"/>
                        </a:spcAft>
                      </a:pPr>
                      <a:r>
                        <a:rPr lang="fr-FR" sz="1800" dirty="0" smtClean="0">
                          <a:effectLst/>
                          <a:latin typeface="Calibri"/>
                          <a:ea typeface="Calibri"/>
                          <a:cs typeface="Times New Roman"/>
                        </a:rPr>
                        <a:t>Regroupement 5</a:t>
                      </a: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800" dirty="0" smtClean="0">
                          <a:solidFill>
                            <a:srgbClr val="FF0000"/>
                          </a:solidFill>
                          <a:effectLst/>
                          <a:latin typeface="Calibri"/>
                          <a:ea typeface="Calibri"/>
                          <a:cs typeface="Times New Roman"/>
                        </a:rPr>
                        <a:t>3 </a:t>
                      </a:r>
                      <a:r>
                        <a:rPr lang="fr-FR" sz="1800" dirty="0">
                          <a:solidFill>
                            <a:srgbClr val="FF0000"/>
                          </a:solidFill>
                          <a:effectLst/>
                          <a:latin typeface="Calibri"/>
                          <a:ea typeface="Calibri"/>
                          <a:cs typeface="Times New Roman"/>
                        </a:rPr>
                        <a:t>au </a:t>
                      </a:r>
                      <a:r>
                        <a:rPr lang="fr-FR" sz="1800" dirty="0" smtClean="0">
                          <a:solidFill>
                            <a:srgbClr val="FF0000"/>
                          </a:solidFill>
                          <a:effectLst/>
                          <a:latin typeface="Calibri"/>
                          <a:ea typeface="Calibri"/>
                          <a:cs typeface="Times New Roman"/>
                        </a:rPr>
                        <a:t>7 </a:t>
                      </a:r>
                      <a:r>
                        <a:rPr lang="fr-FR" sz="1800" dirty="0">
                          <a:solidFill>
                            <a:srgbClr val="FF0000"/>
                          </a:solidFill>
                          <a:effectLst/>
                          <a:latin typeface="Calibri"/>
                          <a:ea typeface="Calibri"/>
                          <a:cs typeface="Times New Roman"/>
                        </a:rPr>
                        <a:t>juin </a:t>
                      </a:r>
                      <a:r>
                        <a:rPr lang="fr-FR" sz="1800" dirty="0" smtClean="0">
                          <a:solidFill>
                            <a:srgbClr val="FF0000"/>
                          </a:solidFill>
                          <a:effectLst/>
                          <a:latin typeface="Calibri"/>
                          <a:ea typeface="Calibri"/>
                          <a:cs typeface="Times New Roman"/>
                        </a:rPr>
                        <a:t>2024</a:t>
                      </a:r>
                      <a:endParaRPr lang="fr-FR"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949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14</a:t>
            </a:fld>
            <a:endParaRPr lang="fr-FR" dirty="0"/>
          </a:p>
        </p:txBody>
      </p:sp>
      <p:sp>
        <p:nvSpPr>
          <p:cNvPr id="6" name="Espace réservé du texte 5"/>
          <p:cNvSpPr>
            <a:spLocks noGrp="1"/>
          </p:cNvSpPr>
          <p:nvPr>
            <p:ph type="body" sz="quarter" idx="17"/>
          </p:nvPr>
        </p:nvSpPr>
        <p:spPr>
          <a:xfrm>
            <a:off x="390525" y="980728"/>
            <a:ext cx="9124950" cy="5256584"/>
          </a:xfrm>
        </p:spPr>
        <p:txBody>
          <a:bodyPr/>
          <a:lstStyle/>
          <a:p>
            <a:pPr algn="just"/>
            <a:endParaRPr lang="fr-FR" sz="2400" b="0" dirty="0" smtClean="0">
              <a:latin typeface="Arial" pitchFamily="34" charset="0"/>
            </a:endParaRPr>
          </a:p>
          <a:p>
            <a:pPr algn="just"/>
            <a:r>
              <a:rPr lang="fr-FR" sz="2400" b="0" dirty="0" smtClean="0">
                <a:latin typeface="Arial" pitchFamily="34" charset="0"/>
              </a:rPr>
              <a:t>L’objectif </a:t>
            </a:r>
            <a:r>
              <a:rPr lang="fr-FR" sz="2400" b="0" dirty="0">
                <a:latin typeface="Arial" pitchFamily="34" charset="0"/>
              </a:rPr>
              <a:t>de l’année de stage étant de permettre aux stagiaires de se </a:t>
            </a:r>
            <a:r>
              <a:rPr lang="fr-FR" sz="2400" b="0" dirty="0" smtClean="0">
                <a:latin typeface="Arial" pitchFamily="34" charset="0"/>
              </a:rPr>
              <a:t>former : </a:t>
            </a:r>
            <a:endParaRPr lang="fr-FR" sz="2400" u="sng" dirty="0" smtClean="0">
              <a:latin typeface="Arial" pitchFamily="34"/>
              <a:cs typeface="Arial" pitchFamily="34"/>
            </a:endParaRPr>
          </a:p>
          <a:p>
            <a:pPr marL="342900" indent="-342900" algn="just">
              <a:buFont typeface="Wingdings" panose="05000000000000000000" pitchFamily="2" charset="2"/>
              <a:buChar char="Ø"/>
            </a:pPr>
            <a:r>
              <a:rPr lang="fr-FR" sz="2400" b="0" dirty="0">
                <a:latin typeface="Arial" pitchFamily="34"/>
                <a:cs typeface="Arial" pitchFamily="34"/>
              </a:rPr>
              <a:t>p</a:t>
            </a:r>
            <a:r>
              <a:rPr lang="fr-FR" sz="2400" b="0" dirty="0" smtClean="0">
                <a:latin typeface="Arial" pitchFamily="34"/>
                <a:cs typeface="Arial" pitchFamily="34"/>
              </a:rPr>
              <a:t>as </a:t>
            </a:r>
            <a:r>
              <a:rPr lang="fr-FR" sz="2400" b="0" dirty="0">
                <a:latin typeface="Arial" pitchFamily="34"/>
                <a:cs typeface="Arial" pitchFamily="34"/>
              </a:rPr>
              <a:t>de fonction de professeur principal, ni d’heures </a:t>
            </a:r>
            <a:r>
              <a:rPr lang="fr-FR" sz="2400" b="0" dirty="0" smtClean="0">
                <a:latin typeface="Arial" pitchFamily="34"/>
                <a:cs typeface="Arial" pitchFamily="34"/>
              </a:rPr>
              <a:t>supplémentaires</a:t>
            </a:r>
          </a:p>
          <a:p>
            <a:pPr marL="342900" indent="-342900" algn="just">
              <a:buFont typeface="Wingdings" panose="05000000000000000000" pitchFamily="2" charset="2"/>
              <a:buChar char="Ø"/>
            </a:pPr>
            <a:r>
              <a:rPr lang="fr-FR" sz="2400" b="0" dirty="0" smtClean="0">
                <a:latin typeface="Arial" pitchFamily="34"/>
                <a:cs typeface="Arial" pitchFamily="34"/>
              </a:rPr>
              <a:t>pas </a:t>
            </a:r>
            <a:r>
              <a:rPr lang="fr-FR" sz="2400" b="0" dirty="0">
                <a:latin typeface="Arial" pitchFamily="34"/>
                <a:cs typeface="Arial" pitchFamily="34"/>
              </a:rPr>
              <a:t>d’activité à titre </a:t>
            </a:r>
            <a:r>
              <a:rPr lang="fr-FR" sz="2400" b="0" dirty="0" smtClean="0">
                <a:latin typeface="Arial" pitchFamily="34"/>
                <a:cs typeface="Arial" pitchFamily="34"/>
              </a:rPr>
              <a:t>accessoire (cumul d’activités)</a:t>
            </a:r>
            <a:endParaRPr lang="fr-FR" sz="2400" b="0" dirty="0">
              <a:latin typeface="Arial" pitchFamily="34"/>
              <a:cs typeface="Arial" pitchFamily="34"/>
            </a:endParaRPr>
          </a:p>
          <a:p>
            <a:pPr marL="342900" indent="-342900" algn="just">
              <a:buFont typeface="Wingdings" panose="05000000000000000000" pitchFamily="2" charset="2"/>
              <a:buChar char="Ø"/>
            </a:pPr>
            <a:r>
              <a:rPr lang="fr-FR" sz="2400" b="0" dirty="0" smtClean="0">
                <a:latin typeface="Arial" pitchFamily="34"/>
                <a:cs typeface="Arial" pitchFamily="34"/>
              </a:rPr>
              <a:t>dans </a:t>
            </a:r>
            <a:r>
              <a:rPr lang="fr-FR" sz="2400" b="0" dirty="0">
                <a:latin typeface="Arial" pitchFamily="34"/>
                <a:cs typeface="Arial" pitchFamily="34"/>
              </a:rPr>
              <a:t>le cadre du suivi administratif des stagiaires les chefs d’établissement et l’INSPE communiquent à la division du personnel tout évènement de nature à interrompre la durée réglementaire de stage (absences injustifiées, maladie, maternité etc…).</a:t>
            </a: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53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15</a:t>
            </a:fld>
            <a:endParaRPr lang="fr-FR" dirty="0"/>
          </a:p>
        </p:txBody>
      </p:sp>
      <p:sp>
        <p:nvSpPr>
          <p:cNvPr id="4" name="Espace réservé du contenu 3"/>
          <p:cNvSpPr>
            <a:spLocks noGrp="1"/>
          </p:cNvSpPr>
          <p:nvPr>
            <p:ph sz="quarter" idx="14"/>
          </p:nvPr>
        </p:nvSpPr>
        <p:spPr/>
        <p:txBody>
          <a:bodyPr/>
          <a:lstStyle/>
          <a:p>
            <a:pPr algn="just">
              <a:spcBef>
                <a:spcPts val="640"/>
              </a:spcBef>
            </a:pPr>
            <a:r>
              <a:rPr lang="fr-FR" sz="2400" dirty="0">
                <a:solidFill>
                  <a:prstClr val="black"/>
                </a:solidFill>
                <a:latin typeface="Arial" pitchFamily="34"/>
                <a:cs typeface="Arial" pitchFamily="34"/>
              </a:rPr>
              <a:t>Référence : note de service ministérielle publiée au bulletin officiel n°27 du 6 juillet 2023</a:t>
            </a:r>
          </a:p>
          <a:p>
            <a:pPr algn="just">
              <a:spcBef>
                <a:spcPts val="640"/>
              </a:spcBef>
            </a:pPr>
            <a:endParaRPr lang="fr-FR" sz="2400" dirty="0">
              <a:solidFill>
                <a:prstClr val="black"/>
              </a:solidFill>
              <a:latin typeface="Arial" pitchFamily="34"/>
              <a:cs typeface="Arial" pitchFamily="34"/>
            </a:endParaRPr>
          </a:p>
          <a:p>
            <a:pPr marL="342900" indent="-342900">
              <a:spcBef>
                <a:spcPts val="640"/>
              </a:spcBef>
              <a:buFontTx/>
              <a:buChar char="-"/>
            </a:pPr>
            <a:r>
              <a:rPr lang="fr-FR" sz="2400" dirty="0">
                <a:solidFill>
                  <a:prstClr val="black"/>
                </a:solidFill>
                <a:latin typeface="Arial" pitchFamily="34"/>
                <a:cs typeface="Arial" pitchFamily="34"/>
              </a:rPr>
              <a:t>Stagiaires dont l’évaluation est soumise au jury académique</a:t>
            </a:r>
          </a:p>
          <a:p>
            <a:pPr marL="342900" indent="-342900">
              <a:spcBef>
                <a:spcPts val="640"/>
              </a:spcBef>
              <a:buFontTx/>
              <a:buChar char="-"/>
            </a:pPr>
            <a:r>
              <a:rPr lang="fr-FR" sz="2400" dirty="0">
                <a:solidFill>
                  <a:prstClr val="black"/>
                </a:solidFill>
                <a:latin typeface="Arial" pitchFamily="34"/>
                <a:cs typeface="Arial" pitchFamily="34"/>
              </a:rPr>
              <a:t>Stagiaires dont l’évaluation n’est pas soumise au jury académique</a:t>
            </a:r>
          </a:p>
          <a:p>
            <a:pPr algn="just">
              <a:spcBef>
                <a:spcPts val="640"/>
              </a:spcBef>
            </a:pPr>
            <a:r>
              <a:rPr lang="fr-FR" sz="2400" dirty="0">
                <a:solidFill>
                  <a:prstClr val="black"/>
                </a:solidFill>
                <a:latin typeface="Arial" pitchFamily="34"/>
                <a:cs typeface="Arial" pitchFamily="34"/>
              </a:rPr>
              <a:t>Le vice-recteur titularise ou, selon les cas, renouvelle, prolonge le stage.</a:t>
            </a:r>
          </a:p>
          <a:p>
            <a:pPr algn="just">
              <a:spcBef>
                <a:spcPts val="640"/>
              </a:spcBef>
            </a:pPr>
            <a:r>
              <a:rPr lang="fr-FR" sz="2400" dirty="0">
                <a:solidFill>
                  <a:prstClr val="black"/>
                </a:solidFill>
                <a:latin typeface="Arial" pitchFamily="34"/>
                <a:cs typeface="Arial" pitchFamily="34"/>
              </a:rPr>
              <a:t>Le ministre licencie ou réintègre dans le corps d’origine.</a:t>
            </a:r>
          </a:p>
          <a:p>
            <a:endParaRPr lang="fr-FR" dirty="0"/>
          </a:p>
        </p:txBody>
      </p:sp>
      <p:sp>
        <p:nvSpPr>
          <p:cNvPr id="5" name="Titre 4"/>
          <p:cNvSpPr>
            <a:spLocks noGrp="1"/>
          </p:cNvSpPr>
          <p:nvPr>
            <p:ph type="title"/>
          </p:nvPr>
        </p:nvSpPr>
        <p:spPr/>
        <p:txBody>
          <a:bodyPr/>
          <a:lstStyle/>
          <a:p>
            <a:r>
              <a:rPr lang="fr-FR" dirty="0"/>
              <a:t>Modalités d’évaluation et de titularisation</a:t>
            </a:r>
          </a:p>
        </p:txBody>
      </p:sp>
    </p:spTree>
    <p:extLst>
      <p:ext uri="{BB962C8B-B14F-4D97-AF65-F5344CB8AC3E}">
        <p14:creationId xmlns:p14="http://schemas.microsoft.com/office/powerpoint/2010/main" val="1654241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16</a:t>
            </a:fld>
            <a:endParaRPr lang="fr-FR" dirty="0"/>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
        <p:nvSpPr>
          <p:cNvPr id="10" name="Rectangle 9"/>
          <p:cNvSpPr/>
          <p:nvPr/>
        </p:nvSpPr>
        <p:spPr>
          <a:xfrm>
            <a:off x="2216696" y="335984"/>
            <a:ext cx="4953000" cy="646331"/>
          </a:xfrm>
          <a:prstGeom prst="rect">
            <a:avLst/>
          </a:prstGeom>
        </p:spPr>
        <p:txBody>
          <a:bodyPr>
            <a:spAutoFit/>
          </a:bodyPr>
          <a:lstStyle/>
          <a:p>
            <a:pPr algn="ctr"/>
            <a:r>
              <a:rPr lang="fr-FR" b="1" u="sng" dirty="0" smtClean="0">
                <a:solidFill>
                  <a:prstClr val="black"/>
                </a:solidFill>
                <a:latin typeface="Arial" pitchFamily="34"/>
                <a:cs typeface="Arial" pitchFamily="34"/>
              </a:rPr>
              <a:t>Étapes signalées pour l’affectation dans l’enseignement public</a:t>
            </a:r>
            <a:endParaRPr lang="fr-FR" b="1" u="sng" dirty="0">
              <a:solidFill>
                <a:prstClr val="black"/>
              </a:solidFill>
              <a:latin typeface="Arial" pitchFamily="34"/>
              <a:cs typeface="Arial" pitchFamily="34"/>
            </a:endParaRPr>
          </a:p>
        </p:txBody>
      </p:sp>
      <p:pic>
        <p:nvPicPr>
          <p:cNvPr id="7" name="Image 6"/>
          <p:cNvPicPr>
            <a:picLocks noChangeAspect="1"/>
          </p:cNvPicPr>
          <p:nvPr/>
        </p:nvPicPr>
        <p:blipFill>
          <a:blip r:embed="rId3"/>
          <a:stretch>
            <a:fillRect/>
          </a:stretch>
        </p:blipFill>
        <p:spPr>
          <a:xfrm>
            <a:off x="-26694" y="1100768"/>
            <a:ext cx="9932693" cy="4920520"/>
          </a:xfrm>
          <a:prstGeom prst="rect">
            <a:avLst/>
          </a:prstGeom>
        </p:spPr>
      </p:pic>
    </p:spTree>
    <p:extLst>
      <p:ext uri="{BB962C8B-B14F-4D97-AF65-F5344CB8AC3E}">
        <p14:creationId xmlns:p14="http://schemas.microsoft.com/office/powerpoint/2010/main" val="1697224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17</a:t>
            </a:fld>
            <a:endParaRPr lang="fr-FR" dirty="0"/>
          </a:p>
        </p:txBody>
      </p:sp>
      <p:sp>
        <p:nvSpPr>
          <p:cNvPr id="6" name="Espace réservé du texte 5"/>
          <p:cNvSpPr>
            <a:spLocks noGrp="1"/>
          </p:cNvSpPr>
          <p:nvPr>
            <p:ph type="body" sz="quarter" idx="17"/>
          </p:nvPr>
        </p:nvSpPr>
        <p:spPr>
          <a:xfrm>
            <a:off x="390525" y="980728"/>
            <a:ext cx="9124950" cy="5256584"/>
          </a:xfrm>
        </p:spPr>
        <p:txBody>
          <a:bodyPr/>
          <a:lstStyle/>
          <a:p>
            <a:pPr algn="ctr"/>
            <a:r>
              <a:rPr lang="en-GB" sz="2400" u="sng" dirty="0" err="1">
                <a:latin typeface="Arial" pitchFamily="34"/>
                <a:cs typeface="Arial" pitchFamily="34"/>
              </a:rPr>
              <a:t>Qu’est-ce</a:t>
            </a:r>
            <a:r>
              <a:rPr lang="en-GB" sz="2400" u="sng" dirty="0">
                <a:latin typeface="Arial" pitchFamily="34"/>
                <a:cs typeface="Arial" pitchFamily="34"/>
              </a:rPr>
              <a:t> que le </a:t>
            </a:r>
            <a:r>
              <a:rPr lang="en-GB" sz="2400" u="sng" dirty="0" err="1">
                <a:latin typeface="Arial" pitchFamily="34"/>
                <a:cs typeface="Arial" pitchFamily="34"/>
              </a:rPr>
              <a:t>mouvement</a:t>
            </a:r>
            <a:r>
              <a:rPr lang="en-GB" sz="2400" u="sng" dirty="0">
                <a:latin typeface="Arial" pitchFamily="34"/>
                <a:cs typeface="Arial" pitchFamily="34"/>
              </a:rPr>
              <a:t> Inter-</a:t>
            </a:r>
            <a:r>
              <a:rPr lang="en-GB" sz="2400" u="sng" dirty="0" err="1">
                <a:latin typeface="Arial" pitchFamily="34"/>
                <a:cs typeface="Arial" pitchFamily="34"/>
              </a:rPr>
              <a:t>académique</a:t>
            </a:r>
            <a:r>
              <a:rPr lang="en-GB" sz="2400" u="sng" dirty="0">
                <a:latin typeface="Arial" pitchFamily="34"/>
                <a:cs typeface="Arial" pitchFamily="34"/>
              </a:rPr>
              <a:t> ? </a:t>
            </a:r>
          </a:p>
          <a:p>
            <a:pPr algn="ctr"/>
            <a:r>
              <a:rPr lang="en-GB" sz="2400" u="sng" dirty="0" smtClean="0">
                <a:latin typeface="Arial" pitchFamily="34"/>
                <a:cs typeface="Arial" pitchFamily="34"/>
              </a:rPr>
              <a:t>(</a:t>
            </a:r>
            <a:r>
              <a:rPr lang="en-GB" sz="2400" u="sng" dirty="0" err="1" smtClean="0">
                <a:latin typeface="Arial" pitchFamily="34"/>
                <a:cs typeface="Arial" pitchFamily="34"/>
              </a:rPr>
              <a:t>novembre</a:t>
            </a:r>
            <a:r>
              <a:rPr lang="en-GB" sz="2400" u="sng" dirty="0" smtClean="0">
                <a:latin typeface="Arial" pitchFamily="34"/>
                <a:cs typeface="Arial" pitchFamily="34"/>
              </a:rPr>
              <a:t> 2023)</a:t>
            </a:r>
            <a:endParaRPr lang="fr-FR" sz="2400" u="sng" dirty="0" smtClean="0">
              <a:latin typeface="Arial" pitchFamily="34"/>
              <a:cs typeface="Arial" pitchFamily="34"/>
            </a:endParaRPr>
          </a:p>
          <a:p>
            <a:pPr lvl="0">
              <a:spcBef>
                <a:spcPts val="640"/>
              </a:spcBef>
            </a:pPr>
            <a:endParaRPr lang="fr-FR" sz="2400" b="0" dirty="0" smtClean="0">
              <a:latin typeface="Arial" pitchFamily="34"/>
              <a:cs typeface="Arial" pitchFamily="34"/>
            </a:endParaRPr>
          </a:p>
          <a:p>
            <a:pPr lvl="0" algn="just">
              <a:spcBef>
                <a:spcPts val="640"/>
              </a:spcBef>
            </a:pPr>
            <a:r>
              <a:rPr lang="fr-FR" sz="2400" b="0" dirty="0" smtClean="0">
                <a:latin typeface="Arial" pitchFamily="34"/>
                <a:cs typeface="Arial" pitchFamily="34"/>
              </a:rPr>
              <a:t>Il </a:t>
            </a:r>
            <a:r>
              <a:rPr lang="fr-FR" sz="2400" b="0" dirty="0">
                <a:latin typeface="Arial" pitchFamily="34"/>
                <a:cs typeface="Arial" pitchFamily="34"/>
              </a:rPr>
              <a:t>s’agit du mouvement national annuel à gestion déconcentrée (MNGD) au cours duquel sont notamment réalisées les premières affectations des néo-titulaires en académie.</a:t>
            </a:r>
          </a:p>
          <a:p>
            <a:pPr lvl="0" algn="just">
              <a:spcBef>
                <a:spcPts val="640"/>
              </a:spcBef>
              <a:buClr>
                <a:srgbClr val="7030A0"/>
              </a:buClr>
            </a:pPr>
            <a:r>
              <a:rPr lang="fr-FR" sz="2400" b="0" dirty="0" smtClean="0">
                <a:latin typeface="Arial" pitchFamily="34"/>
                <a:cs typeface="Arial" pitchFamily="34"/>
              </a:rPr>
              <a:t>Participation </a:t>
            </a:r>
            <a:r>
              <a:rPr lang="fr-FR" sz="2400" b="0" dirty="0">
                <a:latin typeface="Arial" pitchFamily="34"/>
                <a:cs typeface="Arial" pitchFamily="34"/>
              </a:rPr>
              <a:t>obligatoire de tous les stagiaires de la fonction publique </a:t>
            </a:r>
            <a:r>
              <a:rPr lang="fr-FR" sz="2400" b="0" dirty="0" smtClean="0">
                <a:latin typeface="Arial" pitchFamily="34"/>
                <a:cs typeface="Arial" pitchFamily="34"/>
              </a:rPr>
              <a:t>d’État (enseignement public).</a:t>
            </a:r>
            <a:endParaRPr lang="en-GB" sz="2400" b="0" dirty="0">
              <a:solidFill>
                <a:prstClr val="black"/>
              </a:solidFill>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926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18</a:t>
            </a:fld>
            <a:endParaRPr lang="fr-FR" dirty="0"/>
          </a:p>
        </p:txBody>
      </p:sp>
      <p:sp>
        <p:nvSpPr>
          <p:cNvPr id="6" name="Espace réservé du texte 5"/>
          <p:cNvSpPr>
            <a:spLocks noGrp="1"/>
          </p:cNvSpPr>
          <p:nvPr>
            <p:ph type="body" sz="quarter" idx="17"/>
          </p:nvPr>
        </p:nvSpPr>
        <p:spPr>
          <a:xfrm>
            <a:off x="390525" y="980728"/>
            <a:ext cx="9124950" cy="5256584"/>
          </a:xfrm>
        </p:spPr>
        <p:txBody>
          <a:bodyPr/>
          <a:lstStyle/>
          <a:p>
            <a:pPr algn="ctr"/>
            <a:r>
              <a:rPr lang="en-GB" sz="2400" u="sng" dirty="0" err="1">
                <a:latin typeface="Arial" pitchFamily="34"/>
                <a:cs typeface="Arial" pitchFamily="34"/>
              </a:rPr>
              <a:t>Qu’est-ce</a:t>
            </a:r>
            <a:r>
              <a:rPr lang="en-GB" sz="2400" u="sng" dirty="0">
                <a:latin typeface="Arial" pitchFamily="34"/>
                <a:cs typeface="Arial" pitchFamily="34"/>
              </a:rPr>
              <a:t> que le </a:t>
            </a:r>
            <a:r>
              <a:rPr lang="en-GB" sz="2400" u="sng" dirty="0" err="1">
                <a:latin typeface="Arial" pitchFamily="34"/>
                <a:cs typeface="Arial" pitchFamily="34"/>
              </a:rPr>
              <a:t>mouvement</a:t>
            </a:r>
            <a:r>
              <a:rPr lang="en-GB" sz="2400" u="sng" dirty="0">
                <a:latin typeface="Arial" pitchFamily="34"/>
                <a:cs typeface="Arial" pitchFamily="34"/>
              </a:rPr>
              <a:t> extra-territorial ?</a:t>
            </a:r>
            <a:br>
              <a:rPr lang="en-GB" sz="2400" u="sng" dirty="0">
                <a:latin typeface="Arial" pitchFamily="34"/>
                <a:cs typeface="Arial" pitchFamily="34"/>
              </a:rPr>
            </a:br>
            <a:r>
              <a:rPr lang="en-GB" sz="2400" u="sng" dirty="0">
                <a:latin typeface="Arial" pitchFamily="34"/>
                <a:cs typeface="Arial" pitchFamily="34"/>
              </a:rPr>
              <a:t>(</a:t>
            </a:r>
            <a:r>
              <a:rPr lang="en-GB" sz="2400" u="sng" dirty="0" err="1">
                <a:latin typeface="Arial" pitchFamily="34"/>
                <a:cs typeface="Arial" pitchFamily="34"/>
              </a:rPr>
              <a:t>avril-mai</a:t>
            </a:r>
            <a:r>
              <a:rPr lang="en-GB" sz="2400" u="sng" dirty="0">
                <a:latin typeface="Arial" pitchFamily="34"/>
                <a:cs typeface="Arial" pitchFamily="34"/>
              </a:rPr>
              <a:t> </a:t>
            </a:r>
            <a:r>
              <a:rPr lang="en-GB" sz="2400" u="sng" dirty="0" smtClean="0">
                <a:latin typeface="Arial" pitchFamily="34"/>
                <a:cs typeface="Arial" pitchFamily="34"/>
              </a:rPr>
              <a:t>2024) </a:t>
            </a:r>
          </a:p>
          <a:p>
            <a:pPr algn="ctr"/>
            <a:endParaRPr lang="fr-FR" sz="2400" b="0" u="sng" dirty="0" smtClean="0">
              <a:latin typeface="Arial" pitchFamily="34"/>
              <a:cs typeface="Arial" pitchFamily="34"/>
            </a:endParaRPr>
          </a:p>
          <a:p>
            <a:pPr lvl="0" algn="just">
              <a:spcBef>
                <a:spcPts val="640"/>
              </a:spcBef>
            </a:pPr>
            <a:r>
              <a:rPr lang="fr-FR" sz="2400" b="0" dirty="0">
                <a:latin typeface="Arial" pitchFamily="34"/>
                <a:cs typeface="Arial" pitchFamily="34"/>
              </a:rPr>
              <a:t>Il s’agit du mouvement d’affectation des personnels enseignants, d’éducation et d’orientation vers la Nouvelle-Calédonie (SIAT).</a:t>
            </a:r>
          </a:p>
          <a:p>
            <a:pPr marL="342900" indent="-342900" algn="just">
              <a:spcBef>
                <a:spcPts val="640"/>
              </a:spcBef>
              <a:buFont typeface="Wingdings" panose="05000000000000000000" pitchFamily="2" charset="2"/>
              <a:buChar char="Ø"/>
            </a:pPr>
            <a:r>
              <a:rPr lang="en-GB" sz="2400" b="0" dirty="0">
                <a:latin typeface="Arial" pitchFamily="34"/>
                <a:cs typeface="Arial" pitchFamily="34"/>
              </a:rPr>
              <a:t>note de service à </a:t>
            </a:r>
            <a:r>
              <a:rPr lang="en-GB" sz="2400" b="0" dirty="0" err="1">
                <a:latin typeface="Arial" pitchFamily="34"/>
                <a:cs typeface="Arial" pitchFamily="34"/>
              </a:rPr>
              <a:t>paraître</a:t>
            </a:r>
            <a:r>
              <a:rPr lang="en-GB" sz="2400" b="0" dirty="0">
                <a:latin typeface="Arial" pitchFamily="34"/>
                <a:cs typeface="Arial" pitchFamily="34"/>
              </a:rPr>
              <a:t> au BOEN courant </a:t>
            </a:r>
            <a:r>
              <a:rPr lang="en-GB" sz="2400" b="0" dirty="0" err="1">
                <a:latin typeface="Arial" pitchFamily="34"/>
                <a:cs typeface="Arial" pitchFamily="34"/>
              </a:rPr>
              <a:t>avril</a:t>
            </a:r>
            <a:r>
              <a:rPr lang="en-GB" sz="2400" b="0" dirty="0">
                <a:latin typeface="Arial" pitchFamily="34"/>
                <a:cs typeface="Arial" pitchFamily="34"/>
              </a:rPr>
              <a:t> </a:t>
            </a:r>
            <a:r>
              <a:rPr lang="en-GB" sz="2400" b="0" dirty="0" smtClean="0">
                <a:latin typeface="Arial" pitchFamily="34"/>
                <a:cs typeface="Arial" pitchFamily="34"/>
              </a:rPr>
              <a:t>2024.</a:t>
            </a:r>
            <a:endParaRPr lang="en-GB" sz="2400" b="0" dirty="0">
              <a:latin typeface="Arial" pitchFamily="34"/>
              <a:cs typeface="Arial" pitchFamily="34"/>
            </a:endParaRPr>
          </a:p>
          <a:p>
            <a:pPr lvl="0" algn="just">
              <a:spcBef>
                <a:spcPts val="640"/>
              </a:spcBef>
              <a:buClr>
                <a:srgbClr val="7030A0"/>
              </a:buClr>
              <a:buFont typeface="Wingdings" pitchFamily="2"/>
              <a:buChar char="§"/>
            </a:pPr>
            <a:r>
              <a:rPr lang="fr-FR" sz="2400" b="0" dirty="0">
                <a:latin typeface="Arial" pitchFamily="34"/>
                <a:cs typeface="Arial" pitchFamily="34"/>
              </a:rPr>
              <a:t>  participation obligatoire des futurs néo-titulaires de septembre </a:t>
            </a:r>
            <a:r>
              <a:rPr lang="fr-FR" sz="2400" b="0" dirty="0" smtClean="0">
                <a:latin typeface="Arial" pitchFamily="34"/>
                <a:cs typeface="Arial" pitchFamily="34"/>
              </a:rPr>
              <a:t>2024 </a:t>
            </a:r>
            <a:r>
              <a:rPr lang="fr-FR" sz="2400" b="0" dirty="0">
                <a:latin typeface="Arial" pitchFamily="34"/>
                <a:cs typeface="Arial" pitchFamily="34"/>
              </a:rPr>
              <a:t>du cadre État, désireux d’obtenir une mise à disposition en qualité de titulaires en Nouvelle-Calédonie à la rentrée scolaire calédonienne </a:t>
            </a:r>
            <a:r>
              <a:rPr lang="fr-FR" sz="2400" b="0" dirty="0" smtClean="0">
                <a:latin typeface="Arial" pitchFamily="34"/>
                <a:cs typeface="Arial" pitchFamily="34"/>
              </a:rPr>
              <a:t>2025.</a:t>
            </a:r>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85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19</a:t>
            </a:fld>
            <a:endParaRPr lang="fr-FR" dirty="0"/>
          </a:p>
        </p:txBody>
      </p:sp>
      <p:sp>
        <p:nvSpPr>
          <p:cNvPr id="4" name="Espace réservé du contenu 3"/>
          <p:cNvSpPr>
            <a:spLocks noGrp="1"/>
          </p:cNvSpPr>
          <p:nvPr>
            <p:ph sz="quarter" idx="14"/>
          </p:nvPr>
        </p:nvSpPr>
        <p:spPr/>
        <p:txBody>
          <a:bodyPr/>
          <a:lstStyle/>
          <a:p>
            <a:pPr marL="180000" algn="just">
              <a:spcBef>
                <a:spcPts val="600"/>
              </a:spcBef>
              <a:spcAft>
                <a:spcPts val="1200"/>
              </a:spcAft>
              <a:buClr>
                <a:srgbClr val="7030A0"/>
              </a:buClr>
            </a:pPr>
            <a:r>
              <a:rPr lang="fr-FR" sz="2400" dirty="0">
                <a:latin typeface="Arial" panose="020B0604020202020204" pitchFamily="34" charset="0"/>
                <a:cs typeface="Arial" pitchFamily="34" charset="0"/>
              </a:rPr>
              <a:t>La communication entre le vice-rectorat et les stagiaires se fait exclusivement par courrier électronique à l'adresse de messagerie professionnelle :</a:t>
            </a:r>
          </a:p>
          <a:p>
            <a:pPr marL="180000" algn="just">
              <a:spcBef>
                <a:spcPts val="600"/>
              </a:spcBef>
              <a:spcAft>
                <a:spcPts val="1200"/>
              </a:spcAft>
            </a:pPr>
            <a:r>
              <a:rPr lang="fr-FR" sz="2400" dirty="0">
                <a:latin typeface="Arial" pitchFamily="34" charset="0"/>
                <a:cs typeface="Arial" pitchFamily="34" charset="0"/>
                <a:hlinkClick r:id="rId2"/>
              </a:rPr>
              <a:t>prenom.nom@ac-noumea.nc</a:t>
            </a:r>
            <a:endParaRPr lang="fr-FR" sz="2400" dirty="0">
              <a:latin typeface="Arial" panose="020B0604020202020204" pitchFamily="34" charset="0"/>
              <a:cs typeface="Arial" pitchFamily="34" charset="0"/>
            </a:endParaRPr>
          </a:p>
          <a:p>
            <a:pPr marL="180000" algn="just">
              <a:spcBef>
                <a:spcPts val="600"/>
              </a:spcBef>
              <a:spcAft>
                <a:spcPts val="1200"/>
              </a:spcAft>
            </a:pPr>
            <a:r>
              <a:rPr lang="fr-FR" sz="2400" dirty="0">
                <a:latin typeface="Arial" panose="020B0604020202020204" pitchFamily="34" charset="0"/>
                <a:cs typeface="Arial" pitchFamily="34" charset="0"/>
              </a:rPr>
              <a:t>Accès au </a:t>
            </a:r>
            <a:r>
              <a:rPr lang="fr-FR" sz="2400" dirty="0" err="1">
                <a:latin typeface="Arial" panose="020B0604020202020204" pitchFamily="34" charset="0"/>
                <a:cs typeface="Arial" pitchFamily="34" charset="0"/>
              </a:rPr>
              <a:t>webmail</a:t>
            </a:r>
            <a:r>
              <a:rPr lang="fr-FR" sz="2400" dirty="0">
                <a:latin typeface="Arial" panose="020B0604020202020204" pitchFamily="34" charset="0"/>
                <a:cs typeface="Arial" pitchFamily="34" charset="0"/>
              </a:rPr>
              <a:t> : </a:t>
            </a:r>
            <a:r>
              <a:rPr lang="fr-FR" sz="2400" dirty="0">
                <a:solidFill>
                  <a:srgbClr val="0070C0"/>
                </a:solidFill>
                <a:latin typeface="Arial" pitchFamily="34" charset="0"/>
                <a:cs typeface="Arial" pitchFamily="34" charset="0"/>
              </a:rPr>
              <a:t>http://webmail.ac-noumea.nc </a:t>
            </a:r>
          </a:p>
          <a:p>
            <a:pPr marL="180000" algn="just">
              <a:spcBef>
                <a:spcPts val="600"/>
              </a:spcBef>
              <a:spcAft>
                <a:spcPts val="1200"/>
              </a:spcAft>
            </a:pPr>
            <a:r>
              <a:rPr lang="fr-FR" sz="2400" dirty="0">
                <a:latin typeface="Arial" panose="020B0604020202020204" pitchFamily="34" charset="0"/>
                <a:cs typeface="Arial" pitchFamily="34" charset="0"/>
              </a:rPr>
              <a:t>Nom d’utilisateur : première lettre du prénom, suivie du nom </a:t>
            </a:r>
          </a:p>
          <a:p>
            <a:pPr marL="180000" algn="just">
              <a:spcBef>
                <a:spcPts val="600"/>
              </a:spcBef>
              <a:spcAft>
                <a:spcPts val="1200"/>
              </a:spcAft>
            </a:pPr>
            <a:r>
              <a:rPr lang="fr-FR" sz="2400" dirty="0">
                <a:latin typeface="Arial" panose="020B0604020202020204" pitchFamily="34" charset="0"/>
                <a:cs typeface="Arial" pitchFamily="34" charset="0"/>
              </a:rPr>
              <a:t>Mot de passe : initialement votre NUMEN en majuscule</a:t>
            </a:r>
          </a:p>
          <a:p>
            <a:endParaRPr lang="fr-FR" dirty="0"/>
          </a:p>
        </p:txBody>
      </p:sp>
      <p:sp>
        <p:nvSpPr>
          <p:cNvPr id="5" name="Titre 4"/>
          <p:cNvSpPr>
            <a:spLocks noGrp="1"/>
          </p:cNvSpPr>
          <p:nvPr>
            <p:ph type="title"/>
          </p:nvPr>
        </p:nvSpPr>
        <p:spPr/>
        <p:txBody>
          <a:bodyPr/>
          <a:lstStyle/>
          <a:p>
            <a:r>
              <a:rPr lang="fr-FR" dirty="0"/>
              <a:t>La communication</a:t>
            </a:r>
          </a:p>
        </p:txBody>
      </p:sp>
    </p:spTree>
    <p:extLst>
      <p:ext uri="{BB962C8B-B14F-4D97-AF65-F5344CB8AC3E}">
        <p14:creationId xmlns:p14="http://schemas.microsoft.com/office/powerpoint/2010/main" val="3689041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89998" y="1844824"/>
            <a:ext cx="2730000" cy="4052200"/>
          </a:xfrm>
        </p:spPr>
        <p:txBody>
          <a:bodyPr/>
          <a:lstStyle/>
          <a:p>
            <a:pPr marL="0" indent="0">
              <a:buNone/>
            </a:pPr>
            <a:r>
              <a:rPr lang="fr-FR" sz="1800" dirty="0"/>
              <a:t>8h15 Temps de présentation et d'accueil </a:t>
            </a:r>
            <a:r>
              <a:rPr lang="fr-FR" sz="1800" dirty="0" smtClean="0"/>
              <a:t>:</a:t>
            </a:r>
            <a:endParaRPr lang="fr-FR" sz="1800" dirty="0"/>
          </a:p>
          <a:p>
            <a:pPr marL="0" indent="0">
              <a:buNone/>
            </a:pPr>
            <a:r>
              <a:rPr lang="fr-FR" sz="1800" b="0" dirty="0" smtClean="0"/>
              <a:t>Madame </a:t>
            </a:r>
            <a:r>
              <a:rPr lang="fr-FR" sz="1800" b="0" dirty="0"/>
              <a:t>la présidente de l’UNC </a:t>
            </a:r>
          </a:p>
          <a:p>
            <a:pPr marL="0" indent="0">
              <a:buNone/>
            </a:pPr>
            <a:r>
              <a:rPr lang="fr-FR" sz="1800" b="0" dirty="0" smtClean="0"/>
              <a:t>Monsieur </a:t>
            </a:r>
            <a:r>
              <a:rPr lang="fr-FR" sz="1800" b="0" dirty="0"/>
              <a:t>le Vice-Recteur</a:t>
            </a:r>
          </a:p>
          <a:p>
            <a:pPr marL="0" indent="0">
              <a:buNone/>
            </a:pPr>
            <a:r>
              <a:rPr lang="fr-FR" sz="1800" b="0" dirty="0" smtClean="0"/>
              <a:t>Présentation </a:t>
            </a:r>
            <a:r>
              <a:rPr lang="fr-FR" sz="1800" b="0" dirty="0"/>
              <a:t>des représentants de l’administration et des représentants des filières de l’INSPE</a:t>
            </a:r>
          </a:p>
        </p:txBody>
      </p:sp>
      <p:sp>
        <p:nvSpPr>
          <p:cNvPr id="4" name="Espace réservé du texte 3"/>
          <p:cNvSpPr>
            <a:spLocks noGrp="1"/>
          </p:cNvSpPr>
          <p:nvPr>
            <p:ph type="body" sz="quarter" idx="14"/>
          </p:nvPr>
        </p:nvSpPr>
        <p:spPr>
          <a:xfrm>
            <a:off x="3588000" y="1844824"/>
            <a:ext cx="2730000" cy="4054376"/>
          </a:xfrm>
        </p:spPr>
        <p:txBody>
          <a:bodyPr/>
          <a:lstStyle/>
          <a:p>
            <a:pPr marL="0" indent="0">
              <a:buNone/>
            </a:pPr>
            <a:r>
              <a:rPr lang="fr-FR" sz="1800" dirty="0"/>
              <a:t>8h45 Les interventions </a:t>
            </a:r>
            <a:r>
              <a:rPr lang="fr-FR" sz="1800" dirty="0" smtClean="0"/>
              <a:t>:</a:t>
            </a:r>
            <a:endParaRPr lang="fr-FR" sz="1800" dirty="0"/>
          </a:p>
          <a:p>
            <a:pPr marL="0" indent="0">
              <a:buNone/>
            </a:pPr>
            <a:r>
              <a:rPr lang="fr-FR" sz="1800" b="0" dirty="0"/>
              <a:t>Intervention de la division du </a:t>
            </a:r>
            <a:r>
              <a:rPr lang="fr-FR" sz="1800" b="0" dirty="0" smtClean="0"/>
              <a:t>personnel</a:t>
            </a:r>
          </a:p>
          <a:p>
            <a:pPr marL="0" indent="0">
              <a:buNone/>
            </a:pPr>
            <a:r>
              <a:rPr lang="fr-FR" sz="1800" b="0" dirty="0" smtClean="0"/>
              <a:t>Le </a:t>
            </a:r>
            <a:r>
              <a:rPr lang="fr-FR" sz="1800" b="0" dirty="0"/>
              <a:t>planning et les contenus de la formation à l’INSPE suivant les stagiaires - Stéphane MINVIELLE </a:t>
            </a:r>
          </a:p>
          <a:p>
            <a:pPr marL="0" indent="0">
              <a:buNone/>
            </a:pPr>
            <a:r>
              <a:rPr lang="fr-FR" sz="1800" b="0" dirty="0" smtClean="0"/>
              <a:t>Droits </a:t>
            </a:r>
            <a:r>
              <a:rPr lang="fr-FR" sz="1800" b="0" dirty="0"/>
              <a:t>et obligations des fonctionnaires - Francis MOD</a:t>
            </a:r>
            <a:r>
              <a:rPr lang="fr-FR" sz="1800" b="0" dirty="0">
                <a:latin typeface="Acumin Pro" panose="020B0504020202020204"/>
                <a:cs typeface="Calibri" panose="020F0502020204030204" pitchFamily="34" charset="0"/>
              </a:rPr>
              <a:t>É</a:t>
            </a:r>
            <a:r>
              <a:rPr lang="fr-FR" sz="1800" b="0" dirty="0"/>
              <a:t>RAN </a:t>
            </a:r>
          </a:p>
        </p:txBody>
      </p:sp>
      <p:sp>
        <p:nvSpPr>
          <p:cNvPr id="5" name="Espace réservé du texte 4"/>
          <p:cNvSpPr>
            <a:spLocks noGrp="1"/>
          </p:cNvSpPr>
          <p:nvPr>
            <p:ph type="body" sz="quarter" idx="15"/>
          </p:nvPr>
        </p:nvSpPr>
        <p:spPr>
          <a:xfrm>
            <a:off x="6785999" y="1844824"/>
            <a:ext cx="2730000" cy="4054376"/>
          </a:xfrm>
        </p:spPr>
        <p:txBody>
          <a:bodyPr/>
          <a:lstStyle/>
          <a:p>
            <a:pPr marL="0" indent="0">
              <a:buNone/>
            </a:pPr>
            <a:r>
              <a:rPr lang="fr-FR" sz="1800" dirty="0"/>
              <a:t>10h45 Les interventions (suite) : </a:t>
            </a:r>
            <a:endParaRPr lang="fr-FR" sz="1800" b="0" dirty="0"/>
          </a:p>
          <a:p>
            <a:pPr marL="0" indent="0">
              <a:buNone/>
            </a:pPr>
            <a:r>
              <a:rPr lang="fr-FR" sz="1800" b="0" dirty="0"/>
              <a:t>Évaluation et titularisation - Laurent CHARDON </a:t>
            </a:r>
          </a:p>
          <a:p>
            <a:pPr marL="0" indent="0">
              <a:buNone/>
            </a:pPr>
            <a:r>
              <a:rPr lang="fr-FR" sz="1800" b="0" dirty="0"/>
              <a:t>Quelques chiffres sur </a:t>
            </a:r>
            <a:r>
              <a:rPr lang="fr-FR" sz="1800" b="0" dirty="0" smtClean="0"/>
              <a:t>l’enseignement </a:t>
            </a:r>
            <a:r>
              <a:rPr lang="fr-FR" sz="1800" b="0" dirty="0"/>
              <a:t>en Nouvelle-Calédonie - David </a:t>
            </a:r>
            <a:r>
              <a:rPr lang="fr-FR" sz="1800" b="0" dirty="0" smtClean="0"/>
              <a:t>BROUSTET</a:t>
            </a:r>
            <a:endParaRPr lang="fr-FR" sz="1800" b="0" dirty="0"/>
          </a:p>
          <a:p>
            <a:pPr marL="0" indent="0">
              <a:buNone/>
            </a:pPr>
            <a:r>
              <a:rPr lang="fr-FR" sz="1800" b="0" dirty="0"/>
              <a:t>Questions diverses</a:t>
            </a:r>
          </a:p>
          <a:p>
            <a:endParaRPr lang="fr-FR" dirty="0"/>
          </a:p>
        </p:txBody>
      </p:sp>
      <p:sp>
        <p:nvSpPr>
          <p:cNvPr id="9" name="ZoneTexte 8"/>
          <p:cNvSpPr txBox="1"/>
          <p:nvPr/>
        </p:nvSpPr>
        <p:spPr>
          <a:xfrm>
            <a:off x="1568624" y="836712"/>
            <a:ext cx="6679876" cy="400110"/>
          </a:xfrm>
          <a:prstGeom prst="rect">
            <a:avLst/>
          </a:prstGeom>
          <a:noFill/>
        </p:spPr>
        <p:txBody>
          <a:bodyPr wrap="square" rtlCol="0">
            <a:spAutoFit/>
          </a:bodyPr>
          <a:lstStyle/>
          <a:p>
            <a:pPr algn="ctr"/>
            <a:r>
              <a:rPr lang="fr-FR" sz="2000" b="1" dirty="0" smtClean="0">
                <a:latin typeface="Acumin Pro" panose="020B0504020202020204"/>
              </a:rPr>
              <a:t>D</a:t>
            </a:r>
            <a:r>
              <a:rPr lang="fr-FR" sz="2000" b="1" dirty="0" smtClean="0">
                <a:latin typeface="Acumin Pro" panose="020B0504020202020204"/>
                <a:cs typeface="Calibri" panose="020F0502020204030204" pitchFamily="34" charset="0"/>
              </a:rPr>
              <a:t>É</a:t>
            </a:r>
            <a:r>
              <a:rPr lang="fr-FR" sz="2000" b="1" dirty="0" smtClean="0">
                <a:latin typeface="Acumin Pro" panose="020B0504020202020204"/>
              </a:rPr>
              <a:t>ROUL</a:t>
            </a:r>
            <a:r>
              <a:rPr lang="fr-FR" sz="2000" b="1" dirty="0">
                <a:latin typeface="Acumin Pro" panose="020B0504020202020204"/>
                <a:cs typeface="Calibri" panose="020F0502020204030204" pitchFamily="34" charset="0"/>
              </a:rPr>
              <a:t>É</a:t>
            </a:r>
            <a:r>
              <a:rPr lang="fr-FR" sz="2000" b="1" dirty="0" smtClean="0">
                <a:latin typeface="Acumin Pro" panose="020B0504020202020204"/>
              </a:rPr>
              <a:t> DE LA MATIN</a:t>
            </a:r>
            <a:r>
              <a:rPr lang="fr-FR" sz="2000" b="1" dirty="0">
                <a:latin typeface="Acumin Pro" panose="020B0504020202020204"/>
                <a:cs typeface="Calibri" panose="020F0502020204030204" pitchFamily="34" charset="0"/>
              </a:rPr>
              <a:t>É</a:t>
            </a:r>
            <a:r>
              <a:rPr lang="fr-FR" sz="2000" b="1" dirty="0" smtClean="0">
                <a:latin typeface="Acumin Pro" panose="020B0504020202020204"/>
              </a:rPr>
              <a:t>E</a:t>
            </a:r>
            <a:endParaRPr lang="fr-FR" sz="2000" b="1" dirty="0">
              <a:latin typeface="Acumin Pro" panose="020B0504020202020204"/>
            </a:endParaRPr>
          </a:p>
        </p:txBody>
      </p:sp>
    </p:spTree>
    <p:extLst>
      <p:ext uri="{BB962C8B-B14F-4D97-AF65-F5344CB8AC3E}">
        <p14:creationId xmlns:p14="http://schemas.microsoft.com/office/powerpoint/2010/main" val="1327698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20</a:t>
            </a:fld>
            <a:endParaRPr lang="fr-FR" dirty="0"/>
          </a:p>
        </p:txBody>
      </p:sp>
      <p:sp>
        <p:nvSpPr>
          <p:cNvPr id="6" name="Espace réservé du texte 5"/>
          <p:cNvSpPr>
            <a:spLocks noGrp="1"/>
          </p:cNvSpPr>
          <p:nvPr>
            <p:ph type="body" sz="quarter" idx="17"/>
          </p:nvPr>
        </p:nvSpPr>
        <p:spPr>
          <a:xfrm>
            <a:off x="420499" y="1844824"/>
            <a:ext cx="9124950" cy="4320480"/>
          </a:xfrm>
        </p:spPr>
        <p:txBody>
          <a:bodyPr/>
          <a:lstStyle/>
          <a:p>
            <a:pPr lvl="0">
              <a:spcBef>
                <a:spcPts val="640"/>
              </a:spcBef>
            </a:pPr>
            <a:r>
              <a:rPr lang="fr-FR" sz="2400" b="0" dirty="0">
                <a:latin typeface="Arial" pitchFamily="34" charset="0"/>
                <a:cs typeface="Arial" pitchFamily="34" charset="0"/>
              </a:rPr>
              <a:t>Organigramme </a:t>
            </a:r>
            <a:r>
              <a:rPr lang="fr-FR" sz="2400" b="0" dirty="0" smtClean="0">
                <a:latin typeface="Arial" pitchFamily="34" charset="0"/>
                <a:cs typeface="Arial" pitchFamily="34" charset="0"/>
              </a:rPr>
              <a:t>du vice-rectorat </a:t>
            </a:r>
            <a:r>
              <a:rPr lang="fr-FR" sz="2400" b="0" dirty="0">
                <a:latin typeface="Arial" pitchFamily="34" charset="0"/>
                <a:cs typeface="Arial" pitchFamily="34" charset="0"/>
              </a:rPr>
              <a:t>: </a:t>
            </a:r>
            <a:r>
              <a:rPr lang="fr-FR" sz="2400" b="0" dirty="0" smtClean="0">
                <a:latin typeface="Arial" pitchFamily="34" charset="0"/>
                <a:cs typeface="Arial" pitchFamily="34" charset="0"/>
              </a:rPr>
              <a:t>https</a:t>
            </a:r>
            <a:r>
              <a:rPr lang="fr-FR" sz="2400" b="0" dirty="0">
                <a:latin typeface="Arial" pitchFamily="34" charset="0"/>
                <a:cs typeface="Arial" pitchFamily="34" charset="0"/>
              </a:rPr>
              <a:t>://www.ac-noumea.nc</a:t>
            </a:r>
          </a:p>
          <a:p>
            <a:pPr lvl="0">
              <a:spcBef>
                <a:spcPts val="640"/>
              </a:spcBef>
            </a:pPr>
            <a:r>
              <a:rPr lang="fr-FR" sz="1600" b="0" dirty="0">
                <a:latin typeface="Arial" pitchFamily="34" charset="0"/>
                <a:cs typeface="Arial" pitchFamily="34" charset="0"/>
              </a:rPr>
              <a:t>Accueil &gt; Vice Rectorat &gt; Présentation du Vice-Rectorat &gt; </a:t>
            </a:r>
            <a:r>
              <a:rPr lang="fr-FR" sz="1600" b="0" dirty="0" smtClean="0">
                <a:latin typeface="Arial" pitchFamily="34" charset="0"/>
                <a:cs typeface="Arial" pitchFamily="34" charset="0"/>
              </a:rPr>
              <a:t>Organigramme</a:t>
            </a:r>
          </a:p>
          <a:p>
            <a:pPr lvl="0">
              <a:spcBef>
                <a:spcPts val="640"/>
              </a:spcBef>
            </a:pPr>
            <a:endParaRPr lang="fr-FR" sz="2400" u="sng" dirty="0" smtClean="0">
              <a:latin typeface="Arial" pitchFamily="34" charset="0"/>
              <a:cs typeface="Arial" pitchFamily="34" charset="0"/>
            </a:endParaRPr>
          </a:p>
          <a:p>
            <a:pPr lvl="0">
              <a:spcBef>
                <a:spcPts val="640"/>
              </a:spcBef>
            </a:pPr>
            <a:r>
              <a:rPr lang="fr-FR" sz="2400" u="sng" dirty="0" smtClean="0">
                <a:latin typeface="Arial" pitchFamily="34" charset="0"/>
                <a:cs typeface="Arial" pitchFamily="34" charset="0"/>
              </a:rPr>
              <a:t>Division du personnel :</a:t>
            </a:r>
            <a:r>
              <a:rPr lang="fr-FR" sz="2400" dirty="0" smtClean="0">
                <a:latin typeface="Arial" pitchFamily="34" charset="0"/>
                <a:cs typeface="Arial" pitchFamily="34" charset="0"/>
              </a:rPr>
              <a:t> </a:t>
            </a:r>
            <a:r>
              <a:rPr lang="fr-FR" sz="2400" dirty="0" smtClean="0">
                <a:latin typeface="Arial" pitchFamily="34" charset="0"/>
                <a:cs typeface="Arial" pitchFamily="34" charset="0"/>
                <a:hlinkClick r:id="rId3"/>
              </a:rPr>
              <a:t>ce.dp@ac-noumea.nc</a:t>
            </a:r>
            <a:r>
              <a:rPr lang="fr-FR" sz="2400" dirty="0" smtClean="0">
                <a:latin typeface="Arial" pitchFamily="34" charset="0"/>
                <a:cs typeface="Arial" pitchFamily="34" charset="0"/>
              </a:rPr>
              <a:t> / 26.61.07</a:t>
            </a:r>
          </a:p>
          <a:p>
            <a:pPr lvl="0">
              <a:spcBef>
                <a:spcPts val="640"/>
              </a:spcBef>
            </a:pPr>
            <a:endParaRPr lang="fr-FR" sz="2400" u="sng" dirty="0" smtClean="0">
              <a:latin typeface="Arial" pitchFamily="34" charset="0"/>
              <a:cs typeface="Arial" pitchFamily="34" charset="0"/>
              <a:hlinkClick r:id="rId3"/>
            </a:endParaRPr>
          </a:p>
          <a:p>
            <a:r>
              <a:rPr lang="fr-FR" sz="2400" u="sng" dirty="0" smtClean="0">
                <a:latin typeface="Arial" pitchFamily="34" charset="0"/>
                <a:cs typeface="Arial" pitchFamily="34" charset="0"/>
              </a:rPr>
              <a:t>Division des rémunérations :</a:t>
            </a:r>
            <a:r>
              <a:rPr lang="fr-FR" sz="2400" dirty="0" smtClean="0">
                <a:latin typeface="Arial" pitchFamily="34" charset="0"/>
                <a:cs typeface="Arial" pitchFamily="34" charset="0"/>
              </a:rPr>
              <a:t> </a:t>
            </a:r>
            <a:r>
              <a:rPr lang="fr-FR" sz="2400" dirty="0" smtClean="0">
                <a:latin typeface="Arial" pitchFamily="34" charset="0"/>
                <a:cs typeface="Arial" pitchFamily="34" charset="0"/>
                <a:hlinkClick r:id="rId4"/>
              </a:rPr>
              <a:t>ce.drr@ac-noumea.nc</a:t>
            </a:r>
            <a:r>
              <a:rPr lang="fr-FR" sz="2400" dirty="0" smtClean="0">
                <a:latin typeface="Arial" pitchFamily="34" charset="0"/>
                <a:cs typeface="Arial" pitchFamily="34" charset="0"/>
              </a:rPr>
              <a:t> / 26.61.95</a:t>
            </a:r>
          </a:p>
          <a:p>
            <a:endParaRPr lang="fr-FR" sz="2400" b="0" u="sng" dirty="0" smtClean="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662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smtClean="0"/>
              <a:t>Le </a:t>
            </a:r>
            <a:r>
              <a:rPr lang="fr-FR" dirty="0"/>
              <a:t>planning et les contenus de la formation à l’INSPE suivant les </a:t>
            </a:r>
            <a:r>
              <a:rPr lang="fr-FR" dirty="0" smtClean="0"/>
              <a:t>stagiaires</a:t>
            </a:r>
            <a:br>
              <a:rPr lang="fr-FR" dirty="0" smtClean="0"/>
            </a:br>
            <a:r>
              <a:rPr lang="fr-FR" dirty="0" smtClean="0"/>
              <a:t/>
            </a:r>
            <a:br>
              <a:rPr lang="fr-FR" dirty="0" smtClean="0"/>
            </a:br>
            <a:r>
              <a:rPr lang="fr-FR" dirty="0" smtClean="0"/>
              <a:t>Stéphane </a:t>
            </a:r>
            <a:r>
              <a:rPr lang="fr-FR" dirty="0"/>
              <a:t>MINVIELLE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553340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smtClean="0"/>
              <a:t>	</a:t>
            </a:r>
            <a:br>
              <a:rPr lang="fr-FR" dirty="0" smtClean="0"/>
            </a:br>
            <a:r>
              <a:rPr lang="fr-FR" dirty="0"/>
              <a:t/>
            </a:r>
            <a:br>
              <a:rPr lang="fr-FR" dirty="0"/>
            </a:br>
            <a:r>
              <a:rPr lang="fr-FR" dirty="0" smtClean="0"/>
              <a:t>	Droits </a:t>
            </a:r>
            <a:r>
              <a:rPr lang="fr-FR" dirty="0"/>
              <a:t>et obligations des </a:t>
            </a:r>
            <a:r>
              <a:rPr lang="fr-FR" dirty="0" smtClean="0"/>
              <a:t>fonctionnaires </a:t>
            </a:r>
            <a:br>
              <a:rPr lang="fr-FR" dirty="0" smtClean="0"/>
            </a:br>
            <a:r>
              <a:rPr lang="fr-FR" dirty="0" smtClean="0"/>
              <a:t/>
            </a:r>
            <a:br>
              <a:rPr lang="fr-FR" dirty="0" smtClean="0"/>
            </a:br>
            <a:r>
              <a:rPr lang="fr-FR" dirty="0" smtClean="0"/>
              <a:t>	Droits et obligations du fonctionnaire </a:t>
            </a:r>
            <a:br>
              <a:rPr lang="fr-FR" dirty="0" smtClean="0"/>
            </a:br>
            <a:r>
              <a:rPr lang="fr-FR" dirty="0" smtClean="0"/>
              <a:t>	    du Service Public d’Education.</a:t>
            </a:r>
            <a:br>
              <a:rPr lang="fr-FR" dirty="0" smtClean="0"/>
            </a:br>
            <a:r>
              <a:rPr lang="fr-FR" dirty="0"/>
              <a:t/>
            </a:r>
            <a:br>
              <a:rPr lang="fr-FR" dirty="0"/>
            </a:br>
            <a:r>
              <a:rPr lang="fr-FR" dirty="0" smtClean="0"/>
              <a:t>						</a:t>
            </a:r>
            <a:br>
              <a:rPr lang="fr-FR" dirty="0" smtClean="0"/>
            </a:br>
            <a:r>
              <a:rPr lang="fr-FR" dirty="0"/>
              <a:t>	</a:t>
            </a:r>
            <a:r>
              <a:rPr lang="fr-FR" dirty="0" smtClean="0"/>
              <a:t>					</a:t>
            </a:r>
            <a:r>
              <a:rPr lang="fr-FR" sz="2000" dirty="0" smtClean="0"/>
              <a:t>Francis MOD</a:t>
            </a:r>
            <a:r>
              <a:rPr lang="fr-FR" sz="2000" dirty="0" smtClean="0">
                <a:latin typeface="Acumin Pro" panose="020B0504020202020204"/>
                <a:cs typeface="Calibri" panose="020F0502020204030204" pitchFamily="34" charset="0"/>
              </a:rPr>
              <a:t>É</a:t>
            </a:r>
            <a:r>
              <a:rPr lang="fr-FR" sz="2000" dirty="0" smtClean="0"/>
              <a:t>RAN</a:t>
            </a:r>
            <a:br>
              <a:rPr lang="fr-FR" sz="2000" dirty="0" smtClean="0"/>
            </a:br>
            <a:r>
              <a:rPr lang="fr-FR" sz="2000" dirty="0" smtClean="0"/>
              <a:t>						Principal collège Mariotti</a:t>
            </a:r>
            <a:endParaRPr lang="fr-FR" sz="2000"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dirty="0"/>
          </a:p>
        </p:txBody>
      </p:sp>
    </p:spTree>
    <p:extLst>
      <p:ext uri="{BB962C8B-B14F-4D97-AF65-F5344CB8AC3E}">
        <p14:creationId xmlns:p14="http://schemas.microsoft.com/office/powerpoint/2010/main" val="316681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23</a:t>
            </a:fld>
            <a:endParaRPr lang="fr-FR" dirty="0"/>
          </a:p>
        </p:txBody>
      </p:sp>
      <p:sp>
        <p:nvSpPr>
          <p:cNvPr id="5" name="Titre 4"/>
          <p:cNvSpPr>
            <a:spLocks noGrp="1"/>
          </p:cNvSpPr>
          <p:nvPr>
            <p:ph type="title"/>
          </p:nvPr>
        </p:nvSpPr>
        <p:spPr>
          <a:xfrm>
            <a:off x="374846" y="1052736"/>
            <a:ext cx="9274479" cy="504056"/>
          </a:xfrm>
        </p:spPr>
        <p:txBody>
          <a:bodyPr/>
          <a:lstStyle/>
          <a:p>
            <a:r>
              <a:rPr lang="fr-FR" sz="2400" dirty="0" smtClean="0"/>
              <a:t>Le C</a:t>
            </a:r>
            <a:r>
              <a:rPr lang="fr-FR" dirty="0" smtClean="0"/>
              <a:t>adre général de la fonction publique confère des droits :</a:t>
            </a:r>
            <a:endParaRPr lang="fr-FR" dirty="0"/>
          </a:p>
        </p:txBody>
      </p:sp>
      <p:sp>
        <p:nvSpPr>
          <p:cNvPr id="2" name="Espace réservé du contenu 1"/>
          <p:cNvSpPr>
            <a:spLocks noGrp="1"/>
          </p:cNvSpPr>
          <p:nvPr>
            <p:ph sz="quarter" idx="14"/>
          </p:nvPr>
        </p:nvSpPr>
        <p:spPr/>
        <p:txBody>
          <a:bodyPr/>
          <a:lstStyle/>
          <a:p>
            <a:pPr algn="ctr"/>
            <a:r>
              <a:rPr lang="fr-FR" b="1" dirty="0" smtClean="0">
                <a:solidFill>
                  <a:srgbClr val="0070C0"/>
                </a:solidFill>
              </a:rPr>
              <a:t>  </a:t>
            </a:r>
            <a:endParaRPr lang="fr-FR" sz="2000" b="1" i="1" dirty="0" smtClean="0">
              <a:solidFill>
                <a:schemeClr val="accent1">
                  <a:lumMod val="75000"/>
                  <a:lumOff val="25000"/>
                </a:schemeClr>
              </a:solidFill>
            </a:endParaRPr>
          </a:p>
          <a:p>
            <a:pPr marL="2962275" indent="-447675">
              <a:buFontTx/>
              <a:buChar char="-"/>
            </a:pPr>
            <a:r>
              <a:rPr lang="fr-FR" sz="2000" dirty="0" smtClean="0"/>
              <a:t>Liberté d’opinion </a:t>
            </a:r>
            <a:r>
              <a:rPr lang="fr-FR" sz="2000" dirty="0"/>
              <a:t>politique , philosophique, </a:t>
            </a:r>
            <a:r>
              <a:rPr lang="fr-FR" sz="2000" dirty="0" smtClean="0"/>
              <a:t>religieuse</a:t>
            </a:r>
          </a:p>
          <a:p>
            <a:pPr marL="2962275" indent="-447675">
              <a:buFontTx/>
              <a:buChar char="-"/>
            </a:pPr>
            <a:r>
              <a:rPr lang="fr-FR" sz="2000" dirty="0" smtClean="0"/>
              <a:t>Liberté d’expression</a:t>
            </a:r>
          </a:p>
          <a:p>
            <a:pPr marL="2962275" indent="-447675">
              <a:buFontTx/>
              <a:buChar char="-"/>
            </a:pPr>
            <a:r>
              <a:rPr lang="fr-FR" sz="2000" dirty="0" smtClean="0"/>
              <a:t>Droit </a:t>
            </a:r>
            <a:r>
              <a:rPr lang="fr-FR" sz="2000" dirty="0"/>
              <a:t>syndical et de </a:t>
            </a:r>
            <a:r>
              <a:rPr lang="fr-FR" sz="2000" dirty="0" smtClean="0"/>
              <a:t>grève </a:t>
            </a:r>
          </a:p>
          <a:p>
            <a:pPr marL="2962275" indent="-447675">
              <a:buFontTx/>
              <a:buChar char="-"/>
            </a:pPr>
            <a:r>
              <a:rPr lang="fr-FR" sz="2000" dirty="0" smtClean="0"/>
              <a:t>Droit </a:t>
            </a:r>
            <a:r>
              <a:rPr lang="fr-FR" sz="2000" dirty="0"/>
              <a:t>à la formation </a:t>
            </a:r>
            <a:r>
              <a:rPr lang="fr-FR" sz="2000" dirty="0" smtClean="0"/>
              <a:t>professionnelle </a:t>
            </a:r>
          </a:p>
          <a:p>
            <a:pPr marL="2962275" indent="-447675">
              <a:buFontTx/>
              <a:buChar char="-"/>
            </a:pPr>
            <a:r>
              <a:rPr lang="fr-FR" sz="2000" dirty="0" smtClean="0"/>
              <a:t>Droit </a:t>
            </a:r>
            <a:r>
              <a:rPr lang="fr-FR" sz="2000" dirty="0"/>
              <a:t>à rémunération </a:t>
            </a:r>
            <a:r>
              <a:rPr lang="fr-FR" sz="2000" dirty="0" smtClean="0"/>
              <a:t>après constat de service fait</a:t>
            </a:r>
          </a:p>
          <a:p>
            <a:pPr marL="2962275" indent="-447675">
              <a:buFontTx/>
              <a:buChar char="-"/>
            </a:pPr>
            <a:r>
              <a:rPr lang="fr-FR" sz="2000" dirty="0" smtClean="0"/>
              <a:t>Droit à congés</a:t>
            </a:r>
          </a:p>
          <a:p>
            <a:pPr marL="2962275" indent="-447675">
              <a:buFontTx/>
              <a:buChar char="-"/>
            </a:pPr>
            <a:r>
              <a:rPr lang="fr-FR" sz="2000" dirty="0" smtClean="0"/>
              <a:t>Droit </a:t>
            </a:r>
            <a:r>
              <a:rPr lang="fr-FR" sz="2000" dirty="0"/>
              <a:t>à la protection juridique et fonctionnelle</a:t>
            </a:r>
          </a:p>
          <a:p>
            <a:pPr algn="ctr"/>
            <a:endParaRPr lang="fr-FR" sz="2000" dirty="0"/>
          </a:p>
          <a:p>
            <a:pPr marL="342900" indent="-342900">
              <a:buFontTx/>
              <a:buChar char="-"/>
            </a:pPr>
            <a:endParaRPr lang="fr-FR" sz="2400" dirty="0">
              <a:solidFill>
                <a:schemeClr val="accent1">
                  <a:lumMod val="75000"/>
                  <a:lumOff val="25000"/>
                </a:schemeClr>
              </a:solidFill>
            </a:endParaRPr>
          </a:p>
          <a:p>
            <a:endParaRPr lang="fr-FR" dirty="0"/>
          </a:p>
        </p:txBody>
      </p:sp>
    </p:spTree>
    <p:extLst>
      <p:ext uri="{BB962C8B-B14F-4D97-AF65-F5344CB8AC3E}">
        <p14:creationId xmlns:p14="http://schemas.microsoft.com/office/powerpoint/2010/main" val="2965783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5" name="Titre 4"/>
          <p:cNvSpPr>
            <a:spLocks noGrp="1"/>
          </p:cNvSpPr>
          <p:nvPr>
            <p:ph type="title"/>
          </p:nvPr>
        </p:nvSpPr>
        <p:spPr>
          <a:xfrm>
            <a:off x="374846" y="1052736"/>
            <a:ext cx="9274479" cy="504056"/>
          </a:xfrm>
        </p:spPr>
        <p:txBody>
          <a:bodyPr/>
          <a:lstStyle/>
          <a:p>
            <a:r>
              <a:rPr lang="fr-FR" sz="2400" dirty="0" smtClean="0"/>
              <a:t>Le C</a:t>
            </a:r>
            <a:r>
              <a:rPr lang="fr-FR" dirty="0" smtClean="0"/>
              <a:t>adre général de la fonction publique impose des obligations</a:t>
            </a:r>
            <a:endParaRPr lang="fr-FR" dirty="0"/>
          </a:p>
        </p:txBody>
      </p:sp>
      <p:sp>
        <p:nvSpPr>
          <p:cNvPr id="2" name="Espace réservé du contenu 1"/>
          <p:cNvSpPr>
            <a:spLocks noGrp="1"/>
          </p:cNvSpPr>
          <p:nvPr>
            <p:ph sz="quarter" idx="14"/>
          </p:nvPr>
        </p:nvSpPr>
        <p:spPr/>
        <p:txBody>
          <a:bodyPr/>
          <a:lstStyle/>
          <a:p>
            <a:pPr algn="ctr"/>
            <a:r>
              <a:rPr lang="fr-FR" b="1" dirty="0" smtClean="0">
                <a:solidFill>
                  <a:srgbClr val="0070C0"/>
                </a:solidFill>
              </a:rPr>
              <a:t>  </a:t>
            </a:r>
            <a:r>
              <a:rPr lang="fr-FR" sz="2000" b="1" i="1" dirty="0" smtClean="0">
                <a:solidFill>
                  <a:srgbClr val="0070C0"/>
                </a:solidFill>
              </a:rPr>
              <a:t>Dignité    Impartialité    Intégrité    Probité</a:t>
            </a:r>
          </a:p>
          <a:p>
            <a:pPr algn="ctr"/>
            <a:endParaRPr lang="fr-FR" sz="2000" b="1" i="1" dirty="0" smtClean="0">
              <a:solidFill>
                <a:schemeClr val="accent1">
                  <a:lumMod val="75000"/>
                  <a:lumOff val="25000"/>
                </a:schemeClr>
              </a:solidFill>
            </a:endParaRPr>
          </a:p>
          <a:p>
            <a:pPr marL="2962275" indent="-447675">
              <a:buFontTx/>
              <a:buChar char="-"/>
            </a:pPr>
            <a:r>
              <a:rPr lang="fr-FR" sz="2000" dirty="0" smtClean="0"/>
              <a:t>Obligation de Secret Professionnel</a:t>
            </a:r>
          </a:p>
          <a:p>
            <a:pPr marL="2962275" indent="-447675">
              <a:buFontTx/>
              <a:buChar char="-"/>
            </a:pPr>
            <a:r>
              <a:rPr lang="fr-FR" sz="2000" dirty="0" smtClean="0"/>
              <a:t>Obligation de Discrétion Professionnelle</a:t>
            </a:r>
          </a:p>
          <a:p>
            <a:pPr marL="2962275" indent="-447675">
              <a:buFontTx/>
              <a:buChar char="-"/>
            </a:pPr>
            <a:r>
              <a:rPr lang="fr-FR" sz="2000" dirty="0" smtClean="0"/>
              <a:t>Obligation d’Information au Public</a:t>
            </a:r>
          </a:p>
          <a:p>
            <a:pPr marL="2962275" indent="-447675">
              <a:buFontTx/>
              <a:buChar char="-"/>
            </a:pPr>
            <a:r>
              <a:rPr lang="fr-FR" sz="2000" dirty="0" smtClean="0"/>
              <a:t>Obligation d’Effectuer les Missions Confiées</a:t>
            </a:r>
          </a:p>
          <a:p>
            <a:pPr marL="2962275" indent="-447675">
              <a:buFontTx/>
              <a:buChar char="-"/>
            </a:pPr>
            <a:r>
              <a:rPr lang="fr-FR" sz="2000" dirty="0" smtClean="0"/>
              <a:t>Obligation d’Obéissance Hiérarchique</a:t>
            </a:r>
          </a:p>
          <a:p>
            <a:pPr marL="2962275" indent="-447675">
              <a:buFontTx/>
              <a:buChar char="-"/>
            </a:pPr>
            <a:r>
              <a:rPr lang="fr-FR" sz="2000" dirty="0" smtClean="0"/>
              <a:t>Obligation de Neutralité</a:t>
            </a:r>
          </a:p>
          <a:p>
            <a:pPr marL="2962275" indent="-447675">
              <a:buFontTx/>
              <a:buChar char="-"/>
            </a:pPr>
            <a:r>
              <a:rPr lang="fr-FR" sz="2000" dirty="0" smtClean="0"/>
              <a:t>Obligation </a:t>
            </a:r>
            <a:r>
              <a:rPr lang="fr-FR" sz="2000" dirty="0"/>
              <a:t>de </a:t>
            </a:r>
            <a:r>
              <a:rPr lang="fr-FR" sz="2000" dirty="0" smtClean="0"/>
              <a:t>Réserve</a:t>
            </a:r>
          </a:p>
          <a:p>
            <a:pPr marL="2962275" indent="-447675">
              <a:buFontTx/>
              <a:buChar char="-"/>
            </a:pPr>
            <a:r>
              <a:rPr lang="fr-FR" sz="2000" dirty="0" smtClean="0"/>
              <a:t>Obligation de Respect des Règles de Cumul d’Activité</a:t>
            </a:r>
            <a:endParaRPr lang="fr-FR" sz="2000" dirty="0"/>
          </a:p>
          <a:p>
            <a:pPr algn="ctr"/>
            <a:endParaRPr lang="fr-FR" sz="2000" dirty="0"/>
          </a:p>
          <a:p>
            <a:pPr algn="ctr"/>
            <a:endParaRPr lang="fr-FR" sz="2000" dirty="0"/>
          </a:p>
          <a:p>
            <a:pPr marL="342900" indent="-342900">
              <a:buFontTx/>
              <a:buChar char="-"/>
            </a:pPr>
            <a:endParaRPr lang="fr-FR" sz="2400" dirty="0">
              <a:solidFill>
                <a:schemeClr val="accent1">
                  <a:lumMod val="75000"/>
                  <a:lumOff val="25000"/>
                </a:schemeClr>
              </a:solidFill>
            </a:endParaRPr>
          </a:p>
          <a:p>
            <a:endParaRPr lang="fr-FR" dirty="0"/>
          </a:p>
        </p:txBody>
      </p:sp>
    </p:spTree>
    <p:extLst>
      <p:ext uri="{BB962C8B-B14F-4D97-AF65-F5344CB8AC3E}">
        <p14:creationId xmlns:p14="http://schemas.microsoft.com/office/powerpoint/2010/main" val="2331484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25</a:t>
            </a:fld>
            <a:endParaRPr lang="fr-FR" dirty="0"/>
          </a:p>
        </p:txBody>
      </p:sp>
      <p:sp>
        <p:nvSpPr>
          <p:cNvPr id="5" name="Titre 4"/>
          <p:cNvSpPr>
            <a:spLocks noGrp="1"/>
          </p:cNvSpPr>
          <p:nvPr>
            <p:ph type="title"/>
          </p:nvPr>
        </p:nvSpPr>
        <p:spPr>
          <a:xfrm>
            <a:off x="374846" y="1052736"/>
            <a:ext cx="9274479" cy="504056"/>
          </a:xfrm>
        </p:spPr>
        <p:txBody>
          <a:bodyPr/>
          <a:lstStyle/>
          <a:p>
            <a:r>
              <a:rPr lang="fr-FR" dirty="0" smtClean="0"/>
              <a:t>Le Service Public d’Education impose des devoirs</a:t>
            </a:r>
            <a:endParaRPr lang="fr-FR" dirty="0"/>
          </a:p>
        </p:txBody>
      </p:sp>
      <p:sp>
        <p:nvSpPr>
          <p:cNvPr id="2" name="Espace réservé du contenu 1"/>
          <p:cNvSpPr>
            <a:spLocks noGrp="1"/>
          </p:cNvSpPr>
          <p:nvPr>
            <p:ph sz="quarter" idx="14"/>
          </p:nvPr>
        </p:nvSpPr>
        <p:spPr/>
        <p:txBody>
          <a:bodyPr/>
          <a:lstStyle/>
          <a:p>
            <a:r>
              <a:rPr lang="fr-FR" dirty="0"/>
              <a:t>	</a:t>
            </a:r>
            <a:r>
              <a:rPr lang="fr-FR" dirty="0" smtClean="0"/>
              <a:t>			</a:t>
            </a:r>
            <a:endParaRPr lang="fr-FR" sz="2400" dirty="0"/>
          </a:p>
          <a:p>
            <a:r>
              <a:rPr lang="fr-FR" sz="2400" dirty="0" smtClean="0"/>
              <a:t>  </a:t>
            </a:r>
            <a:r>
              <a:rPr lang="fr-FR" sz="2400" b="1" dirty="0" smtClean="0">
                <a:solidFill>
                  <a:srgbClr val="0070C0"/>
                </a:solidFill>
              </a:rPr>
              <a:t>Devoir de transmission des valeurs de la République</a:t>
            </a:r>
          </a:p>
          <a:p>
            <a:pPr lvl="5" indent="0">
              <a:buNone/>
            </a:pPr>
            <a:endParaRPr lang="fr-FR" dirty="0" smtClean="0"/>
          </a:p>
          <a:p>
            <a:pPr lvl="5" indent="0">
              <a:buNone/>
            </a:pPr>
            <a:r>
              <a:rPr lang="fr-FR" dirty="0" smtClean="0"/>
              <a:t>-     Liberté-Egalité-Fraternité</a:t>
            </a:r>
          </a:p>
          <a:p>
            <a:pPr marL="2971737" lvl="5" indent="-457200">
              <a:buFontTx/>
              <a:buChar char="-"/>
            </a:pPr>
            <a:endParaRPr lang="fr-FR" dirty="0" smtClean="0"/>
          </a:p>
          <a:p>
            <a:pPr marL="2971737" lvl="5" indent="-457200">
              <a:buFontTx/>
              <a:buChar char="-"/>
            </a:pPr>
            <a:r>
              <a:rPr lang="fr-FR" dirty="0" smtClean="0"/>
              <a:t>Principes de la Vie démocratique</a:t>
            </a:r>
          </a:p>
          <a:p>
            <a:pPr marL="2971737" lvl="5" indent="-457200">
              <a:buFontTx/>
              <a:buChar char="-"/>
            </a:pPr>
            <a:endParaRPr lang="fr-FR" dirty="0" smtClean="0"/>
          </a:p>
          <a:p>
            <a:pPr marL="2971737" lvl="5" indent="-457200">
              <a:buFontTx/>
              <a:buChar char="-"/>
            </a:pPr>
            <a:r>
              <a:rPr lang="fr-FR" dirty="0" smtClean="0"/>
              <a:t>Refus de toutes les discriminations</a:t>
            </a:r>
          </a:p>
          <a:p>
            <a:pPr marL="2971737" lvl="5" indent="-457200">
              <a:buFontTx/>
              <a:buChar char="-"/>
            </a:pPr>
            <a:endParaRPr lang="fr-FR" dirty="0" smtClean="0"/>
          </a:p>
          <a:p>
            <a:pPr marL="2971737" lvl="5" indent="-457200">
              <a:buFontTx/>
              <a:buChar char="-"/>
            </a:pPr>
            <a:r>
              <a:rPr lang="fr-FR" dirty="0" smtClean="0"/>
              <a:t>Citoyenneté-Tolérance-Respect</a:t>
            </a:r>
          </a:p>
          <a:p>
            <a:pPr lvl="5" indent="0">
              <a:buNone/>
            </a:pPr>
            <a:endParaRPr lang="fr-FR" dirty="0" smtClean="0"/>
          </a:p>
        </p:txBody>
      </p:sp>
    </p:spTree>
    <p:extLst>
      <p:ext uri="{BB962C8B-B14F-4D97-AF65-F5344CB8AC3E}">
        <p14:creationId xmlns:p14="http://schemas.microsoft.com/office/powerpoint/2010/main" val="683007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26</a:t>
            </a:fld>
            <a:endParaRPr lang="fr-FR" dirty="0"/>
          </a:p>
        </p:txBody>
      </p:sp>
      <p:sp>
        <p:nvSpPr>
          <p:cNvPr id="5" name="Titre 4"/>
          <p:cNvSpPr>
            <a:spLocks noGrp="1"/>
          </p:cNvSpPr>
          <p:nvPr>
            <p:ph type="title"/>
          </p:nvPr>
        </p:nvSpPr>
        <p:spPr>
          <a:xfrm>
            <a:off x="374846" y="1052736"/>
            <a:ext cx="9274479" cy="504056"/>
          </a:xfrm>
        </p:spPr>
        <p:txBody>
          <a:bodyPr/>
          <a:lstStyle/>
          <a:p>
            <a:r>
              <a:rPr lang="fr-FR" dirty="0" smtClean="0"/>
              <a:t>Le Service Public d’Education impose des devoirs</a:t>
            </a:r>
            <a:endParaRPr lang="fr-FR" dirty="0"/>
          </a:p>
        </p:txBody>
      </p:sp>
      <p:sp>
        <p:nvSpPr>
          <p:cNvPr id="2" name="Espace réservé du contenu 1"/>
          <p:cNvSpPr>
            <a:spLocks noGrp="1"/>
          </p:cNvSpPr>
          <p:nvPr>
            <p:ph sz="quarter" idx="14"/>
          </p:nvPr>
        </p:nvSpPr>
        <p:spPr/>
        <p:txBody>
          <a:bodyPr/>
          <a:lstStyle/>
          <a:p>
            <a:r>
              <a:rPr lang="fr-FR" dirty="0"/>
              <a:t> </a:t>
            </a:r>
            <a:r>
              <a:rPr lang="fr-FR" dirty="0" smtClean="0"/>
              <a:t> </a:t>
            </a:r>
            <a:r>
              <a:rPr lang="fr-FR" sz="2400" b="1" dirty="0" smtClean="0">
                <a:solidFill>
                  <a:srgbClr val="0070C0"/>
                </a:solidFill>
              </a:rPr>
              <a:t>Devoir de transmission des valeurs de l’Ecole Républicaine</a:t>
            </a:r>
          </a:p>
          <a:p>
            <a:endParaRPr lang="fr-FR" sz="2400" dirty="0" smtClean="0"/>
          </a:p>
          <a:p>
            <a:pPr marL="2857437" lvl="5" indent="-342900">
              <a:buFontTx/>
              <a:buChar char="-"/>
            </a:pPr>
            <a:r>
              <a:rPr lang="fr-FR" dirty="0" smtClean="0"/>
              <a:t>  Liberté de l’Enseignement</a:t>
            </a:r>
          </a:p>
          <a:p>
            <a:pPr marL="2857437" lvl="5" indent="-342900">
              <a:buFontTx/>
              <a:buChar char="-"/>
            </a:pPr>
            <a:endParaRPr lang="fr-FR" dirty="0" smtClean="0"/>
          </a:p>
          <a:p>
            <a:pPr marL="2971737" lvl="5" indent="-457200">
              <a:buFontTx/>
              <a:buChar char="-"/>
            </a:pPr>
            <a:r>
              <a:rPr lang="fr-FR" dirty="0" smtClean="0"/>
              <a:t>Gratuité de l’Education</a:t>
            </a:r>
          </a:p>
          <a:p>
            <a:pPr marL="2971737" lvl="5" indent="-457200">
              <a:buFontTx/>
              <a:buChar char="-"/>
            </a:pPr>
            <a:endParaRPr lang="fr-FR" dirty="0" smtClean="0"/>
          </a:p>
          <a:p>
            <a:pPr marL="2971737" lvl="5" indent="-457200">
              <a:buFontTx/>
              <a:buChar char="-"/>
            </a:pPr>
            <a:r>
              <a:rPr lang="fr-FR" dirty="0" smtClean="0"/>
              <a:t>Neutralité et Laïcité</a:t>
            </a:r>
          </a:p>
          <a:p>
            <a:pPr marL="2971737" lvl="5" indent="-457200">
              <a:buFontTx/>
              <a:buChar char="-"/>
            </a:pPr>
            <a:endParaRPr lang="fr-FR" dirty="0" smtClean="0"/>
          </a:p>
          <a:p>
            <a:pPr marL="2971737" lvl="5" indent="-457200">
              <a:buFontTx/>
              <a:buChar char="-"/>
            </a:pPr>
            <a:r>
              <a:rPr lang="fr-FR" dirty="0" smtClean="0"/>
              <a:t>Obligation Scolaire et Droit à la Scolarisation</a:t>
            </a:r>
          </a:p>
          <a:p>
            <a:pPr marL="2971737" lvl="5" indent="-457200">
              <a:buFontTx/>
              <a:buChar char="-"/>
            </a:pPr>
            <a:endParaRPr lang="fr-FR" dirty="0" smtClean="0"/>
          </a:p>
          <a:p>
            <a:pPr marL="2971737" lvl="5" indent="-457200">
              <a:buFontTx/>
              <a:buChar char="-"/>
            </a:pPr>
            <a:r>
              <a:rPr lang="fr-FR" dirty="0" smtClean="0"/>
              <a:t>Culture de l’Engagement.</a:t>
            </a:r>
          </a:p>
          <a:p>
            <a:pPr lvl="5" indent="0">
              <a:buNone/>
            </a:pPr>
            <a:endParaRPr lang="fr-FR" dirty="0" smtClean="0"/>
          </a:p>
        </p:txBody>
      </p:sp>
    </p:spTree>
    <p:extLst>
      <p:ext uri="{BB962C8B-B14F-4D97-AF65-F5344CB8AC3E}">
        <p14:creationId xmlns:p14="http://schemas.microsoft.com/office/powerpoint/2010/main" val="3314671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27</a:t>
            </a:fld>
            <a:endParaRPr lang="fr-FR" dirty="0"/>
          </a:p>
        </p:txBody>
      </p:sp>
      <p:sp>
        <p:nvSpPr>
          <p:cNvPr id="5" name="Titre 4"/>
          <p:cNvSpPr>
            <a:spLocks noGrp="1"/>
          </p:cNvSpPr>
          <p:nvPr>
            <p:ph type="title"/>
          </p:nvPr>
        </p:nvSpPr>
        <p:spPr>
          <a:xfrm>
            <a:off x="374846" y="1052736"/>
            <a:ext cx="9274479" cy="504056"/>
          </a:xfrm>
        </p:spPr>
        <p:txBody>
          <a:bodyPr/>
          <a:lstStyle/>
          <a:p>
            <a:r>
              <a:rPr lang="fr-FR" dirty="0" smtClean="0"/>
              <a:t>Le Service Public d’Education impose des devoirs</a:t>
            </a:r>
            <a:endParaRPr lang="fr-FR" dirty="0"/>
          </a:p>
        </p:txBody>
      </p:sp>
      <p:sp>
        <p:nvSpPr>
          <p:cNvPr id="2" name="Espace réservé du contenu 1"/>
          <p:cNvSpPr>
            <a:spLocks noGrp="1"/>
          </p:cNvSpPr>
          <p:nvPr>
            <p:ph sz="quarter" idx="14"/>
          </p:nvPr>
        </p:nvSpPr>
        <p:spPr>
          <a:xfrm>
            <a:off x="389997" y="1700808"/>
            <a:ext cx="9259328" cy="2808312"/>
          </a:xfrm>
        </p:spPr>
        <p:txBody>
          <a:bodyPr/>
          <a:lstStyle/>
          <a:p>
            <a:r>
              <a:rPr lang="fr-FR" sz="2400" b="1" dirty="0" smtClean="0">
                <a:solidFill>
                  <a:srgbClr val="0070C0"/>
                </a:solidFill>
              </a:rPr>
              <a:t>  Devoir d’exemplarité :</a:t>
            </a:r>
          </a:p>
          <a:p>
            <a:pPr marL="2857437" lvl="5" indent="-342900">
              <a:buFontTx/>
              <a:buChar char="-"/>
            </a:pPr>
            <a:r>
              <a:rPr lang="fr-FR" dirty="0" smtClean="0"/>
              <a:t>Ponctualité , Assiduité</a:t>
            </a:r>
          </a:p>
          <a:p>
            <a:pPr marL="2857437" lvl="5" indent="-342900">
              <a:buFontTx/>
              <a:buChar char="-"/>
            </a:pPr>
            <a:r>
              <a:rPr lang="fr-FR" dirty="0" smtClean="0"/>
              <a:t>Respect du Règlement Intérieur</a:t>
            </a:r>
          </a:p>
          <a:p>
            <a:pPr marL="2857437" lvl="5" indent="-342900">
              <a:buFontTx/>
              <a:buChar char="-"/>
            </a:pPr>
            <a:r>
              <a:rPr lang="fr-FR" dirty="0" smtClean="0"/>
              <a:t>Registres de Langage et de communication</a:t>
            </a:r>
          </a:p>
          <a:p>
            <a:pPr marL="2857437" lvl="5" indent="-342900">
              <a:buFontTx/>
              <a:buChar char="-"/>
            </a:pPr>
            <a:r>
              <a:rPr lang="fr-FR" dirty="0" smtClean="0"/>
              <a:t>Posture et tenue</a:t>
            </a:r>
          </a:p>
          <a:p>
            <a:pPr marL="2857437" lvl="5" indent="-342900">
              <a:buFontTx/>
              <a:buChar char="-"/>
            </a:pPr>
            <a:r>
              <a:rPr lang="fr-FR" dirty="0" smtClean="0"/>
              <a:t>Cohérence et continuité</a:t>
            </a:r>
          </a:p>
          <a:p>
            <a:pPr marL="2857437" lvl="5" indent="-342900">
              <a:buFontTx/>
              <a:buChar char="-"/>
            </a:pPr>
            <a:r>
              <a:rPr lang="fr-FR" dirty="0" smtClean="0"/>
              <a:t>Ecoute et Bienveillance</a:t>
            </a:r>
          </a:p>
          <a:p>
            <a:pPr lvl="5" indent="0">
              <a:buNone/>
            </a:pPr>
            <a:endParaRPr lang="fr-FR" dirty="0"/>
          </a:p>
          <a:p>
            <a:pPr marL="0" lvl="5" indent="0">
              <a:buNone/>
            </a:pPr>
            <a:endParaRPr lang="fr-FR" b="1" i="1" dirty="0" smtClean="0">
              <a:solidFill>
                <a:schemeClr val="accent1">
                  <a:lumMod val="75000"/>
                  <a:lumOff val="25000"/>
                </a:schemeClr>
              </a:solidFill>
            </a:endParaRPr>
          </a:p>
          <a:p>
            <a:pPr marL="0" lvl="5" indent="0">
              <a:buNone/>
            </a:pPr>
            <a:r>
              <a:rPr lang="fr-FR" b="1" i="1" dirty="0" smtClean="0">
                <a:solidFill>
                  <a:schemeClr val="accent1">
                    <a:lumMod val="75000"/>
                    <a:lumOff val="25000"/>
                  </a:schemeClr>
                </a:solidFill>
              </a:rPr>
              <a:t>Qu’il soit bon ou mauvais, l’élève trouve en ses référents les exemples qui vont contribuer à le construire. Chaque adulte, plus encore, chaque enseignant, doit avoir une haute idée de son exemplarité.</a:t>
            </a:r>
          </a:p>
          <a:p>
            <a:pPr marL="0" lvl="5" indent="0">
              <a:buNone/>
            </a:pPr>
            <a:endParaRPr lang="fr-FR" dirty="0"/>
          </a:p>
          <a:p>
            <a:pPr lvl="5" indent="0">
              <a:buNone/>
            </a:pPr>
            <a:endParaRPr lang="fr-FR" dirty="0"/>
          </a:p>
          <a:p>
            <a:pPr lvl="5" indent="0">
              <a:buNone/>
            </a:pPr>
            <a:endParaRPr lang="fr-FR" dirty="0" smtClean="0"/>
          </a:p>
          <a:p>
            <a:pPr lvl="5" indent="0">
              <a:buNone/>
            </a:pPr>
            <a:endParaRPr lang="fr-FR" dirty="0"/>
          </a:p>
          <a:p>
            <a:pPr lvl="5" indent="0">
              <a:buNone/>
            </a:pPr>
            <a:endParaRPr lang="fr-FR" dirty="0" smtClean="0"/>
          </a:p>
          <a:p>
            <a:pPr marL="2857437" lvl="5" indent="-342900">
              <a:buFontTx/>
              <a:buChar char="-"/>
            </a:pPr>
            <a:endParaRPr lang="fr-FR" dirty="0" smtClean="0"/>
          </a:p>
          <a:p>
            <a:pPr marL="342900" indent="-342900">
              <a:buFontTx/>
              <a:buChar char="-"/>
            </a:pPr>
            <a:endParaRPr lang="fr-FR" sz="2400" dirty="0" smtClean="0"/>
          </a:p>
        </p:txBody>
      </p:sp>
    </p:spTree>
    <p:extLst>
      <p:ext uri="{BB962C8B-B14F-4D97-AF65-F5344CB8AC3E}">
        <p14:creationId xmlns:p14="http://schemas.microsoft.com/office/powerpoint/2010/main" val="3513291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smtClean="0"/>
              <a:t>PAUSE </a:t>
            </a:r>
            <a:br>
              <a:rPr lang="fr-FR" dirty="0" smtClean="0"/>
            </a:br>
            <a:r>
              <a:rPr lang="fr-FR" dirty="0" smtClean="0"/>
              <a:t/>
            </a:r>
            <a:br>
              <a:rPr lang="fr-FR" dirty="0" smtClean="0"/>
            </a:br>
            <a:r>
              <a:rPr lang="fr-FR" dirty="0" smtClean="0"/>
              <a:t>REPRISE DES INTERVENTIONS À 10H45</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28</a:t>
            </a:fld>
            <a:endParaRPr lang="fr-FR" dirty="0"/>
          </a:p>
        </p:txBody>
      </p:sp>
    </p:spTree>
    <p:extLst>
      <p:ext uri="{BB962C8B-B14F-4D97-AF65-F5344CB8AC3E}">
        <p14:creationId xmlns:p14="http://schemas.microsoft.com/office/powerpoint/2010/main" val="1418916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smtClean="0"/>
              <a:t>Évaluation et titularisation</a:t>
            </a:r>
            <a:br>
              <a:rPr lang="fr-FR" dirty="0" smtClean="0"/>
            </a:br>
            <a:r>
              <a:rPr lang="fr-FR" dirty="0" smtClean="0"/>
              <a:t/>
            </a:r>
            <a:br>
              <a:rPr lang="fr-FR" dirty="0" smtClean="0"/>
            </a:br>
            <a:r>
              <a:rPr lang="fr-FR" dirty="0" smtClean="0"/>
              <a:t>Laurent CHARDON</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29</a:t>
            </a:fld>
            <a:endParaRPr lang="fr-FR" dirty="0"/>
          </a:p>
        </p:txBody>
      </p:sp>
    </p:spTree>
    <p:extLst>
      <p:ext uri="{BB962C8B-B14F-4D97-AF65-F5344CB8AC3E}">
        <p14:creationId xmlns:p14="http://schemas.microsoft.com/office/powerpoint/2010/main" val="242462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marL="0" indent="0">
              <a:buNone/>
            </a:pPr>
            <a:r>
              <a:rPr lang="fr-FR" sz="3600" dirty="0"/>
              <a:t>Accueil par madame la présidente de l’UNC</a:t>
            </a:r>
            <a:r>
              <a:rPr lang="fr-FR" sz="3600" dirty="0" smtClean="0"/>
              <a:t/>
            </a:r>
            <a:br>
              <a:rPr lang="fr-FR" sz="3600" dirty="0" smtClean="0"/>
            </a:b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latin typeface="Acumin Pro" panose="020B0504020202020204" pitchFamily="34" charset="0"/>
              </a:rPr>
              <a:pPr/>
              <a:t>3</a:t>
            </a:fld>
            <a:endParaRPr lang="fr-FR" dirty="0">
              <a:latin typeface="Acumin Pro" panose="020B0504020202020204" pitchFamily="34" charset="0"/>
            </a:endParaRPr>
          </a:p>
        </p:txBody>
      </p:sp>
    </p:spTree>
    <p:extLst>
      <p:ext uri="{BB962C8B-B14F-4D97-AF65-F5344CB8AC3E}">
        <p14:creationId xmlns:p14="http://schemas.microsoft.com/office/powerpoint/2010/main" val="1872862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88" y="13752"/>
            <a:ext cx="9051869" cy="6862085"/>
          </a:xfrm>
          <a:prstGeom prst="rect">
            <a:avLst/>
          </a:prstGeom>
        </p:spPr>
      </p:pic>
    </p:spTree>
    <p:extLst>
      <p:ext uri="{BB962C8B-B14F-4D97-AF65-F5344CB8AC3E}">
        <p14:creationId xmlns:p14="http://schemas.microsoft.com/office/powerpoint/2010/main" val="2236289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5320" y="2392527"/>
            <a:ext cx="9120967" cy="1878719"/>
          </a:xfrm>
          <a:prstGeom prst="rect">
            <a:avLst/>
          </a:prstGeom>
          <a:noFill/>
        </p:spPr>
        <p:txBody>
          <a:bodyPr wrap="square" rtlCol="0">
            <a:spAutoFit/>
          </a:bodyPr>
          <a:lstStyle/>
          <a:p>
            <a:r>
              <a:rPr lang="fr-FR" sz="2902" dirty="0">
                <a:solidFill>
                  <a:srgbClr val="002060"/>
                </a:solidFill>
                <a:latin typeface="Century Gothic" panose="020B0502020202020204" pitchFamily="34" charset="0"/>
              </a:rPr>
              <a:t>2 phases : </a:t>
            </a:r>
          </a:p>
          <a:p>
            <a:pPr marL="310942" indent="-310942">
              <a:buFontTx/>
              <a:buChar char="-"/>
            </a:pPr>
            <a:r>
              <a:rPr lang="fr-FR" sz="2902" dirty="0">
                <a:latin typeface="Century Gothic" panose="020B0502020202020204" pitchFamily="34" charset="0"/>
              </a:rPr>
              <a:t>admission aux concours,</a:t>
            </a:r>
          </a:p>
          <a:p>
            <a:pPr marL="310942" indent="-310942">
              <a:buFontTx/>
              <a:buChar char="-"/>
            </a:pPr>
            <a:r>
              <a:rPr lang="fr-FR" sz="2902" dirty="0">
                <a:latin typeface="Century Gothic" panose="020B0502020202020204" pitchFamily="34" charset="0"/>
              </a:rPr>
              <a:t>titularisation par l’employeur après 1 année de formation.</a:t>
            </a:r>
          </a:p>
        </p:txBody>
      </p:sp>
      <p:pic>
        <p:nvPicPr>
          <p:cNvPr id="6" name="Image 5"/>
          <p:cNvPicPr>
            <a:picLocks noChangeAspect="1"/>
          </p:cNvPicPr>
          <p:nvPr/>
        </p:nvPicPr>
        <p:blipFill>
          <a:blip r:embed="rId2"/>
          <a:stretch>
            <a:fillRect/>
          </a:stretch>
        </p:blipFill>
        <p:spPr>
          <a:xfrm>
            <a:off x="165860" y="50382"/>
            <a:ext cx="2770986" cy="952984"/>
          </a:xfrm>
          <a:prstGeom prst="rect">
            <a:avLst/>
          </a:prstGeom>
        </p:spPr>
      </p:pic>
      <p:pic>
        <p:nvPicPr>
          <p:cNvPr id="8" name="Image 7"/>
          <p:cNvPicPr>
            <a:picLocks noChangeAspect="1"/>
          </p:cNvPicPr>
          <p:nvPr/>
        </p:nvPicPr>
        <p:blipFill>
          <a:blip r:embed="rId3"/>
          <a:stretch>
            <a:fillRect/>
          </a:stretch>
        </p:blipFill>
        <p:spPr>
          <a:xfrm>
            <a:off x="2926120" y="526874"/>
            <a:ext cx="6875273" cy="1749112"/>
          </a:xfrm>
          <a:prstGeom prst="rect">
            <a:avLst/>
          </a:prstGeom>
        </p:spPr>
      </p:pic>
      <p:sp>
        <p:nvSpPr>
          <p:cNvPr id="9" name="ZoneTexte 8"/>
          <p:cNvSpPr txBox="1"/>
          <p:nvPr/>
        </p:nvSpPr>
        <p:spPr>
          <a:xfrm>
            <a:off x="551443" y="4640352"/>
            <a:ext cx="9280054" cy="1878719"/>
          </a:xfrm>
          <a:prstGeom prst="rect">
            <a:avLst/>
          </a:prstGeom>
          <a:noFill/>
        </p:spPr>
        <p:txBody>
          <a:bodyPr wrap="square" rtlCol="0">
            <a:spAutoFit/>
          </a:bodyPr>
          <a:lstStyle/>
          <a:p>
            <a:r>
              <a:rPr lang="fr-FR" sz="2902" dirty="0">
                <a:solidFill>
                  <a:srgbClr val="002060"/>
                </a:solidFill>
                <a:latin typeface="Century Gothic" panose="020B0502020202020204" pitchFamily="34" charset="0"/>
              </a:rPr>
              <a:t>3 procédures de titularisations : </a:t>
            </a:r>
          </a:p>
          <a:p>
            <a:pPr marL="310942" indent="-310942">
              <a:buFontTx/>
              <a:buChar char="-"/>
            </a:pPr>
            <a:r>
              <a:rPr lang="fr-FR" sz="2902" dirty="0">
                <a:latin typeface="Century Gothic" panose="020B0502020202020204" pitchFamily="34" charset="0"/>
              </a:rPr>
              <a:t>lauréats agents "</a:t>
            </a:r>
            <a:r>
              <a:rPr lang="fr-FR" sz="2902" i="1" dirty="0">
                <a:latin typeface="Century Gothic" panose="020B0502020202020204" pitchFamily="34" charset="0"/>
              </a:rPr>
              <a:t>réputés qualifiés</a:t>
            </a:r>
            <a:r>
              <a:rPr lang="fr-FR" sz="2902" dirty="0">
                <a:latin typeface="Century Gothic" panose="020B0502020202020204" pitchFamily="34" charset="0"/>
              </a:rPr>
              <a:t>" = CA sur avis,</a:t>
            </a:r>
          </a:p>
          <a:p>
            <a:pPr marL="310942" indent="-310942">
              <a:buFontTx/>
              <a:buChar char="-"/>
            </a:pPr>
            <a:r>
              <a:rPr lang="fr-FR" sz="2902" dirty="0">
                <a:latin typeface="Century Gothic" panose="020B0502020202020204" pitchFamily="34" charset="0"/>
              </a:rPr>
              <a:t>lauréats agrégés = IGESR sur avis IP,</a:t>
            </a:r>
          </a:p>
          <a:p>
            <a:pPr marL="310942" indent="-310942">
              <a:buFontTx/>
              <a:buChar char="-"/>
            </a:pPr>
            <a:r>
              <a:rPr lang="fr-FR" sz="2902" dirty="0">
                <a:latin typeface="Century Gothic" panose="020B0502020202020204" pitchFamily="34" charset="0"/>
              </a:rPr>
              <a:t>lauréats autres = jurys académiques.</a:t>
            </a:r>
          </a:p>
        </p:txBody>
      </p:sp>
    </p:spTree>
    <p:extLst>
      <p:ext uri="{BB962C8B-B14F-4D97-AF65-F5344CB8AC3E}">
        <p14:creationId xmlns:p14="http://schemas.microsoft.com/office/powerpoint/2010/main" val="1928474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8664" y="155422"/>
            <a:ext cx="7504409" cy="446597"/>
          </a:xfrm>
          <a:prstGeom prst="rect">
            <a:avLst/>
          </a:prstGeom>
        </p:spPr>
        <p:txBody>
          <a:bodyPr vert="horz" wrap="square" lIns="0" tIns="0" rIns="0" bIns="0" rtlCol="0" anchor="t" anchorCtr="0">
            <a:spAutoFit/>
          </a:bodyPr>
          <a:lstStyle/>
          <a:p>
            <a:pPr marL="11516" marR="4607">
              <a:lnSpc>
                <a:spcPct val="100000"/>
              </a:lnSpc>
            </a:pPr>
            <a:r>
              <a:rPr spc="-14" dirty="0" err="1"/>
              <a:t>statistiques</a:t>
            </a:r>
            <a:r>
              <a:rPr spc="-14" dirty="0"/>
              <a:t> </a:t>
            </a:r>
            <a:r>
              <a:rPr lang="fr-FR" spc="-5" dirty="0" err="1"/>
              <a:t>professeur.e.s</a:t>
            </a:r>
            <a:r>
              <a:rPr lang="fr-FR" spc="-5" dirty="0"/>
              <a:t> stagiaires :</a:t>
            </a:r>
            <a:endParaRPr spc="-5" dirty="0"/>
          </a:p>
        </p:txBody>
      </p:sp>
      <p:pic>
        <p:nvPicPr>
          <p:cNvPr id="3" name="Image 2"/>
          <p:cNvPicPr>
            <a:picLocks noChangeAspect="1"/>
          </p:cNvPicPr>
          <p:nvPr/>
        </p:nvPicPr>
        <p:blipFill>
          <a:blip r:embed="rId2"/>
          <a:stretch>
            <a:fillRect/>
          </a:stretch>
        </p:blipFill>
        <p:spPr>
          <a:xfrm>
            <a:off x="668910" y="602019"/>
            <a:ext cx="8015395" cy="4603917"/>
          </a:xfrm>
          <a:prstGeom prst="rect">
            <a:avLst/>
          </a:prstGeom>
        </p:spPr>
      </p:pic>
      <p:sp>
        <p:nvSpPr>
          <p:cNvPr id="6" name="ZoneTexte 5"/>
          <p:cNvSpPr txBox="1"/>
          <p:nvPr/>
        </p:nvSpPr>
        <p:spPr>
          <a:xfrm>
            <a:off x="385526" y="5501947"/>
            <a:ext cx="9280054" cy="985526"/>
          </a:xfrm>
          <a:prstGeom prst="rect">
            <a:avLst/>
          </a:prstGeom>
          <a:noFill/>
        </p:spPr>
        <p:txBody>
          <a:bodyPr wrap="square" rtlCol="0">
            <a:spAutoFit/>
          </a:bodyPr>
          <a:lstStyle/>
          <a:p>
            <a:r>
              <a:rPr lang="fr-FR" sz="2902" dirty="0">
                <a:solidFill>
                  <a:srgbClr val="C00000"/>
                </a:solidFill>
                <a:latin typeface="Century Gothic" panose="020B0502020202020204" pitchFamily="34" charset="0"/>
              </a:rPr>
              <a:t>869</a:t>
            </a:r>
            <a:r>
              <a:rPr lang="fr-FR" sz="2902" dirty="0">
                <a:latin typeface="Century Gothic" panose="020B0502020202020204" pitchFamily="34" charset="0"/>
              </a:rPr>
              <a:t> professeurs stagiaires formés en NC</a:t>
            </a:r>
          </a:p>
          <a:p>
            <a:r>
              <a:rPr lang="fr-FR" sz="2902" dirty="0">
                <a:latin typeface="Century Gothic" panose="020B0502020202020204" pitchFamily="34" charset="0"/>
              </a:rPr>
              <a:t>soit</a:t>
            </a:r>
            <a:r>
              <a:rPr lang="fr-FR" sz="2902" dirty="0">
                <a:solidFill>
                  <a:srgbClr val="C00000"/>
                </a:solidFill>
                <a:latin typeface="Century Gothic" panose="020B0502020202020204" pitchFamily="34" charset="0"/>
              </a:rPr>
              <a:t>1/3</a:t>
            </a:r>
            <a:r>
              <a:rPr lang="fr-FR" sz="2902" dirty="0">
                <a:latin typeface="Century Gothic" panose="020B0502020202020204" pitchFamily="34" charset="0"/>
              </a:rPr>
              <a:t> des professeurs du 2</a:t>
            </a:r>
            <a:r>
              <a:rPr lang="fr-FR" sz="2902" baseline="30000" dirty="0">
                <a:latin typeface="Century Gothic" panose="020B0502020202020204" pitchFamily="34" charset="0"/>
              </a:rPr>
              <a:t>nd</a:t>
            </a:r>
            <a:r>
              <a:rPr lang="fr-FR" sz="2902" dirty="0">
                <a:latin typeface="Century Gothic" panose="020B0502020202020204" pitchFamily="34" charset="0"/>
              </a:rPr>
              <a:t> degré public + privé.</a:t>
            </a:r>
          </a:p>
        </p:txBody>
      </p:sp>
      <p:sp>
        <p:nvSpPr>
          <p:cNvPr id="7" name="ZoneTexte 6"/>
          <p:cNvSpPr txBox="1"/>
          <p:nvPr/>
        </p:nvSpPr>
        <p:spPr>
          <a:xfrm>
            <a:off x="4266704" y="4258179"/>
            <a:ext cx="5510831" cy="594650"/>
          </a:xfrm>
          <a:prstGeom prst="rect">
            <a:avLst/>
          </a:prstGeom>
          <a:noFill/>
        </p:spPr>
        <p:txBody>
          <a:bodyPr wrap="square" rtlCol="0">
            <a:spAutoFit/>
          </a:bodyPr>
          <a:lstStyle/>
          <a:p>
            <a:r>
              <a:rPr lang="fr-FR" sz="3264" dirty="0">
                <a:solidFill>
                  <a:srgbClr val="002060"/>
                </a:solidFill>
              </a:rPr>
              <a:t>sur 10 années glissantes</a:t>
            </a:r>
          </a:p>
        </p:txBody>
      </p:sp>
    </p:spTree>
    <p:extLst>
      <p:ext uri="{BB962C8B-B14F-4D97-AF65-F5344CB8AC3E}">
        <p14:creationId xmlns:p14="http://schemas.microsoft.com/office/powerpoint/2010/main" val="3408064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6656" y="448178"/>
            <a:ext cx="7504409" cy="446597"/>
          </a:xfrm>
          <a:prstGeom prst="rect">
            <a:avLst/>
          </a:prstGeom>
        </p:spPr>
        <p:txBody>
          <a:bodyPr vert="horz" wrap="square" lIns="0" tIns="0" rIns="0" bIns="0" rtlCol="0" anchor="t" anchorCtr="0">
            <a:spAutoFit/>
          </a:bodyPr>
          <a:lstStyle/>
          <a:p>
            <a:pPr marL="11516" marR="4607">
              <a:lnSpc>
                <a:spcPct val="100000"/>
              </a:lnSpc>
            </a:pPr>
            <a:r>
              <a:rPr spc="-14" dirty="0" err="1"/>
              <a:t>statistiques</a:t>
            </a:r>
            <a:r>
              <a:rPr spc="-14" dirty="0"/>
              <a:t> </a:t>
            </a:r>
            <a:r>
              <a:rPr lang="fr-FR" spc="-5" dirty="0"/>
              <a:t>stagiaires en difficultés :</a:t>
            </a:r>
            <a:endParaRPr spc="-5" dirty="0"/>
          </a:p>
        </p:txBody>
      </p:sp>
      <p:pic>
        <p:nvPicPr>
          <p:cNvPr id="6" name="Image 5"/>
          <p:cNvPicPr>
            <a:picLocks noChangeAspect="1"/>
          </p:cNvPicPr>
          <p:nvPr/>
        </p:nvPicPr>
        <p:blipFill>
          <a:blip r:embed="rId2"/>
          <a:stretch>
            <a:fillRect/>
          </a:stretch>
        </p:blipFill>
        <p:spPr>
          <a:xfrm>
            <a:off x="171403" y="3448816"/>
            <a:ext cx="9639204" cy="1813829"/>
          </a:xfrm>
          <a:prstGeom prst="rect">
            <a:avLst/>
          </a:prstGeom>
        </p:spPr>
      </p:pic>
      <p:sp>
        <p:nvSpPr>
          <p:cNvPr id="7" name="ZoneTexte 6"/>
          <p:cNvSpPr txBox="1"/>
          <p:nvPr/>
        </p:nvSpPr>
        <p:spPr>
          <a:xfrm>
            <a:off x="621784" y="5485737"/>
            <a:ext cx="9280054" cy="985526"/>
          </a:xfrm>
          <a:prstGeom prst="rect">
            <a:avLst/>
          </a:prstGeom>
          <a:noFill/>
        </p:spPr>
        <p:txBody>
          <a:bodyPr wrap="square" rtlCol="0">
            <a:spAutoFit/>
          </a:bodyPr>
          <a:lstStyle/>
          <a:p>
            <a:r>
              <a:rPr lang="fr-FR" sz="2902" dirty="0">
                <a:solidFill>
                  <a:srgbClr val="C00000"/>
                </a:solidFill>
                <a:latin typeface="Century Gothic" panose="020B0502020202020204" pitchFamily="34" charset="0"/>
              </a:rPr>
              <a:t>11%</a:t>
            </a:r>
            <a:r>
              <a:rPr lang="fr-FR" sz="2902" dirty="0">
                <a:latin typeface="Century Gothic" panose="020B0502020202020204" pitchFamily="34" charset="0"/>
              </a:rPr>
              <a:t> de professeurs stagiaires en difficulté après une ou deux années de formation.</a:t>
            </a:r>
          </a:p>
        </p:txBody>
      </p:sp>
      <p:sp>
        <p:nvSpPr>
          <p:cNvPr id="9" name="ZoneTexte 8"/>
          <p:cNvSpPr txBox="1"/>
          <p:nvPr/>
        </p:nvSpPr>
        <p:spPr>
          <a:xfrm>
            <a:off x="362493" y="1148759"/>
            <a:ext cx="9280054" cy="2046073"/>
          </a:xfrm>
          <a:prstGeom prst="rect">
            <a:avLst/>
          </a:prstGeom>
          <a:noFill/>
        </p:spPr>
        <p:txBody>
          <a:bodyPr wrap="square" rtlCol="0">
            <a:spAutoFit/>
          </a:bodyPr>
          <a:lstStyle/>
          <a:p>
            <a:r>
              <a:rPr lang="fr-FR" sz="2539" dirty="0">
                <a:solidFill>
                  <a:srgbClr val="002060"/>
                </a:solidFill>
                <a:latin typeface="Century Gothic" panose="020B0502020202020204" pitchFamily="34" charset="0"/>
              </a:rPr>
              <a:t>4 propositions de décisions  </a:t>
            </a:r>
          </a:p>
          <a:p>
            <a:r>
              <a:rPr lang="fr-FR" sz="2539" dirty="0">
                <a:solidFill>
                  <a:srgbClr val="002060"/>
                </a:solidFill>
                <a:latin typeface="Century Gothic" panose="020B0502020202020204" pitchFamily="34" charset="0"/>
              </a:rPr>
              <a:t>-  </a:t>
            </a:r>
            <a:r>
              <a:rPr lang="fr-FR" sz="2539" dirty="0">
                <a:latin typeface="Century Gothic" panose="020B0502020202020204" pitchFamily="34" charset="0"/>
              </a:rPr>
              <a:t>titularisation</a:t>
            </a:r>
          </a:p>
          <a:p>
            <a:pPr marL="310942" indent="-310942">
              <a:buFontTx/>
              <a:buChar char="-"/>
            </a:pPr>
            <a:r>
              <a:rPr lang="fr-FR" sz="2539" dirty="0">
                <a:latin typeface="Century Gothic" panose="020B0502020202020204" pitchFamily="34" charset="0"/>
              </a:rPr>
              <a:t>prolongation </a:t>
            </a:r>
            <a:r>
              <a:rPr lang="fr-FR" sz="1814" dirty="0">
                <a:latin typeface="Century Gothic" panose="020B0502020202020204" pitchFamily="34" charset="0"/>
              </a:rPr>
              <a:t>(en cas de congés sup à 36 jours)</a:t>
            </a:r>
            <a:r>
              <a:rPr lang="fr-FR" sz="2539" dirty="0">
                <a:latin typeface="Century Gothic" panose="020B0502020202020204" pitchFamily="34" charset="0"/>
              </a:rPr>
              <a:t>,</a:t>
            </a:r>
          </a:p>
          <a:p>
            <a:pPr marL="310942" indent="-310942">
              <a:buFontTx/>
              <a:buChar char="-"/>
            </a:pPr>
            <a:r>
              <a:rPr lang="fr-FR" sz="2539" dirty="0">
                <a:latin typeface="Century Gothic" panose="020B0502020202020204" pitchFamily="34" charset="0"/>
              </a:rPr>
              <a:t>renouvellement année supplémentaire de formation,</a:t>
            </a:r>
          </a:p>
          <a:p>
            <a:pPr marL="310942" indent="-310942">
              <a:buFontTx/>
              <a:buChar char="-"/>
            </a:pPr>
            <a:r>
              <a:rPr lang="fr-FR" sz="2539" dirty="0">
                <a:latin typeface="Century Gothic" panose="020B0502020202020204" pitchFamily="34" charset="0"/>
              </a:rPr>
              <a:t>licenciement ou retour dans le corps d’origine.</a:t>
            </a:r>
          </a:p>
        </p:txBody>
      </p:sp>
    </p:spTree>
    <p:extLst>
      <p:ext uri="{BB962C8B-B14F-4D97-AF65-F5344CB8AC3E}">
        <p14:creationId xmlns:p14="http://schemas.microsoft.com/office/powerpoint/2010/main" val="500541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0552" y="836712"/>
            <a:ext cx="7504409" cy="446597"/>
          </a:xfrm>
          <a:prstGeom prst="rect">
            <a:avLst/>
          </a:prstGeom>
        </p:spPr>
        <p:txBody>
          <a:bodyPr vert="horz" wrap="square" lIns="0" tIns="0" rIns="0" bIns="0" rtlCol="0" anchor="t" anchorCtr="0">
            <a:spAutoFit/>
          </a:bodyPr>
          <a:lstStyle/>
          <a:p>
            <a:pPr marL="11516" marR="4607">
              <a:lnSpc>
                <a:spcPct val="100000"/>
              </a:lnSpc>
            </a:pPr>
            <a:r>
              <a:rPr spc="-14" dirty="0" err="1"/>
              <a:t>statistiques</a:t>
            </a:r>
            <a:r>
              <a:rPr spc="-14" dirty="0"/>
              <a:t> </a:t>
            </a:r>
            <a:r>
              <a:rPr lang="fr-FR" spc="-5" dirty="0"/>
              <a:t>titularisation :</a:t>
            </a:r>
            <a:endParaRPr spc="-5" dirty="0"/>
          </a:p>
        </p:txBody>
      </p:sp>
      <p:sp>
        <p:nvSpPr>
          <p:cNvPr id="7" name="ZoneTexte 6"/>
          <p:cNvSpPr txBox="1"/>
          <p:nvPr/>
        </p:nvSpPr>
        <p:spPr>
          <a:xfrm>
            <a:off x="738008" y="4810965"/>
            <a:ext cx="9280054" cy="985526"/>
          </a:xfrm>
          <a:prstGeom prst="rect">
            <a:avLst/>
          </a:prstGeom>
          <a:noFill/>
        </p:spPr>
        <p:txBody>
          <a:bodyPr wrap="square" rtlCol="0">
            <a:spAutoFit/>
          </a:bodyPr>
          <a:lstStyle/>
          <a:p>
            <a:r>
              <a:rPr lang="fr-FR" sz="2902" b="1" dirty="0">
                <a:solidFill>
                  <a:srgbClr val="C00000"/>
                </a:solidFill>
                <a:latin typeface="Century Gothic" panose="020B0502020202020204" pitchFamily="34" charset="0"/>
              </a:rPr>
              <a:t>91%</a:t>
            </a:r>
            <a:r>
              <a:rPr lang="fr-FR" sz="2902" b="1" dirty="0">
                <a:latin typeface="Century Gothic" panose="020B0502020202020204" pitchFamily="34" charset="0"/>
              </a:rPr>
              <a:t> </a:t>
            </a:r>
            <a:r>
              <a:rPr lang="fr-FR" sz="2902" dirty="0">
                <a:latin typeface="Century Gothic" panose="020B0502020202020204" pitchFamily="34" charset="0"/>
              </a:rPr>
              <a:t>des stagiaires sont titularisés </a:t>
            </a:r>
          </a:p>
          <a:p>
            <a:r>
              <a:rPr lang="fr-FR" sz="2902" dirty="0">
                <a:latin typeface="Century Gothic" panose="020B0502020202020204" pitchFamily="34" charset="0"/>
              </a:rPr>
              <a:t>après une ou deux années de formation.</a:t>
            </a:r>
          </a:p>
        </p:txBody>
      </p:sp>
      <p:pic>
        <p:nvPicPr>
          <p:cNvPr id="3" name="Image 2"/>
          <p:cNvPicPr>
            <a:picLocks noChangeAspect="1"/>
          </p:cNvPicPr>
          <p:nvPr/>
        </p:nvPicPr>
        <p:blipFill>
          <a:blip r:embed="rId2"/>
          <a:stretch>
            <a:fillRect/>
          </a:stretch>
        </p:blipFill>
        <p:spPr>
          <a:xfrm>
            <a:off x="116123" y="2392526"/>
            <a:ext cx="9715212" cy="1727456"/>
          </a:xfrm>
          <a:prstGeom prst="rect">
            <a:avLst/>
          </a:prstGeom>
        </p:spPr>
      </p:pic>
    </p:spTree>
    <p:extLst>
      <p:ext uri="{BB962C8B-B14F-4D97-AF65-F5344CB8AC3E}">
        <p14:creationId xmlns:p14="http://schemas.microsoft.com/office/powerpoint/2010/main" val="3450538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0672" y="598514"/>
            <a:ext cx="7504409" cy="446597"/>
          </a:xfrm>
          <a:prstGeom prst="rect">
            <a:avLst/>
          </a:prstGeom>
        </p:spPr>
        <p:txBody>
          <a:bodyPr vert="horz" wrap="square" lIns="0" tIns="0" rIns="0" bIns="0" rtlCol="0" anchor="t" anchorCtr="0">
            <a:spAutoFit/>
          </a:bodyPr>
          <a:lstStyle/>
          <a:p>
            <a:pPr marL="11516" marR="4607">
              <a:lnSpc>
                <a:spcPct val="100000"/>
              </a:lnSpc>
            </a:pPr>
            <a:r>
              <a:rPr spc="-14" dirty="0" err="1"/>
              <a:t>statistiques</a:t>
            </a:r>
            <a:r>
              <a:rPr spc="-14" dirty="0"/>
              <a:t> </a:t>
            </a:r>
            <a:r>
              <a:rPr lang="fr-FR" spc="-5" dirty="0"/>
              <a:t>décisions JA :</a:t>
            </a:r>
            <a:endParaRPr spc="-5" dirty="0"/>
          </a:p>
        </p:txBody>
      </p:sp>
      <p:sp>
        <p:nvSpPr>
          <p:cNvPr id="7" name="ZoneTexte 6"/>
          <p:cNvSpPr txBox="1"/>
          <p:nvPr/>
        </p:nvSpPr>
        <p:spPr>
          <a:xfrm>
            <a:off x="164332" y="4672768"/>
            <a:ext cx="9763741" cy="985526"/>
          </a:xfrm>
          <a:prstGeom prst="rect">
            <a:avLst/>
          </a:prstGeom>
          <a:noFill/>
        </p:spPr>
        <p:txBody>
          <a:bodyPr wrap="square" rtlCol="0">
            <a:spAutoFit/>
          </a:bodyPr>
          <a:lstStyle/>
          <a:p>
            <a:r>
              <a:rPr lang="fr-FR" sz="2902" dirty="0">
                <a:latin typeface="Century Gothic" panose="020B0502020202020204" pitchFamily="34" charset="0"/>
              </a:rPr>
              <a:t>seul </a:t>
            </a:r>
            <a:r>
              <a:rPr lang="fr-FR" sz="2902" b="1" dirty="0">
                <a:solidFill>
                  <a:srgbClr val="C00000"/>
                </a:solidFill>
                <a:latin typeface="Century Gothic" panose="020B0502020202020204" pitchFamily="34" charset="0"/>
              </a:rPr>
              <a:t>2%</a:t>
            </a:r>
            <a:r>
              <a:rPr lang="fr-FR" sz="2902" b="1" dirty="0">
                <a:latin typeface="Century Gothic" panose="020B0502020202020204" pitchFamily="34" charset="0"/>
              </a:rPr>
              <a:t> </a:t>
            </a:r>
            <a:r>
              <a:rPr lang="fr-FR" sz="2902" dirty="0">
                <a:latin typeface="Century Gothic" panose="020B0502020202020204" pitchFamily="34" charset="0"/>
              </a:rPr>
              <a:t>des stagiaires sont licenciés ou démissionnent après une ou deux années de formation.</a:t>
            </a:r>
          </a:p>
        </p:txBody>
      </p:sp>
      <p:pic>
        <p:nvPicPr>
          <p:cNvPr id="4" name="Image 3"/>
          <p:cNvPicPr>
            <a:picLocks noChangeAspect="1"/>
          </p:cNvPicPr>
          <p:nvPr/>
        </p:nvPicPr>
        <p:blipFill>
          <a:blip r:embed="rId2"/>
          <a:stretch>
            <a:fillRect/>
          </a:stretch>
        </p:blipFill>
        <p:spPr>
          <a:xfrm>
            <a:off x="104608" y="1356053"/>
            <a:ext cx="9696786" cy="2694831"/>
          </a:xfrm>
          <a:prstGeom prst="rect">
            <a:avLst/>
          </a:prstGeom>
        </p:spPr>
      </p:pic>
    </p:spTree>
    <p:extLst>
      <p:ext uri="{BB962C8B-B14F-4D97-AF65-F5344CB8AC3E}">
        <p14:creationId xmlns:p14="http://schemas.microsoft.com/office/powerpoint/2010/main" val="1267211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323418" y="692696"/>
            <a:ext cx="9328262" cy="446597"/>
          </a:xfrm>
          <a:prstGeom prst="rect">
            <a:avLst/>
          </a:prstGeom>
        </p:spPr>
        <p:txBody>
          <a:bodyPr vert="horz" wrap="square" lIns="0" tIns="0" rIns="0" bIns="0" rtlCol="0">
            <a:spAutoFit/>
          </a:bodyPr>
          <a:lstStyle>
            <a:lvl1pPr>
              <a:defRPr sz="3200" b="0" i="1">
                <a:solidFill>
                  <a:srgbClr val="7030A0"/>
                </a:solidFill>
                <a:latin typeface="Calibri"/>
                <a:ea typeface="+mj-ea"/>
                <a:cs typeface="Calibri"/>
              </a:defRPr>
            </a:lvl1pPr>
          </a:lstStyle>
          <a:p>
            <a:pPr marL="11516"/>
            <a:r>
              <a:rPr lang="fr-FR" sz="2902" kern="0" spc="-5" dirty="0"/>
              <a:t>évaluation des </a:t>
            </a:r>
            <a:r>
              <a:rPr lang="fr-FR" sz="2902" kern="0" spc="-9" dirty="0"/>
              <a:t>professeurs stagiaires </a:t>
            </a:r>
            <a:r>
              <a:rPr lang="fr-FR" sz="2902" kern="0" dirty="0"/>
              <a:t>:</a:t>
            </a:r>
            <a:r>
              <a:rPr lang="fr-FR" sz="2902" kern="0" spc="136" dirty="0"/>
              <a:t> </a:t>
            </a:r>
            <a:r>
              <a:rPr lang="fr-FR" sz="2902" kern="0" spc="-5" dirty="0"/>
              <a:t>échéancier 2023-2024</a:t>
            </a:r>
          </a:p>
        </p:txBody>
      </p:sp>
      <p:pic>
        <p:nvPicPr>
          <p:cNvPr id="2" name="Image 1"/>
          <p:cNvPicPr>
            <a:picLocks noChangeAspect="1"/>
          </p:cNvPicPr>
          <p:nvPr/>
        </p:nvPicPr>
        <p:blipFill>
          <a:blip r:embed="rId2"/>
          <a:stretch>
            <a:fillRect/>
          </a:stretch>
        </p:blipFill>
        <p:spPr>
          <a:xfrm>
            <a:off x="263451" y="1632446"/>
            <a:ext cx="9448196" cy="4698680"/>
          </a:xfrm>
          <a:prstGeom prst="rect">
            <a:avLst/>
          </a:prstGeom>
        </p:spPr>
      </p:pic>
    </p:spTree>
    <p:extLst>
      <p:ext uri="{BB962C8B-B14F-4D97-AF65-F5344CB8AC3E}">
        <p14:creationId xmlns:p14="http://schemas.microsoft.com/office/powerpoint/2010/main" val="28288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2560" y="692696"/>
            <a:ext cx="8637280" cy="3921651"/>
          </a:xfrm>
          <a:prstGeom prst="rect">
            <a:avLst/>
          </a:prstGeom>
        </p:spPr>
        <p:txBody>
          <a:bodyPr vert="horz" wrap="square" lIns="0" tIns="0" rIns="0" bIns="0" rtlCol="0">
            <a:spAutoFit/>
          </a:bodyPr>
          <a:lstStyle/>
          <a:p>
            <a:pPr>
              <a:spcBef>
                <a:spcPts val="5"/>
              </a:spcBef>
            </a:pPr>
            <a:endParaRPr sz="2267" dirty="0">
              <a:latin typeface="Times New Roman"/>
              <a:cs typeface="Times New Roman"/>
            </a:endParaRPr>
          </a:p>
          <a:p>
            <a:pPr marL="1153363" marR="4607" indent="62188"/>
            <a:r>
              <a:rPr sz="2902" spc="-5" dirty="0" err="1">
                <a:latin typeface="Century Gothic" panose="020B0502020202020204" pitchFamily="34" charset="0"/>
                <a:cs typeface="Calibri"/>
              </a:rPr>
              <a:t>si</a:t>
            </a:r>
            <a:r>
              <a:rPr sz="2902" spc="-5" dirty="0">
                <a:latin typeface="Century Gothic" panose="020B0502020202020204" pitchFamily="34" charset="0"/>
                <a:cs typeface="Calibri"/>
              </a:rPr>
              <a:t> </a:t>
            </a:r>
            <a:r>
              <a:rPr lang="fr-FR" sz="2902" spc="-5" dirty="0" err="1">
                <a:latin typeface="Century Gothic" panose="020B0502020202020204" pitchFamily="34" charset="0"/>
                <a:cs typeface="Calibri"/>
              </a:rPr>
              <a:t>un.e</a:t>
            </a:r>
            <a:r>
              <a:rPr lang="fr-FR" sz="2902" spc="-5" dirty="0">
                <a:latin typeface="Century Gothic" panose="020B0502020202020204" pitchFamily="34" charset="0"/>
                <a:cs typeface="Calibri"/>
              </a:rPr>
              <a:t> </a:t>
            </a:r>
            <a:r>
              <a:rPr sz="2902" spc="-14" dirty="0" err="1">
                <a:latin typeface="Century Gothic" panose="020B0502020202020204" pitchFamily="34" charset="0"/>
                <a:cs typeface="Calibri"/>
              </a:rPr>
              <a:t>stagiaire</a:t>
            </a:r>
            <a:r>
              <a:rPr sz="2902" spc="-14" dirty="0">
                <a:latin typeface="Century Gothic" panose="020B0502020202020204" pitchFamily="34" charset="0"/>
                <a:cs typeface="Calibri"/>
              </a:rPr>
              <a:t> </a:t>
            </a:r>
            <a:r>
              <a:rPr lang="fr-FR" sz="2902" spc="-5" dirty="0">
                <a:latin typeface="Century Gothic" panose="020B0502020202020204" pitchFamily="34" charset="0"/>
                <a:cs typeface="Calibri"/>
              </a:rPr>
              <a:t>rencontre des</a:t>
            </a:r>
            <a:r>
              <a:rPr sz="2902" spc="-5" dirty="0">
                <a:latin typeface="Century Gothic" panose="020B0502020202020204" pitchFamily="34" charset="0"/>
                <a:cs typeface="Calibri"/>
              </a:rPr>
              <a:t> </a:t>
            </a:r>
            <a:r>
              <a:rPr sz="2902" spc="-9" dirty="0" err="1">
                <a:latin typeface="Century Gothic" panose="020B0502020202020204" pitchFamily="34" charset="0"/>
                <a:cs typeface="Calibri"/>
              </a:rPr>
              <a:t>difficulté</a:t>
            </a:r>
            <a:r>
              <a:rPr lang="fr-FR" sz="2902" spc="-9" dirty="0">
                <a:latin typeface="Century Gothic" panose="020B0502020202020204" pitchFamily="34" charset="0"/>
                <a:cs typeface="Calibri"/>
              </a:rPr>
              <a:t>s</a:t>
            </a:r>
            <a:r>
              <a:rPr sz="2902" spc="-9" dirty="0">
                <a:latin typeface="Century Gothic" panose="020B0502020202020204" pitchFamily="34" charset="0"/>
                <a:cs typeface="Calibri"/>
              </a:rPr>
              <a:t> </a:t>
            </a:r>
            <a:r>
              <a:rPr sz="2902" dirty="0">
                <a:latin typeface="Century Gothic" panose="020B0502020202020204" pitchFamily="34" charset="0"/>
                <a:cs typeface="Calibri"/>
              </a:rPr>
              <a:t>: </a:t>
            </a:r>
            <a:endParaRPr lang="fr-FR" sz="2902" dirty="0">
              <a:latin typeface="Century Gothic" panose="020B0502020202020204" pitchFamily="34" charset="0"/>
              <a:cs typeface="Calibri"/>
            </a:endParaRPr>
          </a:p>
          <a:p>
            <a:pPr marL="1153363" marR="4607" indent="62188"/>
            <a:endParaRPr lang="fr-FR" sz="2902" spc="-5" dirty="0">
              <a:latin typeface="Century Gothic" panose="020B0502020202020204" pitchFamily="34" charset="0"/>
              <a:cs typeface="Calibri"/>
            </a:endParaRPr>
          </a:p>
          <a:p>
            <a:pPr marL="1153363" marR="4607" indent="62188"/>
            <a:r>
              <a:rPr lang="fr-FR" sz="2902" spc="-5" dirty="0" err="1">
                <a:latin typeface="Century Gothic" panose="020B0502020202020204" pitchFamily="34" charset="0"/>
                <a:cs typeface="Calibri"/>
              </a:rPr>
              <a:t>co</a:t>
            </a:r>
            <a:r>
              <a:rPr lang="fr-FR" sz="2902" spc="-5" dirty="0">
                <a:latin typeface="Century Gothic" panose="020B0502020202020204" pitchFamily="34" charset="0"/>
                <a:cs typeface="Calibri"/>
              </a:rPr>
              <a:t>-</a:t>
            </a:r>
            <a:r>
              <a:rPr sz="2902" spc="-5" dirty="0" err="1">
                <a:latin typeface="Century Gothic" panose="020B0502020202020204" pitchFamily="34" charset="0"/>
                <a:cs typeface="Calibri"/>
              </a:rPr>
              <a:t>décision</a:t>
            </a:r>
            <a:r>
              <a:rPr sz="2902" spc="-5" dirty="0">
                <a:latin typeface="Century Gothic" panose="020B0502020202020204" pitchFamily="34" charset="0"/>
                <a:cs typeface="Calibri"/>
              </a:rPr>
              <a:t> du </a:t>
            </a:r>
            <a:r>
              <a:rPr sz="2902" i="1" spc="5" dirty="0">
                <a:latin typeface="Century Gothic" panose="020B0502020202020204" pitchFamily="34" charset="0"/>
                <a:cs typeface="Calibri"/>
              </a:rPr>
              <a:t>CHEF </a:t>
            </a:r>
            <a:r>
              <a:rPr sz="2902" i="1" spc="-5" dirty="0">
                <a:latin typeface="Century Gothic" panose="020B0502020202020204" pitchFamily="34" charset="0"/>
                <a:cs typeface="Calibri"/>
              </a:rPr>
              <a:t>D'ÉTABLISSEMENT </a:t>
            </a:r>
            <a:r>
              <a:rPr sz="2902" dirty="0">
                <a:latin typeface="Century Gothic" panose="020B0502020202020204" pitchFamily="34" charset="0"/>
                <a:cs typeface="Calibri"/>
              </a:rPr>
              <a:t>+  </a:t>
            </a:r>
            <a:r>
              <a:rPr sz="2902" i="1" spc="5" dirty="0">
                <a:latin typeface="Century Gothic" panose="020B0502020202020204" pitchFamily="34" charset="0"/>
                <a:cs typeface="Calibri"/>
              </a:rPr>
              <a:t>TUT</a:t>
            </a:r>
            <a:r>
              <a:rPr lang="fr-FR" sz="2902" i="1" spc="5" dirty="0">
                <a:latin typeface="Century Gothic" panose="020B0502020202020204" pitchFamily="34" charset="0"/>
                <a:cs typeface="Calibri"/>
              </a:rPr>
              <a:t>RICE.T</a:t>
            </a:r>
            <a:r>
              <a:rPr sz="2902" i="1" spc="5" dirty="0">
                <a:latin typeface="Century Gothic" panose="020B0502020202020204" pitchFamily="34" charset="0"/>
                <a:cs typeface="Calibri"/>
              </a:rPr>
              <a:t>EUR </a:t>
            </a:r>
            <a:r>
              <a:rPr sz="2902" spc="-14" dirty="0">
                <a:latin typeface="Century Gothic" panose="020B0502020202020204" pitchFamily="34" charset="0"/>
                <a:cs typeface="Calibri"/>
              </a:rPr>
              <a:t>d’une </a:t>
            </a:r>
            <a:r>
              <a:rPr sz="2902" spc="-9" dirty="0">
                <a:latin typeface="Century Gothic" panose="020B0502020202020204" pitchFamily="34" charset="0"/>
                <a:cs typeface="Calibri"/>
              </a:rPr>
              <a:t>"</a:t>
            </a:r>
            <a:r>
              <a:rPr sz="2902" b="1" i="1" spc="-9" dirty="0">
                <a:latin typeface="Century Gothic" panose="020B0502020202020204" pitchFamily="34" charset="0"/>
                <a:cs typeface="Calibri"/>
              </a:rPr>
              <a:t>procédure d'alerte</a:t>
            </a:r>
            <a:r>
              <a:rPr sz="2902" spc="-9" dirty="0">
                <a:latin typeface="Century Gothic" panose="020B0502020202020204" pitchFamily="34" charset="0"/>
                <a:cs typeface="Calibri"/>
              </a:rPr>
              <a:t>" </a:t>
            </a:r>
            <a:r>
              <a:rPr sz="2902" spc="-18" dirty="0">
                <a:latin typeface="Century Gothic" panose="020B0502020202020204" pitchFamily="34" charset="0"/>
                <a:cs typeface="Calibri"/>
              </a:rPr>
              <a:t>avec </a:t>
            </a:r>
            <a:r>
              <a:rPr sz="2902" spc="-5" dirty="0">
                <a:latin typeface="Century Gothic" panose="020B0502020202020204" pitchFamily="34" charset="0"/>
                <a:cs typeface="Calibri"/>
              </a:rPr>
              <a:t>définition </a:t>
            </a:r>
            <a:r>
              <a:rPr sz="2902" spc="-41" dirty="0">
                <a:latin typeface="Century Gothic" panose="020B0502020202020204" pitchFamily="34" charset="0"/>
                <a:cs typeface="Calibri"/>
              </a:rPr>
              <a:t>d’axes  </a:t>
            </a:r>
            <a:r>
              <a:rPr sz="2902" spc="-5" dirty="0">
                <a:latin typeface="Century Gothic" panose="020B0502020202020204" pitchFamily="34" charset="0"/>
                <a:cs typeface="Calibri"/>
              </a:rPr>
              <a:t>de</a:t>
            </a:r>
            <a:r>
              <a:rPr sz="2902" spc="-41" dirty="0">
                <a:latin typeface="Century Gothic" panose="020B0502020202020204" pitchFamily="34" charset="0"/>
                <a:cs typeface="Calibri"/>
              </a:rPr>
              <a:t> </a:t>
            </a:r>
            <a:r>
              <a:rPr sz="2902" spc="-14" dirty="0">
                <a:latin typeface="Century Gothic" panose="020B0502020202020204" pitchFamily="34" charset="0"/>
                <a:cs typeface="Calibri"/>
              </a:rPr>
              <a:t>progression.</a:t>
            </a:r>
            <a:endParaRPr sz="2902" dirty="0">
              <a:latin typeface="Century Gothic" panose="020B0502020202020204" pitchFamily="34" charset="0"/>
              <a:cs typeface="Calibri"/>
            </a:endParaRPr>
          </a:p>
          <a:p>
            <a:pPr marL="174473"/>
            <a:endParaRPr lang="fr-FR" sz="2902" spc="-18" dirty="0">
              <a:latin typeface="Century Gothic" panose="020B0502020202020204" pitchFamily="34" charset="0"/>
              <a:cs typeface="Calibri"/>
            </a:endParaRPr>
          </a:p>
          <a:p>
            <a:pPr marL="174473"/>
            <a:endParaRPr lang="fr-FR" sz="2902" spc="-18" dirty="0">
              <a:latin typeface="Century Gothic" panose="020B0502020202020204" pitchFamily="34" charset="0"/>
              <a:cs typeface="Calibri"/>
            </a:endParaRPr>
          </a:p>
          <a:p>
            <a:pPr marL="174473"/>
            <a:r>
              <a:rPr sz="2902" spc="-18" dirty="0" err="1">
                <a:latin typeface="Century Gothic" panose="020B0502020202020204" pitchFamily="34" charset="0"/>
                <a:cs typeface="Calibri"/>
              </a:rPr>
              <a:t>avant</a:t>
            </a:r>
            <a:r>
              <a:rPr sz="2902" spc="-18" dirty="0">
                <a:latin typeface="Century Gothic" panose="020B0502020202020204" pitchFamily="34" charset="0"/>
                <a:cs typeface="Calibri"/>
              </a:rPr>
              <a:t> </a:t>
            </a:r>
            <a:r>
              <a:rPr sz="2902" dirty="0">
                <a:latin typeface="Century Gothic" panose="020B0502020202020204" pitchFamily="34" charset="0"/>
                <a:cs typeface="Calibri"/>
              </a:rPr>
              <a:t>le </a:t>
            </a:r>
            <a:r>
              <a:rPr lang="fr-FR" sz="2902" b="1" spc="-5" dirty="0">
                <a:solidFill>
                  <a:srgbClr val="FF0000"/>
                </a:solidFill>
                <a:latin typeface="Century Gothic" panose="020B0502020202020204" pitchFamily="34" charset="0"/>
                <a:cs typeface="Calibri"/>
              </a:rPr>
              <a:t>05</a:t>
            </a:r>
            <a:r>
              <a:rPr sz="2902" b="1" spc="-6" baseline="24305" dirty="0">
                <a:solidFill>
                  <a:srgbClr val="FF0000"/>
                </a:solidFill>
                <a:latin typeface="Century Gothic" panose="020B0502020202020204" pitchFamily="34" charset="0"/>
                <a:cs typeface="Calibri"/>
              </a:rPr>
              <a:t> </a:t>
            </a:r>
            <a:r>
              <a:rPr lang="fr-FR" sz="2902" b="1" spc="-5" dirty="0">
                <a:solidFill>
                  <a:srgbClr val="FF0000"/>
                </a:solidFill>
                <a:latin typeface="Century Gothic" panose="020B0502020202020204" pitchFamily="34" charset="0"/>
                <a:cs typeface="Calibri"/>
              </a:rPr>
              <a:t>juillet</a:t>
            </a:r>
            <a:r>
              <a:rPr sz="2902" b="1" spc="-63" dirty="0">
                <a:solidFill>
                  <a:srgbClr val="FF0000"/>
                </a:solidFill>
                <a:latin typeface="Century Gothic" panose="020B0502020202020204" pitchFamily="34" charset="0"/>
                <a:cs typeface="Calibri"/>
              </a:rPr>
              <a:t> </a:t>
            </a:r>
            <a:r>
              <a:rPr sz="2902" b="1" spc="-5" dirty="0">
                <a:solidFill>
                  <a:srgbClr val="FF0000"/>
                </a:solidFill>
                <a:latin typeface="Century Gothic" panose="020B0502020202020204" pitchFamily="34" charset="0"/>
                <a:cs typeface="Calibri"/>
              </a:rPr>
              <a:t>202</a:t>
            </a:r>
            <a:r>
              <a:rPr lang="fr-FR" sz="2902" b="1" spc="-5" dirty="0">
                <a:solidFill>
                  <a:srgbClr val="FF0000"/>
                </a:solidFill>
                <a:latin typeface="Century Gothic" panose="020B0502020202020204" pitchFamily="34" charset="0"/>
                <a:cs typeface="Calibri"/>
              </a:rPr>
              <a:t>4</a:t>
            </a:r>
            <a:r>
              <a:rPr sz="2902" spc="-5" dirty="0">
                <a:latin typeface="Century Gothic" panose="020B0502020202020204" pitchFamily="34" charset="0"/>
                <a:cs typeface="Calibri"/>
              </a:rPr>
              <a:t>.</a:t>
            </a:r>
            <a:endParaRPr sz="2902" dirty="0">
              <a:latin typeface="Century Gothic" panose="020B0502020202020204" pitchFamily="34" charset="0"/>
              <a:cs typeface="Calibri"/>
            </a:endParaRPr>
          </a:p>
        </p:txBody>
      </p:sp>
      <p:sp>
        <p:nvSpPr>
          <p:cNvPr id="3" name="object 3"/>
          <p:cNvSpPr/>
          <p:nvPr/>
        </p:nvSpPr>
        <p:spPr>
          <a:xfrm>
            <a:off x="488504" y="836712"/>
            <a:ext cx="1545853" cy="1288211"/>
          </a:xfrm>
          <a:prstGeom prst="rect">
            <a:avLst/>
          </a:prstGeom>
          <a:blipFill>
            <a:blip r:embed="rId2"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3480988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8504" y="908720"/>
            <a:ext cx="8471783" cy="446597"/>
          </a:xfrm>
          <a:prstGeom prst="rect">
            <a:avLst/>
          </a:prstGeom>
        </p:spPr>
        <p:txBody>
          <a:bodyPr vert="horz" wrap="square" lIns="0" tIns="0" rIns="0" bIns="0" rtlCol="0" anchor="t" anchorCtr="0">
            <a:spAutoFit/>
          </a:bodyPr>
          <a:lstStyle/>
          <a:p>
            <a:pPr marL="11516" marR="4607">
              <a:lnSpc>
                <a:spcPct val="100000"/>
              </a:lnSpc>
            </a:pPr>
            <a:r>
              <a:rPr lang="fr-FR" spc="-9" dirty="0"/>
              <a:t>délibérations et propositions du </a:t>
            </a:r>
            <a:r>
              <a:rPr i="1" dirty="0" smtClean="0"/>
              <a:t>Jury</a:t>
            </a:r>
            <a:r>
              <a:rPr spc="27" dirty="0"/>
              <a:t> </a:t>
            </a:r>
            <a:r>
              <a:rPr spc="-5" dirty="0"/>
              <a:t>Académique.</a:t>
            </a:r>
          </a:p>
        </p:txBody>
      </p:sp>
      <p:sp>
        <p:nvSpPr>
          <p:cNvPr id="3" name="object 3"/>
          <p:cNvSpPr txBox="1"/>
          <p:nvPr/>
        </p:nvSpPr>
        <p:spPr>
          <a:xfrm>
            <a:off x="418497" y="1494249"/>
            <a:ext cx="9328261" cy="4185761"/>
          </a:xfrm>
          <a:prstGeom prst="rect">
            <a:avLst/>
          </a:prstGeom>
        </p:spPr>
        <p:txBody>
          <a:bodyPr vert="horz" wrap="square" lIns="0" tIns="0" rIns="0" bIns="0" rtlCol="0">
            <a:spAutoFit/>
          </a:bodyPr>
          <a:lstStyle/>
          <a:p>
            <a:pPr>
              <a:spcBef>
                <a:spcPts val="5"/>
              </a:spcBef>
            </a:pPr>
            <a:endParaRPr sz="2539" dirty="0">
              <a:latin typeface="Times New Roman"/>
              <a:cs typeface="Times New Roman"/>
            </a:endParaRPr>
          </a:p>
          <a:p>
            <a:pPr marL="11516"/>
            <a:r>
              <a:rPr sz="2539" dirty="0">
                <a:latin typeface="Century Gothic" panose="020B0502020202020204" pitchFamily="34" charset="0"/>
                <a:cs typeface="Calibri"/>
              </a:rPr>
              <a:t>le </a:t>
            </a:r>
            <a:r>
              <a:rPr sz="2539" b="1" i="1" dirty="0">
                <a:latin typeface="Century Gothic" panose="020B0502020202020204" pitchFamily="34" charset="0"/>
                <a:cs typeface="Calibri"/>
              </a:rPr>
              <a:t>jury </a:t>
            </a:r>
            <a:r>
              <a:rPr sz="2539" b="1" i="1" spc="-9" dirty="0">
                <a:latin typeface="Century Gothic" panose="020B0502020202020204" pitchFamily="34" charset="0"/>
                <a:cs typeface="Calibri"/>
              </a:rPr>
              <a:t>académique </a:t>
            </a:r>
            <a:r>
              <a:rPr sz="2539" spc="-9" dirty="0">
                <a:latin typeface="Century Gothic" panose="020B0502020202020204" pitchFamily="34" charset="0"/>
                <a:cs typeface="Calibri"/>
              </a:rPr>
              <a:t>délibèrera </a:t>
            </a:r>
            <a:r>
              <a:rPr sz="2539" dirty="0">
                <a:latin typeface="Century Gothic" panose="020B0502020202020204" pitchFamily="34" charset="0"/>
                <a:cs typeface="Calibri"/>
              </a:rPr>
              <a:t>le </a:t>
            </a:r>
            <a:r>
              <a:rPr sz="2539" b="1" i="1" dirty="0" err="1">
                <a:solidFill>
                  <a:srgbClr val="FF0000"/>
                </a:solidFill>
                <a:latin typeface="Century Gothic" panose="020B0502020202020204" pitchFamily="34" charset="0"/>
                <a:cs typeface="Calibri"/>
              </a:rPr>
              <a:t>mercredi</a:t>
            </a:r>
            <a:r>
              <a:rPr sz="2539" b="1" i="1" dirty="0">
                <a:solidFill>
                  <a:srgbClr val="FF0000"/>
                </a:solidFill>
                <a:latin typeface="Century Gothic" panose="020B0502020202020204" pitchFamily="34" charset="0"/>
                <a:cs typeface="Calibri"/>
              </a:rPr>
              <a:t> </a:t>
            </a:r>
            <a:r>
              <a:rPr lang="fr-FR" sz="2539" b="1" i="1" dirty="0">
                <a:solidFill>
                  <a:srgbClr val="FF0000"/>
                </a:solidFill>
                <a:latin typeface="Century Gothic" panose="020B0502020202020204" pitchFamily="34" charset="0"/>
                <a:cs typeface="Calibri"/>
              </a:rPr>
              <a:t>31 juillet 2024 </a:t>
            </a:r>
            <a:r>
              <a:rPr sz="2539" dirty="0">
                <a:latin typeface="Century Gothic" panose="020B0502020202020204" pitchFamily="34" charset="0"/>
                <a:cs typeface="Calibri"/>
              </a:rPr>
              <a:t>:</a:t>
            </a:r>
            <a:endParaRPr lang="fr-FR" sz="2539" dirty="0">
              <a:latin typeface="Century Gothic" panose="020B0502020202020204" pitchFamily="34" charset="0"/>
              <a:cs typeface="Calibri"/>
            </a:endParaRPr>
          </a:p>
          <a:p>
            <a:pPr marL="11516"/>
            <a:endParaRPr sz="2539" dirty="0">
              <a:latin typeface="Century Gothic" panose="020B0502020202020204" pitchFamily="34" charset="0"/>
              <a:cs typeface="Calibri"/>
            </a:endParaRPr>
          </a:p>
          <a:p>
            <a:pPr marL="240404" indent="-240404"/>
            <a:r>
              <a:rPr lang="fr-FR" sz="2176" dirty="0">
                <a:latin typeface="Century Gothic" panose="020B0502020202020204" pitchFamily="34" charset="0"/>
              </a:rPr>
              <a:t>1°- l'avis d'un </a:t>
            </a:r>
            <a:r>
              <a:rPr lang="fr-FR" sz="2176" b="1" i="1" dirty="0">
                <a:latin typeface="Century Gothic" panose="020B0502020202020204" pitchFamily="34" charset="0"/>
              </a:rPr>
              <a:t>membre des corps d'inspection</a:t>
            </a:r>
            <a:r>
              <a:rPr lang="fr-FR" sz="2176" dirty="0">
                <a:latin typeface="Century Gothic" panose="020B0502020202020204" pitchFamily="34" charset="0"/>
              </a:rPr>
              <a:t> après consultation du </a:t>
            </a:r>
            <a:r>
              <a:rPr lang="fr-FR" sz="2176" b="1" i="1" dirty="0">
                <a:latin typeface="Century Gothic" panose="020B0502020202020204" pitchFamily="34" charset="0"/>
              </a:rPr>
              <a:t>rapport du tuteur</a:t>
            </a:r>
            <a:r>
              <a:rPr lang="fr-FR" sz="2176" dirty="0">
                <a:latin typeface="Century Gothic" panose="020B0502020202020204" pitchFamily="34" charset="0"/>
              </a:rPr>
              <a:t> complété par un rapport d'inspection le cas échéant ,</a:t>
            </a:r>
          </a:p>
          <a:p>
            <a:pPr marL="240404" indent="-240404"/>
            <a:r>
              <a:rPr lang="fr-FR" sz="2176" dirty="0">
                <a:latin typeface="Century Gothic" panose="020B0502020202020204" pitchFamily="34" charset="0"/>
              </a:rPr>
              <a:t> </a:t>
            </a:r>
          </a:p>
          <a:p>
            <a:pPr marL="240404" indent="-240404"/>
            <a:r>
              <a:rPr lang="fr-FR" sz="2176" dirty="0">
                <a:latin typeface="Century Gothic" panose="020B0502020202020204" pitchFamily="34" charset="0"/>
              </a:rPr>
              <a:t>2°- l'avis du </a:t>
            </a:r>
            <a:r>
              <a:rPr lang="fr-FR" sz="2176" b="1" i="1" dirty="0">
                <a:latin typeface="Century Gothic" panose="020B0502020202020204" pitchFamily="34" charset="0"/>
              </a:rPr>
              <a:t>chef de l'établissement </a:t>
            </a:r>
            <a:r>
              <a:rPr lang="fr-FR" sz="2176" dirty="0">
                <a:latin typeface="Century Gothic" panose="020B0502020202020204" pitchFamily="34" charset="0"/>
              </a:rPr>
              <a:t>,</a:t>
            </a:r>
          </a:p>
          <a:p>
            <a:pPr marL="240404" indent="-240404"/>
            <a:r>
              <a:rPr lang="fr-FR" sz="2176" dirty="0">
                <a:latin typeface="Century Gothic" panose="020B0502020202020204" pitchFamily="34" charset="0"/>
              </a:rPr>
              <a:t> </a:t>
            </a:r>
          </a:p>
          <a:p>
            <a:pPr marL="240404" indent="-240404"/>
            <a:r>
              <a:rPr lang="fr-FR" sz="2176" dirty="0">
                <a:latin typeface="Century Gothic" panose="020B0502020202020204" pitchFamily="34" charset="0"/>
              </a:rPr>
              <a:t>3°- </a:t>
            </a:r>
            <a:r>
              <a:rPr lang="fr-FR" sz="1814" dirty="0">
                <a:latin typeface="Century Gothic" panose="020B0502020202020204" pitchFamily="34" charset="0"/>
              </a:rPr>
              <a:t>(pour les stagiaires bénéficiant d’un parcours réalisé en alternance dont le stage en responsabilité à mi-temps) </a:t>
            </a:r>
            <a:r>
              <a:rPr lang="fr-FR" sz="2176" dirty="0">
                <a:latin typeface="Century Gothic" panose="020B0502020202020204" pitchFamily="34" charset="0"/>
              </a:rPr>
              <a:t>l'avis du</a:t>
            </a:r>
            <a:r>
              <a:rPr lang="fr-FR" sz="2176" b="1" i="1" dirty="0">
                <a:latin typeface="Century Gothic" panose="020B0502020202020204" pitchFamily="34" charset="0"/>
              </a:rPr>
              <a:t> directeur de l'INSPÉ</a:t>
            </a:r>
            <a:r>
              <a:rPr lang="fr-FR" sz="2176" i="1" dirty="0">
                <a:latin typeface="Century Gothic" panose="020B0502020202020204" pitchFamily="34" charset="0"/>
              </a:rPr>
              <a:t> </a:t>
            </a:r>
            <a:r>
              <a:rPr lang="fr-FR" sz="2176" dirty="0">
                <a:latin typeface="Century Gothic" panose="020B0502020202020204" pitchFamily="34" charset="0"/>
              </a:rPr>
              <a:t>responsable de la formation du stagiaire.</a:t>
            </a:r>
            <a:endParaRPr sz="3264" dirty="0">
              <a:latin typeface="Century Gothic" panose="020B0502020202020204" pitchFamily="34" charset="0"/>
              <a:cs typeface="Calibri"/>
            </a:endParaRPr>
          </a:p>
        </p:txBody>
      </p:sp>
    </p:spTree>
    <p:extLst>
      <p:ext uri="{BB962C8B-B14F-4D97-AF65-F5344CB8AC3E}">
        <p14:creationId xmlns:p14="http://schemas.microsoft.com/office/powerpoint/2010/main" val="2079788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3600" b="0" dirty="0"/>
              <a:t>Quelques chiffres sur l’enseignement en Nouvelle-Calédonie</a:t>
            </a:r>
            <a:r>
              <a:rPr lang="fr-FR" dirty="0"/>
              <a:t> </a:t>
            </a:r>
            <a:r>
              <a:rPr lang="fr-FR" dirty="0" smtClean="0"/>
              <a:t/>
            </a:r>
            <a:br>
              <a:rPr lang="fr-FR" dirty="0" smtClean="0"/>
            </a:br>
            <a:r>
              <a:rPr lang="fr-FR" dirty="0" smtClean="0"/>
              <a:t/>
            </a:r>
            <a:br>
              <a:rPr lang="fr-FR" dirty="0" smtClean="0"/>
            </a:br>
            <a:r>
              <a:rPr lang="fr-FR" dirty="0" smtClean="0"/>
              <a:t>David BROUSTET</a:t>
            </a:r>
            <a:r>
              <a:rPr lang="fr-FR" dirty="0"/>
              <a:t/>
            </a:r>
            <a:br>
              <a:rPr lang="fr-FR" dirty="0"/>
            </a:br>
            <a:r>
              <a:rPr lang="fr-FR" dirty="0"/>
              <a:t>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39</a:t>
            </a:fld>
            <a:endParaRPr lang="fr-FR" dirty="0"/>
          </a:p>
        </p:txBody>
      </p:sp>
    </p:spTree>
    <p:extLst>
      <p:ext uri="{BB962C8B-B14F-4D97-AF65-F5344CB8AC3E}">
        <p14:creationId xmlns:p14="http://schemas.microsoft.com/office/powerpoint/2010/main" val="419518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marL="0" indent="0">
              <a:buNone/>
            </a:pPr>
            <a:r>
              <a:rPr lang="fr-FR" sz="3600" dirty="0"/>
              <a:t>Accueil par monsieur le Vice-Recteur </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latin typeface="Acumin Pro" panose="020B0504020202020204" pitchFamily="34" charset="0"/>
              </a:rPr>
              <a:pPr/>
              <a:t>4</a:t>
            </a:fld>
            <a:endParaRPr lang="fr-FR" dirty="0">
              <a:latin typeface="Acumin Pro" panose="020B0504020202020204" pitchFamily="34" charset="0"/>
            </a:endParaRPr>
          </a:p>
        </p:txBody>
      </p:sp>
    </p:spTree>
    <p:extLst>
      <p:ext uri="{BB962C8B-B14F-4D97-AF65-F5344CB8AC3E}">
        <p14:creationId xmlns:p14="http://schemas.microsoft.com/office/powerpoint/2010/main" val="509434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40</a:t>
            </a:fld>
            <a:endParaRPr lang="fr-FR" dirty="0"/>
          </a:p>
        </p:txBody>
      </p:sp>
      <p:sp>
        <p:nvSpPr>
          <p:cNvPr id="4" name="Espace réservé du contenu 3"/>
          <p:cNvSpPr>
            <a:spLocks noGrp="1"/>
          </p:cNvSpPr>
          <p:nvPr>
            <p:ph sz="quarter" idx="14"/>
          </p:nvPr>
        </p:nvSpPr>
        <p:spPr/>
        <p:txBody>
          <a:bodyPr/>
          <a:lstStyle/>
          <a:p>
            <a:endParaRPr lang="fr-FR" dirty="0"/>
          </a:p>
        </p:txBody>
      </p:sp>
      <p:sp>
        <p:nvSpPr>
          <p:cNvPr id="5" name="Titre 4"/>
          <p:cNvSpPr>
            <a:spLocks noGrp="1"/>
          </p:cNvSpPr>
          <p:nvPr>
            <p:ph type="title"/>
          </p:nvPr>
        </p:nvSpPr>
        <p:spPr/>
        <p:txBody>
          <a:bodyPr/>
          <a:lstStyle/>
          <a:p>
            <a:r>
              <a:rPr lang="fr-FR" dirty="0">
                <a:solidFill>
                  <a:prstClr val="black"/>
                </a:solidFill>
                <a:latin typeface="Calibri"/>
              </a:rPr>
              <a:t>63 800 élèves scolarisés jusqu’au lycée à la rentrée 2023</a:t>
            </a:r>
            <a:br>
              <a:rPr lang="fr-FR" dirty="0">
                <a:solidFill>
                  <a:prstClr val="black"/>
                </a:solidFill>
                <a:latin typeface="Calibri"/>
              </a:rPr>
            </a:br>
            <a:endParaRPr lang="fr-FR" dirty="0"/>
          </a:p>
        </p:txBody>
      </p:sp>
      <p:pic>
        <p:nvPicPr>
          <p:cNvPr id="6" name="Image 5"/>
          <p:cNvPicPr>
            <a:picLocks noChangeAspect="1"/>
          </p:cNvPicPr>
          <p:nvPr/>
        </p:nvPicPr>
        <p:blipFill rotWithShape="1">
          <a:blip r:embed="rId3"/>
          <a:srcRect l="22036" t="15192" r="18072" b="10476"/>
          <a:stretch/>
        </p:blipFill>
        <p:spPr>
          <a:xfrm>
            <a:off x="1519697" y="1480764"/>
            <a:ext cx="6984776" cy="4876164"/>
          </a:xfrm>
          <a:prstGeom prst="rect">
            <a:avLst/>
          </a:prstGeom>
        </p:spPr>
      </p:pic>
    </p:spTree>
    <p:extLst>
      <p:ext uri="{BB962C8B-B14F-4D97-AF65-F5344CB8AC3E}">
        <p14:creationId xmlns:p14="http://schemas.microsoft.com/office/powerpoint/2010/main" val="1189297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41</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p:txBody>
          <a:bodyPr/>
          <a:lstStyle/>
          <a:p>
            <a:r>
              <a:rPr lang="fr-FR" dirty="0">
                <a:solidFill>
                  <a:prstClr val="black"/>
                </a:solidFill>
                <a:latin typeface="Calibri"/>
              </a:rPr>
              <a:t>Des effectifs d’élèves globalement en diminution</a:t>
            </a:r>
          </a:p>
        </p:txBody>
      </p:sp>
      <p:pic>
        <p:nvPicPr>
          <p:cNvPr id="2" name="Image 1"/>
          <p:cNvPicPr>
            <a:picLocks noChangeAspect="1"/>
          </p:cNvPicPr>
          <p:nvPr/>
        </p:nvPicPr>
        <p:blipFill rotWithShape="1">
          <a:blip r:embed="rId3"/>
          <a:srcRect l="11112" t="9289" r="11956" b="8650"/>
          <a:stretch/>
        </p:blipFill>
        <p:spPr>
          <a:xfrm>
            <a:off x="776536" y="1340768"/>
            <a:ext cx="8496944" cy="5098166"/>
          </a:xfrm>
          <a:prstGeom prst="rect">
            <a:avLst/>
          </a:prstGeom>
        </p:spPr>
      </p:pic>
    </p:spTree>
    <p:extLst>
      <p:ext uri="{BB962C8B-B14F-4D97-AF65-F5344CB8AC3E}">
        <p14:creationId xmlns:p14="http://schemas.microsoft.com/office/powerpoint/2010/main" val="3677119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42</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p:txBody>
          <a:bodyPr/>
          <a:lstStyle/>
          <a:p>
            <a:r>
              <a:rPr lang="fr-FR" dirty="0">
                <a:solidFill>
                  <a:prstClr val="black"/>
                </a:solidFill>
                <a:latin typeface="Calibri"/>
              </a:rPr>
              <a:t>De fortes disparités selon l’établissement</a:t>
            </a:r>
          </a:p>
        </p:txBody>
      </p:sp>
      <p:pic>
        <p:nvPicPr>
          <p:cNvPr id="7" name="Image 6"/>
          <p:cNvPicPr>
            <a:picLocks noChangeAspect="1"/>
          </p:cNvPicPr>
          <p:nvPr/>
        </p:nvPicPr>
        <p:blipFill rotWithShape="1">
          <a:blip r:embed="rId3"/>
          <a:srcRect l="11032" t="14082" r="12482" b="14008"/>
          <a:stretch/>
        </p:blipFill>
        <p:spPr>
          <a:xfrm>
            <a:off x="530666" y="1484784"/>
            <a:ext cx="8962837" cy="4739962"/>
          </a:xfrm>
          <a:prstGeom prst="rect">
            <a:avLst/>
          </a:prstGeom>
        </p:spPr>
      </p:pic>
    </p:spTree>
    <p:extLst>
      <p:ext uri="{BB962C8B-B14F-4D97-AF65-F5344CB8AC3E}">
        <p14:creationId xmlns:p14="http://schemas.microsoft.com/office/powerpoint/2010/main" val="4276230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43</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p:txBody>
          <a:bodyPr/>
          <a:lstStyle/>
          <a:p>
            <a:r>
              <a:rPr lang="fr-FR" dirty="0">
                <a:solidFill>
                  <a:prstClr val="black"/>
                </a:solidFill>
                <a:latin typeface="Calibri"/>
              </a:rPr>
              <a:t>Des collèges très isolés et bien plus éloignés que ceux de métropole</a:t>
            </a:r>
          </a:p>
        </p:txBody>
      </p:sp>
      <p:pic>
        <p:nvPicPr>
          <p:cNvPr id="2" name="Image 1"/>
          <p:cNvPicPr>
            <a:picLocks noChangeAspect="1"/>
          </p:cNvPicPr>
          <p:nvPr/>
        </p:nvPicPr>
        <p:blipFill rotWithShape="1">
          <a:blip r:embed="rId3"/>
          <a:srcRect l="10455" t="8466" r="12666" b="8079"/>
          <a:stretch/>
        </p:blipFill>
        <p:spPr>
          <a:xfrm>
            <a:off x="696238" y="1336552"/>
            <a:ext cx="8631694" cy="5270680"/>
          </a:xfrm>
          <a:prstGeom prst="rect">
            <a:avLst/>
          </a:prstGeom>
        </p:spPr>
      </p:pic>
    </p:spTree>
    <p:extLst>
      <p:ext uri="{BB962C8B-B14F-4D97-AF65-F5344CB8AC3E}">
        <p14:creationId xmlns:p14="http://schemas.microsoft.com/office/powerpoint/2010/main" val="4011528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44</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a:xfrm>
            <a:off x="374846" y="836712"/>
            <a:ext cx="9274479" cy="648072"/>
          </a:xfrm>
        </p:spPr>
        <p:txBody>
          <a:bodyPr/>
          <a:lstStyle/>
          <a:p>
            <a:pPr>
              <a:lnSpc>
                <a:spcPct val="100000"/>
              </a:lnSpc>
            </a:pPr>
            <a:r>
              <a:rPr lang="fr-FR" dirty="0">
                <a:solidFill>
                  <a:prstClr val="black"/>
                </a:solidFill>
                <a:latin typeface="Calibri"/>
              </a:rPr>
              <a:t>Un pourcentage de candidats refusés dès le premier groupe d’épreuves au baccalauréat plus élevé que la moyenne métropolitaine et les académies comparables</a:t>
            </a:r>
          </a:p>
        </p:txBody>
      </p:sp>
      <p:pic>
        <p:nvPicPr>
          <p:cNvPr id="6" name="Image 5"/>
          <p:cNvPicPr>
            <a:picLocks noChangeAspect="1"/>
          </p:cNvPicPr>
          <p:nvPr/>
        </p:nvPicPr>
        <p:blipFill rotWithShape="1">
          <a:blip r:embed="rId3"/>
          <a:srcRect l="10626" t="11112" r="10617" b="5547"/>
          <a:stretch/>
        </p:blipFill>
        <p:spPr>
          <a:xfrm>
            <a:off x="811243" y="1700808"/>
            <a:ext cx="8401683" cy="5001001"/>
          </a:xfrm>
          <a:prstGeom prst="rect">
            <a:avLst/>
          </a:prstGeom>
        </p:spPr>
      </p:pic>
    </p:spTree>
    <p:extLst>
      <p:ext uri="{BB962C8B-B14F-4D97-AF65-F5344CB8AC3E}">
        <p14:creationId xmlns:p14="http://schemas.microsoft.com/office/powerpoint/2010/main" val="67772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45</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a:xfrm>
            <a:off x="374846" y="836712"/>
            <a:ext cx="9274479" cy="376864"/>
          </a:xfrm>
        </p:spPr>
        <p:txBody>
          <a:bodyPr/>
          <a:lstStyle/>
          <a:p>
            <a:pPr>
              <a:lnSpc>
                <a:spcPct val="100000"/>
              </a:lnSpc>
            </a:pPr>
            <a:r>
              <a:rPr lang="fr-FR" dirty="0">
                <a:solidFill>
                  <a:prstClr val="black"/>
                </a:solidFill>
                <a:latin typeface="Calibri"/>
              </a:rPr>
              <a:t>Un écart entre les filles et les garçons deux fois supérieur à la métropole</a:t>
            </a:r>
          </a:p>
        </p:txBody>
      </p:sp>
      <p:pic>
        <p:nvPicPr>
          <p:cNvPr id="2" name="Image 1"/>
          <p:cNvPicPr>
            <a:picLocks noChangeAspect="1"/>
          </p:cNvPicPr>
          <p:nvPr/>
        </p:nvPicPr>
        <p:blipFill rotWithShape="1">
          <a:blip r:embed="rId3"/>
          <a:srcRect l="11544" t="10466" r="10947" b="8042"/>
          <a:stretch/>
        </p:blipFill>
        <p:spPr>
          <a:xfrm>
            <a:off x="632520" y="1340768"/>
            <a:ext cx="8784976" cy="5195416"/>
          </a:xfrm>
          <a:prstGeom prst="rect">
            <a:avLst/>
          </a:prstGeom>
        </p:spPr>
      </p:pic>
    </p:spTree>
    <p:extLst>
      <p:ext uri="{BB962C8B-B14F-4D97-AF65-F5344CB8AC3E}">
        <p14:creationId xmlns:p14="http://schemas.microsoft.com/office/powerpoint/2010/main" val="3417316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46</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a:xfrm>
            <a:off x="374846" y="836712"/>
            <a:ext cx="9274479" cy="376864"/>
          </a:xfrm>
        </p:spPr>
        <p:txBody>
          <a:bodyPr/>
          <a:lstStyle/>
          <a:p>
            <a:pPr>
              <a:lnSpc>
                <a:spcPct val="100000"/>
              </a:lnSpc>
            </a:pPr>
            <a:r>
              <a:rPr lang="fr-FR" dirty="0">
                <a:solidFill>
                  <a:prstClr val="black"/>
                </a:solidFill>
                <a:latin typeface="Calibri"/>
              </a:rPr>
              <a:t>Un écart de réussite important selon l’origine sociale</a:t>
            </a:r>
          </a:p>
        </p:txBody>
      </p:sp>
      <p:pic>
        <p:nvPicPr>
          <p:cNvPr id="6" name="Image 5"/>
          <p:cNvPicPr>
            <a:picLocks noChangeAspect="1"/>
          </p:cNvPicPr>
          <p:nvPr/>
        </p:nvPicPr>
        <p:blipFill rotWithShape="1">
          <a:blip r:embed="rId3"/>
          <a:srcRect l="11977" t="12517" r="11969" b="9766"/>
          <a:stretch/>
        </p:blipFill>
        <p:spPr>
          <a:xfrm>
            <a:off x="469245" y="1412776"/>
            <a:ext cx="9145016" cy="5256584"/>
          </a:xfrm>
          <a:prstGeom prst="rect">
            <a:avLst/>
          </a:prstGeom>
        </p:spPr>
      </p:pic>
    </p:spTree>
    <p:extLst>
      <p:ext uri="{BB962C8B-B14F-4D97-AF65-F5344CB8AC3E}">
        <p14:creationId xmlns:p14="http://schemas.microsoft.com/office/powerpoint/2010/main" val="4114315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47</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a:xfrm>
            <a:off x="374846" y="836712"/>
            <a:ext cx="9274479" cy="504056"/>
          </a:xfrm>
        </p:spPr>
        <p:txBody>
          <a:bodyPr/>
          <a:lstStyle/>
          <a:p>
            <a:r>
              <a:rPr lang="fr-FR" dirty="0"/>
              <a:t>Un espace statistique facilement accessible…</a:t>
            </a:r>
          </a:p>
        </p:txBody>
      </p:sp>
      <p:pic>
        <p:nvPicPr>
          <p:cNvPr id="7" name="Image 6"/>
          <p:cNvPicPr>
            <a:picLocks noChangeAspect="1"/>
          </p:cNvPicPr>
          <p:nvPr/>
        </p:nvPicPr>
        <p:blipFill>
          <a:blip r:embed="rId3"/>
          <a:stretch>
            <a:fillRect/>
          </a:stretch>
        </p:blipFill>
        <p:spPr>
          <a:xfrm>
            <a:off x="951208" y="1496314"/>
            <a:ext cx="8136905" cy="5110918"/>
          </a:xfrm>
          <a:prstGeom prst="rect">
            <a:avLst/>
          </a:prstGeom>
        </p:spPr>
      </p:pic>
    </p:spTree>
    <p:extLst>
      <p:ext uri="{BB962C8B-B14F-4D97-AF65-F5344CB8AC3E}">
        <p14:creationId xmlns:p14="http://schemas.microsoft.com/office/powerpoint/2010/main" val="672867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48</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a:xfrm>
            <a:off x="374846" y="836712"/>
            <a:ext cx="9274479" cy="504056"/>
          </a:xfrm>
        </p:spPr>
        <p:txBody>
          <a:bodyPr/>
          <a:lstStyle/>
          <a:p>
            <a:r>
              <a:rPr lang="fr-FR" dirty="0"/>
              <a:t>… à tout type de lecteurs</a:t>
            </a:r>
          </a:p>
        </p:txBody>
      </p:sp>
      <p:pic>
        <p:nvPicPr>
          <p:cNvPr id="6" name="Image 5"/>
          <p:cNvPicPr>
            <a:picLocks noChangeAspect="1"/>
          </p:cNvPicPr>
          <p:nvPr/>
        </p:nvPicPr>
        <p:blipFill>
          <a:blip r:embed="rId3"/>
          <a:stretch>
            <a:fillRect/>
          </a:stretch>
        </p:blipFill>
        <p:spPr>
          <a:xfrm>
            <a:off x="1612403" y="1491893"/>
            <a:ext cx="3399682" cy="4907087"/>
          </a:xfrm>
          <a:prstGeom prst="rect">
            <a:avLst/>
          </a:prstGeom>
        </p:spPr>
      </p:pic>
      <p:pic>
        <p:nvPicPr>
          <p:cNvPr id="8" name="Image 7"/>
          <p:cNvPicPr>
            <a:picLocks noChangeAspect="1"/>
          </p:cNvPicPr>
          <p:nvPr/>
        </p:nvPicPr>
        <p:blipFill>
          <a:blip r:embed="rId4"/>
          <a:stretch>
            <a:fillRect/>
          </a:stretch>
        </p:blipFill>
        <p:spPr>
          <a:xfrm>
            <a:off x="5313040" y="1491893"/>
            <a:ext cx="3395372" cy="4971986"/>
          </a:xfrm>
          <a:prstGeom prst="rect">
            <a:avLst/>
          </a:prstGeom>
        </p:spPr>
      </p:pic>
    </p:spTree>
    <p:extLst>
      <p:ext uri="{BB962C8B-B14F-4D97-AF65-F5344CB8AC3E}">
        <p14:creationId xmlns:p14="http://schemas.microsoft.com/office/powerpoint/2010/main" val="2261770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3600" dirty="0" smtClean="0"/>
              <a:t>CALENDRIER DES JOURN</a:t>
            </a:r>
            <a:r>
              <a:rPr lang="fr-FR" sz="3600" dirty="0" smtClean="0">
                <a:latin typeface="Acumin Pro" panose="020B0504020202020204"/>
                <a:cs typeface="Calibri" panose="020F0502020204030204" pitchFamily="34" charset="0"/>
              </a:rPr>
              <a:t>É</a:t>
            </a:r>
            <a:r>
              <a:rPr lang="fr-FR" sz="3600" dirty="0" smtClean="0"/>
              <a:t>ES D’ACCUEIL</a:t>
            </a:r>
            <a:r>
              <a:rPr lang="fr-FR" sz="3600" b="0" dirty="0"/>
              <a:t/>
            </a:r>
            <a:br>
              <a:rPr lang="fr-FR" sz="3600" b="0" dirty="0"/>
            </a:br>
            <a:r>
              <a:rPr lang="fr-FR" dirty="0"/>
              <a:t>	</a:t>
            </a:r>
            <a:br>
              <a:rPr lang="fr-FR" dirty="0"/>
            </a:b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49</a:t>
            </a:fld>
            <a:endParaRPr lang="fr-FR" dirty="0"/>
          </a:p>
        </p:txBody>
      </p:sp>
    </p:spTree>
    <p:extLst>
      <p:ext uri="{BB962C8B-B14F-4D97-AF65-F5344CB8AC3E}">
        <p14:creationId xmlns:p14="http://schemas.microsoft.com/office/powerpoint/2010/main" val="2121028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smtClean="0"/>
              <a:t>Présentation </a:t>
            </a:r>
            <a:r>
              <a:rPr lang="fr-FR" dirty="0"/>
              <a:t>des représentants de </a:t>
            </a:r>
            <a:r>
              <a:rPr lang="fr-FR" dirty="0" smtClean="0"/>
              <a:t>   l’administration et des </a:t>
            </a:r>
            <a:r>
              <a:rPr lang="fr-FR" dirty="0"/>
              <a:t>représentants des filières de l’INSPE</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2249948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89998" y="1844824"/>
            <a:ext cx="2730000" cy="4052200"/>
          </a:xfrm>
        </p:spPr>
        <p:txBody>
          <a:bodyPr/>
          <a:lstStyle/>
          <a:p>
            <a:pPr marL="0" indent="0">
              <a:buNone/>
            </a:pPr>
            <a:r>
              <a:rPr lang="fr-FR" sz="1400" dirty="0" smtClean="0"/>
              <a:t>Mardi 22 août 2023</a:t>
            </a:r>
          </a:p>
          <a:p>
            <a:pPr marL="0" indent="0">
              <a:spcBef>
                <a:spcPts val="0"/>
              </a:spcBef>
              <a:spcAft>
                <a:spcPts val="0"/>
              </a:spcAft>
              <a:buNone/>
            </a:pPr>
            <a:r>
              <a:rPr lang="pt-BR" sz="1400" b="0" dirty="0"/>
              <a:t>7h30 - 11h30 </a:t>
            </a:r>
            <a:r>
              <a:rPr lang="pt-BR" sz="1400" b="0" dirty="0" smtClean="0"/>
              <a:t>- Amphi Guy Agniel</a:t>
            </a:r>
          </a:p>
          <a:p>
            <a:pPr marL="0" indent="0">
              <a:spcBef>
                <a:spcPts val="0"/>
              </a:spcBef>
              <a:spcAft>
                <a:spcPts val="0"/>
              </a:spcAft>
              <a:buNone/>
            </a:pPr>
            <a:endParaRPr lang="pt-BR" sz="1400" b="0" dirty="0" smtClean="0"/>
          </a:p>
          <a:p>
            <a:pPr marL="0" indent="0">
              <a:spcBef>
                <a:spcPts val="0"/>
              </a:spcBef>
              <a:spcAft>
                <a:spcPts val="0"/>
              </a:spcAft>
              <a:buNone/>
            </a:pPr>
            <a:r>
              <a:rPr lang="pt-BR" sz="1400" b="0" dirty="0" smtClean="0"/>
              <a:t>Accueil et réunion de rentrée</a:t>
            </a:r>
          </a:p>
          <a:p>
            <a:pPr marL="0" indent="0">
              <a:buNone/>
            </a:pPr>
            <a:endParaRPr lang="pt-BR" sz="1400" b="0" dirty="0"/>
          </a:p>
          <a:p>
            <a:pPr marL="0" indent="0">
              <a:spcBef>
                <a:spcPts val="0"/>
              </a:spcBef>
              <a:spcAft>
                <a:spcPts val="0"/>
              </a:spcAft>
              <a:buNone/>
            </a:pPr>
            <a:r>
              <a:rPr lang="pt-BR" sz="1400" b="0" dirty="0"/>
              <a:t>13h30 - </a:t>
            </a:r>
            <a:r>
              <a:rPr lang="pt-BR" sz="1400" b="0" dirty="0" smtClean="0"/>
              <a:t>16h30 - INSPE</a:t>
            </a:r>
          </a:p>
          <a:p>
            <a:pPr marL="0" indent="0">
              <a:spcBef>
                <a:spcPts val="0"/>
              </a:spcBef>
              <a:spcAft>
                <a:spcPts val="0"/>
              </a:spcAft>
              <a:buNone/>
            </a:pPr>
            <a:endParaRPr lang="fr-FR" sz="1400" b="0" dirty="0" smtClean="0"/>
          </a:p>
          <a:p>
            <a:pPr marL="0" indent="0">
              <a:spcBef>
                <a:spcPts val="0"/>
              </a:spcBef>
              <a:spcAft>
                <a:spcPts val="0"/>
              </a:spcAft>
              <a:buNone/>
            </a:pPr>
            <a:r>
              <a:rPr lang="fr-FR" sz="1400" b="0" dirty="0" smtClean="0"/>
              <a:t>Accueil disciplinaire</a:t>
            </a:r>
            <a:endParaRPr lang="fr-FR" sz="1400" b="0" dirty="0"/>
          </a:p>
        </p:txBody>
      </p:sp>
      <p:sp>
        <p:nvSpPr>
          <p:cNvPr id="4" name="Espace réservé du texte 3"/>
          <p:cNvSpPr>
            <a:spLocks noGrp="1"/>
          </p:cNvSpPr>
          <p:nvPr>
            <p:ph type="body" sz="quarter" idx="14"/>
          </p:nvPr>
        </p:nvSpPr>
        <p:spPr>
          <a:xfrm>
            <a:off x="3588000" y="1844824"/>
            <a:ext cx="2730000" cy="4054376"/>
          </a:xfrm>
        </p:spPr>
        <p:txBody>
          <a:bodyPr/>
          <a:lstStyle/>
          <a:p>
            <a:pPr marL="0" indent="0">
              <a:buNone/>
            </a:pPr>
            <a:r>
              <a:rPr lang="fr-FR" sz="1400" dirty="0" smtClean="0"/>
              <a:t>Mercredi 23 août 2023</a:t>
            </a:r>
            <a:endParaRPr lang="fr-FR" sz="1400" dirty="0"/>
          </a:p>
          <a:p>
            <a:pPr marL="0" indent="0">
              <a:spcBef>
                <a:spcPts val="0"/>
              </a:spcBef>
              <a:spcAft>
                <a:spcPts val="0"/>
              </a:spcAft>
              <a:buNone/>
            </a:pPr>
            <a:r>
              <a:rPr lang="fr-FR" sz="1400" b="0" dirty="0"/>
              <a:t>8h - </a:t>
            </a:r>
            <a:r>
              <a:rPr lang="fr-FR" sz="1400" b="0" dirty="0" smtClean="0"/>
              <a:t>11h – INSPE (salle </a:t>
            </a:r>
            <a:r>
              <a:rPr lang="fr-FR" sz="1400" b="0" dirty="0"/>
              <a:t>de réunion </a:t>
            </a:r>
            <a:r>
              <a:rPr lang="fr-FR" sz="1400" b="0" dirty="0" smtClean="0"/>
              <a:t>et salle 3)</a:t>
            </a:r>
          </a:p>
          <a:p>
            <a:pPr marL="0" indent="0">
              <a:spcBef>
                <a:spcPts val="0"/>
              </a:spcBef>
              <a:spcAft>
                <a:spcPts val="0"/>
              </a:spcAft>
              <a:buNone/>
            </a:pPr>
            <a:endParaRPr lang="fr-FR" sz="1400" b="0" dirty="0" smtClean="0"/>
          </a:p>
          <a:p>
            <a:pPr marL="0" indent="0">
              <a:spcBef>
                <a:spcPts val="0"/>
              </a:spcBef>
              <a:spcAft>
                <a:spcPts val="0"/>
              </a:spcAft>
              <a:buNone/>
            </a:pPr>
            <a:r>
              <a:rPr lang="fr-FR" sz="1400" b="0" dirty="0" smtClean="0"/>
              <a:t>Gestion de classe</a:t>
            </a:r>
          </a:p>
          <a:p>
            <a:pPr marL="0" indent="0">
              <a:buNone/>
            </a:pPr>
            <a:endParaRPr lang="fr-FR" sz="1400" b="0" dirty="0"/>
          </a:p>
          <a:p>
            <a:pPr marL="0" indent="0">
              <a:spcBef>
                <a:spcPts val="0"/>
              </a:spcBef>
              <a:spcAft>
                <a:spcPts val="0"/>
              </a:spcAft>
              <a:buNone/>
            </a:pPr>
            <a:r>
              <a:rPr lang="fr-FR" sz="1400" b="0" dirty="0" smtClean="0"/>
              <a:t>13h </a:t>
            </a:r>
            <a:r>
              <a:rPr lang="fr-FR" sz="1400" b="0" dirty="0"/>
              <a:t>- </a:t>
            </a:r>
            <a:r>
              <a:rPr lang="fr-FR" sz="1400" b="0" dirty="0" smtClean="0"/>
              <a:t>16h30 – INSPE (salle de réunion)</a:t>
            </a:r>
          </a:p>
          <a:p>
            <a:pPr marL="0" indent="0">
              <a:spcBef>
                <a:spcPts val="0"/>
              </a:spcBef>
              <a:spcAft>
                <a:spcPts val="0"/>
              </a:spcAft>
              <a:buNone/>
            </a:pPr>
            <a:endParaRPr lang="fr-FR" sz="1400" b="0" dirty="0" smtClean="0"/>
          </a:p>
          <a:p>
            <a:pPr marL="0" indent="0">
              <a:spcBef>
                <a:spcPts val="0"/>
              </a:spcBef>
              <a:spcAft>
                <a:spcPts val="0"/>
              </a:spcAft>
              <a:buNone/>
            </a:pPr>
            <a:r>
              <a:rPr lang="fr-FR" sz="1400" b="0" dirty="0"/>
              <a:t>Le numérique à l'Ecole</a:t>
            </a:r>
          </a:p>
          <a:p>
            <a:pPr marL="0" indent="0">
              <a:spcBef>
                <a:spcPts val="0"/>
              </a:spcBef>
              <a:spcAft>
                <a:spcPts val="0"/>
              </a:spcAft>
              <a:buNone/>
            </a:pPr>
            <a:r>
              <a:rPr lang="fr-FR" sz="1400" b="0" dirty="0"/>
              <a:t>La place de l'oral dans les différents parcours</a:t>
            </a:r>
          </a:p>
          <a:p>
            <a:pPr marL="0" indent="0">
              <a:spcBef>
                <a:spcPts val="0"/>
              </a:spcBef>
              <a:spcAft>
                <a:spcPts val="0"/>
              </a:spcAft>
              <a:buNone/>
            </a:pPr>
            <a:r>
              <a:rPr lang="fr-FR" sz="1400" b="0" dirty="0"/>
              <a:t>La valorisation de la voie professionnelle</a:t>
            </a:r>
          </a:p>
          <a:p>
            <a:pPr marL="0" indent="0">
              <a:spcBef>
                <a:spcPts val="0"/>
              </a:spcBef>
              <a:spcAft>
                <a:spcPts val="0"/>
              </a:spcAft>
              <a:buNone/>
            </a:pPr>
            <a:r>
              <a:rPr lang="fr-FR" sz="1400" b="0" dirty="0" smtClean="0"/>
              <a:t>La persévérance scolaire</a:t>
            </a:r>
            <a:endParaRPr lang="fr-FR" sz="1400" b="0" dirty="0"/>
          </a:p>
          <a:p>
            <a:pPr marL="0" indent="0">
              <a:buNone/>
            </a:pPr>
            <a:endParaRPr lang="fr-FR" sz="1400" b="0" dirty="0"/>
          </a:p>
        </p:txBody>
      </p:sp>
      <p:sp>
        <p:nvSpPr>
          <p:cNvPr id="5" name="Espace réservé du texte 4"/>
          <p:cNvSpPr>
            <a:spLocks noGrp="1"/>
          </p:cNvSpPr>
          <p:nvPr>
            <p:ph type="body" sz="quarter" idx="15"/>
          </p:nvPr>
        </p:nvSpPr>
        <p:spPr>
          <a:xfrm>
            <a:off x="6825208" y="1842648"/>
            <a:ext cx="2730000" cy="4054376"/>
          </a:xfrm>
        </p:spPr>
        <p:txBody>
          <a:bodyPr/>
          <a:lstStyle/>
          <a:p>
            <a:pPr marL="0" indent="0">
              <a:buNone/>
            </a:pPr>
            <a:r>
              <a:rPr lang="fr-FR" sz="1400" dirty="0" smtClean="0"/>
              <a:t>Jeudi 24 août 2023</a:t>
            </a:r>
          </a:p>
          <a:p>
            <a:pPr marL="0" indent="0">
              <a:buNone/>
            </a:pPr>
            <a:r>
              <a:rPr lang="fr-FR" sz="1400" b="0" dirty="0" smtClean="0"/>
              <a:t>Matinée </a:t>
            </a:r>
          </a:p>
          <a:p>
            <a:pPr marL="0" indent="0">
              <a:buNone/>
            </a:pPr>
            <a:r>
              <a:rPr lang="fr-FR" sz="1400" b="0" dirty="0" smtClean="0"/>
              <a:t>Didactique </a:t>
            </a:r>
            <a:r>
              <a:rPr lang="fr-FR" sz="1400" b="0" dirty="0"/>
              <a:t>disciplinaire </a:t>
            </a:r>
          </a:p>
          <a:p>
            <a:pPr marL="0" indent="0">
              <a:buNone/>
            </a:pPr>
            <a:endParaRPr lang="fr-FR" sz="1400" b="0" dirty="0" smtClean="0"/>
          </a:p>
          <a:p>
            <a:pPr marL="0" indent="0">
              <a:spcBef>
                <a:spcPts val="0"/>
              </a:spcBef>
              <a:spcAft>
                <a:spcPts val="0"/>
              </a:spcAft>
              <a:buNone/>
            </a:pPr>
            <a:r>
              <a:rPr lang="fr-FR" sz="1400" b="0" dirty="0"/>
              <a:t>13h30 - 16h30 </a:t>
            </a:r>
            <a:r>
              <a:rPr lang="fr-FR" sz="1400" b="0" dirty="0" smtClean="0"/>
              <a:t>– INSPE (Salle de réunion)</a:t>
            </a:r>
          </a:p>
          <a:p>
            <a:pPr marL="0" indent="0">
              <a:spcBef>
                <a:spcPts val="0"/>
              </a:spcBef>
              <a:spcAft>
                <a:spcPts val="0"/>
              </a:spcAft>
              <a:buNone/>
            </a:pPr>
            <a:endParaRPr lang="fr-FR" sz="1400" b="0" dirty="0" smtClean="0"/>
          </a:p>
          <a:p>
            <a:pPr marL="0" indent="0">
              <a:spcBef>
                <a:spcPts val="0"/>
              </a:spcBef>
              <a:spcAft>
                <a:spcPts val="0"/>
              </a:spcAft>
              <a:buNone/>
            </a:pPr>
            <a:r>
              <a:rPr lang="fr-FR" sz="1400" b="0" dirty="0"/>
              <a:t>Agir sur le climat </a:t>
            </a:r>
            <a:r>
              <a:rPr lang="fr-FR" sz="1400" b="0" dirty="0" smtClean="0"/>
              <a:t>scolaire</a:t>
            </a:r>
            <a:endParaRPr lang="fr-FR" sz="1400" b="0" dirty="0"/>
          </a:p>
        </p:txBody>
      </p:sp>
      <p:sp>
        <p:nvSpPr>
          <p:cNvPr id="8" name="Espace réservé du numéro de diapositive 7"/>
          <p:cNvSpPr>
            <a:spLocks noGrp="1"/>
          </p:cNvSpPr>
          <p:nvPr>
            <p:ph type="sldNum" sz="quarter" idx="4294967295"/>
          </p:nvPr>
        </p:nvSpPr>
        <p:spPr/>
        <p:txBody>
          <a:bodyPr/>
          <a:lstStyle/>
          <a:p>
            <a:fld id="{733122C9-A0B9-462F-8757-0847AD287B63}" type="slidenum">
              <a:rPr lang="fr-FR" smtClean="0"/>
              <a:pPr/>
              <a:t>50</a:t>
            </a:fld>
            <a:endParaRPr lang="fr-FR" dirty="0"/>
          </a:p>
        </p:txBody>
      </p:sp>
    </p:spTree>
    <p:extLst>
      <p:ext uri="{BB962C8B-B14F-4D97-AF65-F5344CB8AC3E}">
        <p14:creationId xmlns:p14="http://schemas.microsoft.com/office/powerpoint/2010/main" val="500107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3600" dirty="0" smtClean="0"/>
              <a:t>QUESTIONS DIVERSES</a:t>
            </a:r>
            <a:r>
              <a:rPr lang="fr-FR" dirty="0"/>
              <a:t>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51</a:t>
            </a:fld>
            <a:endParaRPr lang="fr-FR" dirty="0"/>
          </a:p>
        </p:txBody>
      </p:sp>
    </p:spTree>
    <p:extLst>
      <p:ext uri="{BB962C8B-B14F-4D97-AF65-F5344CB8AC3E}">
        <p14:creationId xmlns:p14="http://schemas.microsoft.com/office/powerpoint/2010/main" val="1588694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smtClean="0"/>
              <a:t>Nous vous remercions de votre attention et vous souhaitons une excellente année de stage. </a:t>
            </a:r>
            <a:endParaRPr lang="fr-FR" dirty="0"/>
          </a:p>
        </p:txBody>
      </p:sp>
      <p:sp>
        <p:nvSpPr>
          <p:cNvPr id="5" name="Espace réservé du numéro de diapositive 4"/>
          <p:cNvSpPr>
            <a:spLocks noGrp="1"/>
          </p:cNvSpPr>
          <p:nvPr>
            <p:ph type="sldNum" sz="quarter" idx="12"/>
          </p:nvPr>
        </p:nvSpPr>
        <p:spPr>
          <a:xfrm>
            <a:off x="6786000" y="6378000"/>
            <a:ext cx="1462500" cy="480000"/>
          </a:xfrm>
        </p:spPr>
        <p:txBody>
          <a:bodyPr/>
          <a:lstStyle/>
          <a:p>
            <a:fld id="{733122C9-A0B9-462F-8757-0847AD287B63}" type="slidenum">
              <a:rPr lang="fr-FR" smtClean="0"/>
              <a:pPr/>
              <a:t>52</a:t>
            </a:fld>
            <a:endParaRPr lang="fr-FR" dirty="0"/>
          </a:p>
        </p:txBody>
      </p:sp>
    </p:spTree>
    <p:extLst>
      <p:ext uri="{BB962C8B-B14F-4D97-AF65-F5344CB8AC3E}">
        <p14:creationId xmlns:p14="http://schemas.microsoft.com/office/powerpoint/2010/main" val="4003110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smtClean="0"/>
              <a:t/>
            </a:r>
            <a:br>
              <a:rPr lang="fr-FR" dirty="0" smtClean="0"/>
            </a:br>
            <a:r>
              <a:rPr lang="fr-FR" dirty="0" smtClean="0"/>
              <a:t>Les </a:t>
            </a:r>
            <a:r>
              <a:rPr lang="fr-FR" dirty="0"/>
              <a:t>différents types de stagiaires, les modalités de leur formation, </a:t>
            </a:r>
            <a:r>
              <a:rPr lang="fr-FR" dirty="0" smtClean="0"/>
              <a:t>l’affectation</a:t>
            </a:r>
            <a:br>
              <a:rPr lang="fr-FR" dirty="0" smtClean="0"/>
            </a:br>
            <a:r>
              <a:rPr lang="fr-FR" dirty="0"/>
              <a:t/>
            </a:r>
            <a:br>
              <a:rPr lang="fr-FR" dirty="0"/>
            </a:br>
            <a:r>
              <a:rPr lang="fr-FR" dirty="0" smtClean="0"/>
              <a:t>Margot </a:t>
            </a:r>
            <a:r>
              <a:rPr lang="fr-FR" dirty="0"/>
              <a:t>LE </a:t>
            </a:r>
            <a:r>
              <a:rPr lang="fr-FR" dirty="0" smtClean="0"/>
              <a:t>ROUX</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1676128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dirty="0"/>
          </a:p>
        </p:txBody>
      </p:sp>
      <p:sp>
        <p:nvSpPr>
          <p:cNvPr id="4" name="Espace réservé du contenu 3"/>
          <p:cNvSpPr>
            <a:spLocks noGrp="1"/>
          </p:cNvSpPr>
          <p:nvPr>
            <p:ph sz="quarter" idx="14"/>
          </p:nvPr>
        </p:nvSpPr>
        <p:spPr/>
        <p:txBody>
          <a:bodyPr/>
          <a:lstStyle/>
          <a:p>
            <a:pPr algn="ctr"/>
            <a:r>
              <a:rPr lang="fr-FR" dirty="0">
                <a:latin typeface="Arial" pitchFamily="34"/>
                <a:cs typeface="Arial" pitchFamily="34"/>
              </a:rPr>
              <a:t>du 1</a:t>
            </a:r>
            <a:r>
              <a:rPr lang="fr-FR" baseline="30000" dirty="0">
                <a:latin typeface="Arial" pitchFamily="34"/>
                <a:cs typeface="Arial" pitchFamily="34"/>
              </a:rPr>
              <a:t>er</a:t>
            </a:r>
            <a:r>
              <a:rPr lang="fr-FR" dirty="0">
                <a:latin typeface="Arial" pitchFamily="34"/>
                <a:cs typeface="Arial" pitchFamily="34"/>
              </a:rPr>
              <a:t> septembre 2023 au 31 août </a:t>
            </a:r>
            <a:r>
              <a:rPr lang="fr-FR" dirty="0" smtClean="0">
                <a:latin typeface="Arial" pitchFamily="34"/>
                <a:cs typeface="Arial" pitchFamily="34"/>
              </a:rPr>
              <a:t>2024</a:t>
            </a:r>
          </a:p>
          <a:p>
            <a:pPr algn="ctr"/>
            <a:endParaRPr lang="fr-FR" dirty="0" smtClean="0">
              <a:latin typeface="Arial" pitchFamily="34"/>
              <a:cs typeface="Arial" pitchFamily="34"/>
            </a:endParaRPr>
          </a:p>
          <a:p>
            <a:pPr marL="342900" indent="-342900">
              <a:buFont typeface="Wingdings" panose="05000000000000000000" pitchFamily="2" charset="2"/>
              <a:buChar char="Ø"/>
            </a:pPr>
            <a:r>
              <a:rPr lang="fr-FR" sz="2400" u="sng" dirty="0"/>
              <a:t>Le statut de stagiaire</a:t>
            </a:r>
          </a:p>
          <a:p>
            <a:pPr marL="342900" indent="-342900">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2400" dirty="0">
                <a:latin typeface="Arial" panose="020B0604020202020204" pitchFamily="34" charset="0"/>
                <a:cs typeface="Arial" panose="020B0604020202020204" pitchFamily="34" charset="0"/>
              </a:rPr>
              <a:t>Réussite concours de l’Éducation nationale</a:t>
            </a:r>
          </a:p>
          <a:p>
            <a:endParaRPr lang="fr-F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2400" dirty="0">
                <a:latin typeface="Arial" panose="020B0604020202020204" pitchFamily="34" charset="0"/>
                <a:cs typeface="Arial" panose="020B0604020202020204" pitchFamily="34" charset="0"/>
              </a:rPr>
              <a:t>Une année probatoire </a:t>
            </a:r>
            <a:r>
              <a:rPr lang="fr-FR" sz="2400" dirty="0" smtClean="0">
                <a:latin typeface="Arial" panose="020B0604020202020204" pitchFamily="34" charset="0"/>
                <a:cs typeface="Arial" panose="020B0604020202020204" pitchFamily="34" charset="0"/>
              </a:rPr>
              <a:t>: (alternance </a:t>
            </a:r>
            <a:r>
              <a:rPr lang="fr-FR" sz="2400" dirty="0">
                <a:latin typeface="Arial" panose="020B0604020202020204" pitchFamily="34" charset="0"/>
                <a:cs typeface="Arial" panose="020B0604020202020204" pitchFamily="34" charset="0"/>
              </a:rPr>
              <a:t>mise en situation professionnelle/formation)</a:t>
            </a:r>
          </a:p>
          <a:p>
            <a:pPr algn="ctr"/>
            <a:endParaRPr lang="fr-FR" dirty="0"/>
          </a:p>
        </p:txBody>
      </p:sp>
      <p:sp>
        <p:nvSpPr>
          <p:cNvPr id="5" name="Titre 4"/>
          <p:cNvSpPr>
            <a:spLocks noGrp="1"/>
          </p:cNvSpPr>
          <p:nvPr>
            <p:ph type="title"/>
          </p:nvPr>
        </p:nvSpPr>
        <p:spPr/>
        <p:txBody>
          <a:bodyPr/>
          <a:lstStyle/>
          <a:p>
            <a:r>
              <a:rPr lang="fr-FR" dirty="0"/>
              <a:t>L’organisation de l’année de stage</a:t>
            </a:r>
          </a:p>
        </p:txBody>
      </p:sp>
    </p:spTree>
    <p:extLst>
      <p:ext uri="{BB962C8B-B14F-4D97-AF65-F5344CB8AC3E}">
        <p14:creationId xmlns:p14="http://schemas.microsoft.com/office/powerpoint/2010/main" val="9397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8</a:t>
            </a:fld>
            <a:endParaRPr lang="fr-FR" dirty="0"/>
          </a:p>
        </p:txBody>
      </p:sp>
      <p:sp>
        <p:nvSpPr>
          <p:cNvPr id="6" name="Espace réservé du texte 5"/>
          <p:cNvSpPr>
            <a:spLocks noGrp="1"/>
          </p:cNvSpPr>
          <p:nvPr>
            <p:ph type="body" sz="quarter" idx="17"/>
          </p:nvPr>
        </p:nvSpPr>
        <p:spPr>
          <a:xfrm>
            <a:off x="390524" y="913847"/>
            <a:ext cx="9124950" cy="5472608"/>
          </a:xfrm>
        </p:spPr>
        <p:txBody>
          <a:bodyPr/>
          <a:lstStyle/>
          <a:p>
            <a:pPr marL="342900" indent="-342900" algn="just">
              <a:buFont typeface="Wingdings" panose="05000000000000000000" pitchFamily="2" charset="2"/>
              <a:buChar char="Ø"/>
            </a:pPr>
            <a:r>
              <a:rPr lang="fr-FR" sz="2200" u="sng" dirty="0" smtClean="0">
                <a:latin typeface="Arial" pitchFamily="34"/>
                <a:cs typeface="Arial" pitchFamily="34"/>
              </a:rPr>
              <a:t>La </a:t>
            </a:r>
            <a:r>
              <a:rPr lang="fr-FR" sz="2200" u="sng" dirty="0">
                <a:latin typeface="Arial" pitchFamily="34"/>
                <a:cs typeface="Arial" pitchFamily="34"/>
              </a:rPr>
              <a:t>date de nomination</a:t>
            </a:r>
          </a:p>
          <a:p>
            <a:pPr algn="just"/>
            <a:r>
              <a:rPr lang="fr-FR" sz="2200" b="0" dirty="0">
                <a:latin typeface="Arial" pitchFamily="34"/>
                <a:cs typeface="Arial" pitchFamily="34"/>
              </a:rPr>
              <a:t>Le procès verbal d’installation </a:t>
            </a:r>
            <a:r>
              <a:rPr lang="fr-FR" sz="2200" b="0" dirty="0" smtClean="0">
                <a:latin typeface="Arial" pitchFamily="34"/>
                <a:cs typeface="Arial" pitchFamily="34"/>
              </a:rPr>
              <a:t>sera </a:t>
            </a:r>
            <a:r>
              <a:rPr lang="fr-FR" sz="2200" b="0" dirty="0">
                <a:latin typeface="Arial" pitchFamily="34"/>
                <a:cs typeface="Arial" pitchFamily="34"/>
              </a:rPr>
              <a:t>signé le 1</a:t>
            </a:r>
            <a:r>
              <a:rPr lang="fr-FR" sz="2200" b="0" baseline="30000" dirty="0">
                <a:latin typeface="Arial" pitchFamily="34"/>
                <a:cs typeface="Arial" pitchFamily="34"/>
              </a:rPr>
              <a:t>er</a:t>
            </a:r>
            <a:r>
              <a:rPr lang="fr-FR" sz="2200" b="0" dirty="0">
                <a:latin typeface="Arial" pitchFamily="34"/>
                <a:cs typeface="Arial" pitchFamily="34"/>
              </a:rPr>
              <a:t> septembre </a:t>
            </a:r>
            <a:r>
              <a:rPr lang="fr-FR" sz="2200" b="0" dirty="0" smtClean="0">
                <a:latin typeface="Arial" pitchFamily="34"/>
                <a:cs typeface="Arial" pitchFamily="34"/>
              </a:rPr>
              <a:t>2023 en établissement</a:t>
            </a:r>
          </a:p>
          <a:p>
            <a:pPr algn="just"/>
            <a:endParaRPr lang="fr-FR" sz="2200" b="0" dirty="0">
              <a:latin typeface="Arial" pitchFamily="34"/>
              <a:cs typeface="Arial" pitchFamily="34"/>
            </a:endParaRPr>
          </a:p>
          <a:p>
            <a:pPr marL="342900" indent="-342900" algn="just">
              <a:buFont typeface="Wingdings" panose="05000000000000000000" pitchFamily="2" charset="2"/>
              <a:buChar char="Ø"/>
            </a:pPr>
            <a:r>
              <a:rPr lang="fr-FR" sz="2200" b="0" dirty="0" smtClean="0">
                <a:latin typeface="Arial" pitchFamily="34"/>
                <a:cs typeface="Arial" pitchFamily="34"/>
              </a:rPr>
              <a:t>La formation des stagiaires est déterminée en fonction de leurs besoins et prévoit une articulation entre les périodes de </a:t>
            </a:r>
            <a:r>
              <a:rPr lang="fr-FR" sz="2200" dirty="0" smtClean="0">
                <a:latin typeface="Arial" pitchFamily="34"/>
                <a:cs typeface="Arial" pitchFamily="34"/>
              </a:rPr>
              <a:t>formation</a:t>
            </a:r>
            <a:r>
              <a:rPr lang="fr-FR" sz="2200" b="0" dirty="0" smtClean="0">
                <a:latin typeface="Arial" pitchFamily="34"/>
                <a:cs typeface="Arial" pitchFamily="34"/>
              </a:rPr>
              <a:t> et les périodes de </a:t>
            </a:r>
            <a:r>
              <a:rPr lang="fr-FR" sz="2200" dirty="0" smtClean="0">
                <a:latin typeface="Arial" pitchFamily="34"/>
                <a:cs typeface="Arial" pitchFamily="34"/>
              </a:rPr>
              <a:t>stage en responsabilité</a:t>
            </a:r>
          </a:p>
          <a:p>
            <a:pPr algn="just"/>
            <a:r>
              <a:rPr lang="fr-FR" sz="2200" b="0" dirty="0" smtClean="0">
                <a:latin typeface="Arial" pitchFamily="34"/>
                <a:cs typeface="Arial" pitchFamily="34"/>
              </a:rPr>
              <a:t>	</a:t>
            </a:r>
          </a:p>
          <a:p>
            <a:pPr algn="just"/>
            <a:r>
              <a:rPr lang="fr-FR" sz="2200" b="0" dirty="0">
                <a:latin typeface="Arial" pitchFamily="34"/>
                <a:cs typeface="Arial" pitchFamily="34"/>
              </a:rPr>
              <a:t>	</a:t>
            </a:r>
            <a:r>
              <a:rPr lang="fr-FR" sz="2200" u="sng" dirty="0" smtClean="0">
                <a:latin typeface="Arial" pitchFamily="34"/>
                <a:cs typeface="Arial" pitchFamily="34"/>
              </a:rPr>
              <a:t>Formation</a:t>
            </a:r>
            <a:r>
              <a:rPr lang="fr-FR" sz="2200" b="0" dirty="0" smtClean="0">
                <a:latin typeface="Arial" pitchFamily="34"/>
                <a:cs typeface="Arial" pitchFamily="34"/>
              </a:rPr>
              <a:t> : l'ensemble </a:t>
            </a:r>
            <a:r>
              <a:rPr lang="fr-FR" sz="2200" b="0" dirty="0">
                <a:latin typeface="Arial" pitchFamily="34"/>
                <a:cs typeface="Arial" pitchFamily="34"/>
              </a:rPr>
              <a:t>des </a:t>
            </a:r>
            <a:r>
              <a:rPr lang="fr-FR" sz="2200" b="0" dirty="0" smtClean="0">
                <a:latin typeface="Arial" pitchFamily="34"/>
                <a:cs typeface="Arial" pitchFamily="34"/>
              </a:rPr>
              <a:t>stagiaires </a:t>
            </a:r>
            <a:r>
              <a:rPr lang="fr-FR" sz="2200" b="0" dirty="0">
                <a:latin typeface="Arial" pitchFamily="34"/>
                <a:cs typeface="Arial" pitchFamily="34"/>
              </a:rPr>
              <a:t>bénéficie d'un parcours de formation adapté prenant en compte les parcours universitaire et professionnel antérieurs</a:t>
            </a:r>
            <a:r>
              <a:rPr lang="fr-FR" sz="2200" b="0" dirty="0" smtClean="0">
                <a:latin typeface="Arial" pitchFamily="34"/>
                <a:cs typeface="Arial" pitchFamily="34"/>
              </a:rPr>
              <a:t>.</a:t>
            </a:r>
            <a:endParaRPr lang="fr-FR" sz="2200" b="0" dirty="0">
              <a:latin typeface="Arial" pitchFamily="34"/>
              <a:cs typeface="Arial" pitchFamily="34"/>
            </a:endParaRPr>
          </a:p>
          <a:p>
            <a:pPr algn="just"/>
            <a:r>
              <a:rPr lang="fr-FR" sz="2200" b="0" dirty="0" smtClean="0">
                <a:latin typeface="Arial" pitchFamily="34"/>
                <a:cs typeface="Arial" pitchFamily="34"/>
              </a:rPr>
              <a:t>	</a:t>
            </a:r>
            <a:r>
              <a:rPr lang="fr-FR" sz="2200" u="sng" dirty="0" smtClean="0">
                <a:latin typeface="Arial" pitchFamily="34"/>
                <a:cs typeface="Arial" pitchFamily="34"/>
              </a:rPr>
              <a:t>Stage en responsabilité</a:t>
            </a:r>
            <a:r>
              <a:rPr lang="fr-FR" sz="2200" b="0" dirty="0" smtClean="0">
                <a:latin typeface="Arial" pitchFamily="34"/>
                <a:cs typeface="Arial" pitchFamily="34"/>
              </a:rPr>
              <a:t> : à </a:t>
            </a:r>
            <a:r>
              <a:rPr lang="fr-FR" sz="2200" b="0" dirty="0">
                <a:latin typeface="Arial" pitchFamily="34"/>
                <a:cs typeface="Arial" pitchFamily="34"/>
              </a:rPr>
              <a:t>temps partiel ou à temps </a:t>
            </a:r>
            <a:r>
              <a:rPr lang="fr-FR" sz="2200" b="0" dirty="0" smtClean="0">
                <a:latin typeface="Arial" pitchFamily="34"/>
                <a:cs typeface="Arial" pitchFamily="34"/>
              </a:rPr>
              <a:t>plein</a:t>
            </a:r>
            <a:r>
              <a:rPr lang="fr-FR" sz="2200" b="0" dirty="0">
                <a:latin typeface="Arial" pitchFamily="34"/>
                <a:cs typeface="Arial" pitchFamily="34"/>
              </a:rPr>
              <a:t> </a:t>
            </a:r>
            <a:r>
              <a:rPr lang="fr-FR" sz="2200" b="0" dirty="0" smtClean="0">
                <a:latin typeface="Arial" pitchFamily="34"/>
                <a:cs typeface="Arial" pitchFamily="34"/>
              </a:rPr>
              <a:t>en établissement</a:t>
            </a:r>
          </a:p>
          <a:p>
            <a:pPr algn="just"/>
            <a:endParaRPr lang="fr-FR" sz="2200" b="0" dirty="0">
              <a:latin typeface="Arial" pitchFamily="34"/>
              <a:cs typeface="Arial" pitchFamily="34"/>
            </a:endParaRPr>
          </a:p>
        </p:txBody>
      </p:sp>
      <p:sp>
        <p:nvSpPr>
          <p:cNvPr id="13" name="Espace réservé du texte 5"/>
          <p:cNvSpPr txBox="1">
            <a:spLocks/>
          </p:cNvSpPr>
          <p:nvPr/>
        </p:nvSpPr>
        <p:spPr bwMode="gray">
          <a:xfrm>
            <a:off x="390525" y="1124744"/>
            <a:ext cx="9124950" cy="5040560"/>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49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9</a:t>
            </a:fld>
            <a:endParaRPr lang="fr-FR" dirty="0"/>
          </a:p>
        </p:txBody>
      </p:sp>
      <p:sp>
        <p:nvSpPr>
          <p:cNvPr id="6" name="Espace réservé du texte 5"/>
          <p:cNvSpPr>
            <a:spLocks noGrp="1"/>
          </p:cNvSpPr>
          <p:nvPr>
            <p:ph type="body" sz="quarter" idx="17"/>
          </p:nvPr>
        </p:nvSpPr>
        <p:spPr>
          <a:xfrm>
            <a:off x="372650" y="993434"/>
            <a:ext cx="9124950" cy="5400600"/>
          </a:xfrm>
        </p:spPr>
        <p:txBody>
          <a:bodyPr/>
          <a:lstStyle/>
          <a:p>
            <a:pPr marL="342900" indent="-342900">
              <a:buFont typeface="Wingdings" panose="05000000000000000000" pitchFamily="2" charset="2"/>
              <a:buChar char="Ø"/>
            </a:pPr>
            <a:r>
              <a:rPr lang="fr-FR" sz="2400" u="sng" dirty="0">
                <a:latin typeface="Arial" pitchFamily="34"/>
                <a:cs typeface="Arial" pitchFamily="34"/>
              </a:rPr>
              <a:t>Le tutorat </a:t>
            </a:r>
          </a:p>
          <a:p>
            <a:pPr algn="just"/>
            <a:r>
              <a:rPr lang="fr-FR" sz="2400" b="0" dirty="0">
                <a:latin typeface="Arial" pitchFamily="34"/>
                <a:cs typeface="Arial" pitchFamily="34"/>
              </a:rPr>
              <a:t>Chaque stagiaire se voit désigner un tuteur : il apporte tout au long de l’année conseil et assistance, sur la base de son expérience, de l’accueil du stagiaire dans sa classe et de l’observation du stagiaire dans la sienne.</a:t>
            </a:r>
            <a:endParaRPr lang="fr-FR" sz="2400" u="sng" dirty="0">
              <a:latin typeface="Arial" pitchFamily="34"/>
              <a:cs typeface="Arial" pitchFamily="34"/>
            </a:endParaRPr>
          </a:p>
          <a:p>
            <a:pPr algn="just"/>
            <a:endParaRPr lang="fr-FR" sz="2200" u="sng" dirty="0" smtClean="0">
              <a:latin typeface="Arial" pitchFamily="34"/>
              <a:cs typeface="Arial" pitchFamily="34"/>
            </a:endParaRPr>
          </a:p>
          <a:p>
            <a:pPr marL="342900" indent="-342900" algn="just">
              <a:buFont typeface="Wingdings" panose="05000000000000000000" pitchFamily="2" charset="2"/>
              <a:buChar char="Ø"/>
            </a:pPr>
            <a:r>
              <a:rPr lang="fr-FR" sz="2200" u="sng" dirty="0" smtClean="0">
                <a:latin typeface="Arial" pitchFamily="34"/>
                <a:cs typeface="Arial" pitchFamily="34"/>
              </a:rPr>
              <a:t>Le classement</a:t>
            </a:r>
            <a:endParaRPr lang="fr-FR" sz="2200" u="sng" dirty="0">
              <a:latin typeface="Arial" pitchFamily="34"/>
              <a:cs typeface="Arial" pitchFamily="34"/>
            </a:endParaRPr>
          </a:p>
          <a:p>
            <a:pPr algn="just"/>
            <a:r>
              <a:rPr lang="fr-FR" sz="2200" b="0" dirty="0" smtClean="0">
                <a:latin typeface="Arial" pitchFamily="34"/>
                <a:cs typeface="Arial" pitchFamily="34"/>
              </a:rPr>
              <a:t>Il interviendra au plus tôt au mois de novembre.</a:t>
            </a:r>
          </a:p>
          <a:p>
            <a:pPr algn="just"/>
            <a:r>
              <a:rPr lang="fr-FR" sz="2200" b="0" dirty="0" smtClean="0">
                <a:latin typeface="Arial" pitchFamily="34"/>
                <a:cs typeface="Arial" pitchFamily="34"/>
              </a:rPr>
              <a:t>Seront pris en compte les justificatifs fournis lors de la constitution de votre dossier administratif</a:t>
            </a:r>
          </a:p>
          <a:p>
            <a:pPr algn="just"/>
            <a:endParaRPr lang="fr-FR" sz="2200" b="0" dirty="0">
              <a:latin typeface="Arial" pitchFamily="34"/>
              <a:cs typeface="Arial" pitchFamily="34"/>
            </a:endParaRPr>
          </a:p>
          <a:p>
            <a:pPr marL="342900" indent="-342900" algn="just">
              <a:buFont typeface="Wingdings" panose="05000000000000000000" pitchFamily="2" charset="2"/>
              <a:buChar char="Ø"/>
            </a:pPr>
            <a:r>
              <a:rPr lang="fr-FR" sz="2200" u="sng" dirty="0">
                <a:latin typeface="Arial" pitchFamily="34"/>
                <a:cs typeface="Arial" pitchFamily="34"/>
              </a:rPr>
              <a:t>La rémunération</a:t>
            </a:r>
          </a:p>
          <a:p>
            <a:pPr algn="just"/>
            <a:r>
              <a:rPr lang="fr-FR" sz="2200" b="0" dirty="0">
                <a:latin typeface="Arial" pitchFamily="34"/>
                <a:cs typeface="Arial" pitchFamily="34"/>
              </a:rPr>
              <a:t>Quelle que soit la quotité d’affectation les stagiaires bénéficient d’un traitement à taux complet</a:t>
            </a:r>
          </a:p>
          <a:p>
            <a:pPr algn="just"/>
            <a:endParaRPr lang="fr-FR" sz="2200" b="0" dirty="0" smtClean="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a:p>
            <a:endParaRPr lang="fr-FR" sz="2400" b="0" dirty="0" smtClean="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9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65D03-BD43-4A86-B6D2-5126C047A9BC}">
  <ds:schemaRefs>
    <ds:schemaRef ds:uri="http://www.w3.org/XML/1998/namespace"/>
    <ds:schemaRef ds:uri="http://purl.org/dc/terms/"/>
    <ds:schemaRef ds:uri="http://schemas.microsoft.com/office/infopath/2007/PartnerControls"/>
    <ds:schemaRef ds:uri="2c7ddd52-0a06-43b1-a35c-dcb15ea2e3f4"/>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CB448C3-5FE1-481F-85C8-33598570C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9445</TotalTime>
  <Words>2583</Words>
  <Application>Microsoft Office PowerPoint</Application>
  <PresentationFormat>Format A4 (210 x 297 mm)</PresentationFormat>
  <Paragraphs>408</Paragraphs>
  <Slides>52</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52</vt:i4>
      </vt:variant>
    </vt:vector>
  </HeadingPairs>
  <TitlesOfParts>
    <vt:vector size="60" baseType="lpstr">
      <vt:lpstr>Acumin Pro</vt:lpstr>
      <vt:lpstr>Arial</vt:lpstr>
      <vt:lpstr>Calibri</vt:lpstr>
      <vt:lpstr>Century Gothic</vt:lpstr>
      <vt:lpstr>Marianne</vt:lpstr>
      <vt:lpstr>Times New Roman</vt:lpstr>
      <vt:lpstr>Wingdings</vt:lpstr>
      <vt:lpstr>MINISTÈRIEL</vt:lpstr>
      <vt:lpstr>Présentation PowerPoint</vt:lpstr>
      <vt:lpstr>Présentation PowerPoint</vt:lpstr>
      <vt:lpstr>Accueil par madame la présidente de l’UNC </vt:lpstr>
      <vt:lpstr>Accueil par monsieur le Vice-Recteur </vt:lpstr>
      <vt:lpstr>Présentation des représentants de    l’administration et des représentants des filières de l’INSPE</vt:lpstr>
      <vt:lpstr> Les différents types de stagiaires, les modalités de leur formation, l’affectation  Margot LE ROUX</vt:lpstr>
      <vt:lpstr>L’organisation de l’année de stage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Modalités d’évaluation et de titularisation</vt:lpstr>
      <vt:lpstr>Présentation PowerPoint</vt:lpstr>
      <vt:lpstr>Présentation PowerPoint</vt:lpstr>
      <vt:lpstr>Présentation PowerPoint</vt:lpstr>
      <vt:lpstr>La communication</vt:lpstr>
      <vt:lpstr>Présentation PowerPoint</vt:lpstr>
      <vt:lpstr>Le planning et les contenus de la formation à l’INSPE suivant les stagiaires  Stéphane MINVIELLE </vt:lpstr>
      <vt:lpstr>    Droits et obligations des fonctionnaires    Droits et obligations du fonctionnaire       du Service Public d’Education.               Francis MODÉRAN       Principal collège Mariotti</vt:lpstr>
      <vt:lpstr>Le Cadre général de la fonction publique confère des droits :</vt:lpstr>
      <vt:lpstr>Le Cadre général de la fonction publique impose des obligations</vt:lpstr>
      <vt:lpstr>Le Service Public d’Education impose des devoirs</vt:lpstr>
      <vt:lpstr>Le Service Public d’Education impose des devoirs</vt:lpstr>
      <vt:lpstr>Le Service Public d’Education impose des devoirs</vt:lpstr>
      <vt:lpstr>PAUSE   REPRISE DES INTERVENTIONS À 10H45</vt:lpstr>
      <vt:lpstr>Évaluation et titularisation  Laurent CHARDON</vt:lpstr>
      <vt:lpstr>Présentation PowerPoint</vt:lpstr>
      <vt:lpstr>Présentation PowerPoint</vt:lpstr>
      <vt:lpstr>statistiques professeur.e.s stagiaires :</vt:lpstr>
      <vt:lpstr>statistiques stagiaires en difficultés :</vt:lpstr>
      <vt:lpstr>statistiques titularisation :</vt:lpstr>
      <vt:lpstr>statistiques décisions JA :</vt:lpstr>
      <vt:lpstr>Présentation PowerPoint</vt:lpstr>
      <vt:lpstr>Présentation PowerPoint</vt:lpstr>
      <vt:lpstr>délibérations et propositions du Jury Académique.</vt:lpstr>
      <vt:lpstr>Quelques chiffres sur l’enseignement en Nouvelle-Calédonie   David BROUSTET  </vt:lpstr>
      <vt:lpstr>63 800 élèves scolarisés jusqu’au lycée à la rentrée 2023 </vt:lpstr>
      <vt:lpstr>Des effectifs d’élèves globalement en diminution</vt:lpstr>
      <vt:lpstr>De fortes disparités selon l’établissement</vt:lpstr>
      <vt:lpstr>Des collèges très isolés et bien plus éloignés que ceux de métropole</vt:lpstr>
      <vt:lpstr>Un pourcentage de candidats refusés dès le premier groupe d’épreuves au baccalauréat plus élevé que la moyenne métropolitaine et les académies comparables</vt:lpstr>
      <vt:lpstr>Un écart entre les filles et les garçons deux fois supérieur à la métropole</vt:lpstr>
      <vt:lpstr>Un écart de réussite important selon l’origine sociale</vt:lpstr>
      <vt:lpstr>Un espace statistique facilement accessible…</vt:lpstr>
      <vt:lpstr>… à tout type de lecteurs</vt:lpstr>
      <vt:lpstr>CALENDRIER DES JOURNÉES D’ACCUEIL   </vt:lpstr>
      <vt:lpstr>Présentation PowerPoint</vt:lpstr>
      <vt:lpstr>QUESTIONS DIVERSES  </vt:lpstr>
      <vt:lpstr>Nous vous remercions de votre attention et vous souhaitons une excellente année de stage.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xroletto</cp:lastModifiedBy>
  <cp:revision>339</cp:revision>
  <cp:lastPrinted>2023-02-03T06:23:40Z</cp:lastPrinted>
  <dcterms:created xsi:type="dcterms:W3CDTF">2020-07-03T12:53:24Z</dcterms:created>
  <dcterms:modified xsi:type="dcterms:W3CDTF">2023-09-10T08:18:18Z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