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omments/comment1.xml" ContentType="application/vnd.openxmlformats-officedocument.presentationml.comments+xml"/>
  <Override PartName="/ppt/notesSlides/notesSlide20.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2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57"/>
  </p:notesMasterIdLst>
  <p:handoutMasterIdLst>
    <p:handoutMasterId r:id="rId58"/>
  </p:handoutMasterIdLst>
  <p:sldIdLst>
    <p:sldId id="331" r:id="rId5"/>
    <p:sldId id="738" r:id="rId6"/>
    <p:sldId id="704" r:id="rId7"/>
    <p:sldId id="848" r:id="rId8"/>
    <p:sldId id="727" r:id="rId9"/>
    <p:sldId id="874" r:id="rId10"/>
    <p:sldId id="875" r:id="rId11"/>
    <p:sldId id="876" r:id="rId12"/>
    <p:sldId id="877" r:id="rId13"/>
    <p:sldId id="878" r:id="rId14"/>
    <p:sldId id="879" r:id="rId15"/>
    <p:sldId id="880" r:id="rId16"/>
    <p:sldId id="881" r:id="rId17"/>
    <p:sldId id="882" r:id="rId18"/>
    <p:sldId id="883" r:id="rId19"/>
    <p:sldId id="884" r:id="rId20"/>
    <p:sldId id="885" r:id="rId21"/>
    <p:sldId id="728" r:id="rId22"/>
    <p:sldId id="810" r:id="rId23"/>
    <p:sldId id="859" r:id="rId24"/>
    <p:sldId id="860" r:id="rId25"/>
    <p:sldId id="861" r:id="rId26"/>
    <p:sldId id="862" r:id="rId27"/>
    <p:sldId id="863" r:id="rId28"/>
    <p:sldId id="731" r:id="rId29"/>
    <p:sldId id="732" r:id="rId30"/>
    <p:sldId id="864" r:id="rId31"/>
    <p:sldId id="865" r:id="rId32"/>
    <p:sldId id="866" r:id="rId33"/>
    <p:sldId id="867" r:id="rId34"/>
    <p:sldId id="868" r:id="rId35"/>
    <p:sldId id="869" r:id="rId36"/>
    <p:sldId id="870" r:id="rId37"/>
    <p:sldId id="871" r:id="rId38"/>
    <p:sldId id="872" r:id="rId39"/>
    <p:sldId id="873" r:id="rId40"/>
    <p:sldId id="796" r:id="rId41"/>
    <p:sldId id="857" r:id="rId42"/>
    <p:sldId id="858" r:id="rId43"/>
    <p:sldId id="886" r:id="rId44"/>
    <p:sldId id="887" r:id="rId45"/>
    <p:sldId id="888" r:id="rId46"/>
    <p:sldId id="889" r:id="rId47"/>
    <p:sldId id="890" r:id="rId48"/>
    <p:sldId id="891" r:id="rId49"/>
    <p:sldId id="892" r:id="rId50"/>
    <p:sldId id="893" r:id="rId51"/>
    <p:sldId id="806" r:id="rId52"/>
    <p:sldId id="807" r:id="rId53"/>
    <p:sldId id="894" r:id="rId54"/>
    <p:sldId id="808" r:id="rId55"/>
    <p:sldId id="809" r:id="rId56"/>
  </p:sldIdLst>
  <p:sldSz cx="9906000" cy="6858000" type="A4"/>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CE-RECTORAT" id="{0B896E98-F45E-4768-8620-EDDF394BE181}">
          <p14:sldIdLst>
            <p14:sldId id="331"/>
            <p14:sldId id="738"/>
            <p14:sldId id="704"/>
            <p14:sldId id="848"/>
            <p14:sldId id="727"/>
            <p14:sldId id="874"/>
            <p14:sldId id="875"/>
            <p14:sldId id="876"/>
            <p14:sldId id="877"/>
            <p14:sldId id="878"/>
            <p14:sldId id="879"/>
            <p14:sldId id="880"/>
            <p14:sldId id="881"/>
            <p14:sldId id="882"/>
            <p14:sldId id="883"/>
            <p14:sldId id="884"/>
            <p14:sldId id="885"/>
            <p14:sldId id="728"/>
            <p14:sldId id="810"/>
            <p14:sldId id="859"/>
            <p14:sldId id="860"/>
            <p14:sldId id="861"/>
            <p14:sldId id="862"/>
            <p14:sldId id="863"/>
            <p14:sldId id="731"/>
            <p14:sldId id="732"/>
            <p14:sldId id="864"/>
            <p14:sldId id="865"/>
            <p14:sldId id="866"/>
            <p14:sldId id="867"/>
            <p14:sldId id="868"/>
            <p14:sldId id="869"/>
            <p14:sldId id="870"/>
            <p14:sldId id="871"/>
            <p14:sldId id="872"/>
            <p14:sldId id="873"/>
            <p14:sldId id="796"/>
            <p14:sldId id="857"/>
            <p14:sldId id="858"/>
            <p14:sldId id="886"/>
            <p14:sldId id="887"/>
            <p14:sldId id="888"/>
            <p14:sldId id="889"/>
            <p14:sldId id="890"/>
            <p14:sldId id="891"/>
            <p14:sldId id="892"/>
            <p14:sldId id="893"/>
            <p14:sldId id="806"/>
            <p14:sldId id="807"/>
            <p14:sldId id="894"/>
            <p14:sldId id="808"/>
            <p14:sldId id="809"/>
          </p14:sldIdLst>
        </p14:section>
        <p14:section name="MÉTHODOLOGIE" id="{EB03BDE6-D677-4574-A7BF-9721F91BDEB8}">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3120" userDrawn="1">
          <p15:clr>
            <a:srgbClr val="A4A3A4"/>
          </p15:clr>
        </p15:guide>
        <p15:guide id="8" pos="516" userDrawn="1">
          <p15:clr>
            <a:srgbClr val="A4A3A4"/>
          </p15:clr>
        </p15:guide>
        <p15:guide id="9" pos="5626" userDrawn="1">
          <p15:clr>
            <a:srgbClr val="A4A3A4"/>
          </p15:clr>
        </p15:guide>
        <p15:guide id="10" pos="5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miot" initials="i" lastIdx="1" clrIdx="0">
    <p:extLst>
      <p:ext uri="{19B8F6BF-5375-455C-9EA6-DF929625EA0E}">
        <p15:presenceInfo xmlns:p15="http://schemas.microsoft.com/office/powerpoint/2012/main" userId="iami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AB5"/>
    <a:srgbClr val="FF000F"/>
    <a:srgbClr val="E593A3"/>
    <a:srgbClr val="7AB1E8"/>
    <a:srgbClr val="FFE800"/>
    <a:srgbClr val="4380B6"/>
    <a:srgbClr val="E3ECF5"/>
    <a:srgbClr val="A9C5DF"/>
    <a:srgbClr val="305C81"/>
    <a:srgbClr val="2D7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90" autoAdjust="0"/>
    <p:restoredTop sz="82330" autoAdjust="0"/>
  </p:normalViewPr>
  <p:slideViewPr>
    <p:cSldViewPr showGuides="1">
      <p:cViewPr varScale="1">
        <p:scale>
          <a:sx n="56" d="100"/>
          <a:sy n="56" d="100"/>
        </p:scale>
        <p:origin x="1004" y="40"/>
      </p:cViewPr>
      <p:guideLst>
        <p:guide orient="horz" pos="2160"/>
        <p:guide orient="horz" pos="255"/>
        <p:guide orient="horz" pos="1139"/>
        <p:guide orient="horz" pos="1095"/>
        <p:guide orient="horz" pos="4065"/>
        <p:guide orient="horz" pos="4201"/>
        <p:guide pos="3120"/>
        <p:guide pos="516"/>
        <p:guide pos="5626"/>
        <p:guide pos="5920"/>
      </p:guideLst>
    </p:cSldViewPr>
  </p:slideViewPr>
  <p:outlineViewPr>
    <p:cViewPr>
      <p:scale>
        <a:sx n="33" d="100"/>
        <a:sy n="33" d="100"/>
      </p:scale>
      <p:origin x="0" y="0"/>
    </p:cViewPr>
  </p:outlineViewPr>
  <p:notesTextViewPr>
    <p:cViewPr>
      <p:scale>
        <a:sx n="3" d="2"/>
        <a:sy n="3" d="2"/>
      </p:scale>
      <p:origin x="0" y="0"/>
    </p:cViewPr>
  </p:notesTextViewPr>
  <p:sorterViewPr>
    <p:cViewPr>
      <p:scale>
        <a:sx n="166" d="100"/>
        <a:sy n="166" d="100"/>
      </p:scale>
      <p:origin x="0" y="-8502"/>
    </p:cViewPr>
  </p:sorterViewPr>
  <p:notesViewPr>
    <p:cSldViewPr>
      <p:cViewPr varScale="1">
        <p:scale>
          <a:sx n="75" d="100"/>
          <a:sy n="75" d="100"/>
        </p:scale>
        <p:origin x="338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srvsas\SEP\SEP_Interne\STAGIAIRES\r&#233;union%20stagiaires_enseignants\2025\Donn&#233;es%20pour%20accueil%20stagiaires_202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rvsas\SEP\SEP_Interne\STAGIAIRES\r&#233;union%20stagiaires_enseignants\2025\Donn&#233;es%20pour%20accueil%20stagiaires_202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srvsas\SEP\SEP_Interne\STAGIAIRES\r&#233;union%20stagiaires_enseignants\2025\Donn&#233;es%20pour%20accueil%20stagiaires_2025.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rvsas\SEP\SEP_Interne\STAGIAIRES\r&#233;union%20stagiaires_enseignants\2025\Donn&#233;es%20pour%20accueil%20stagiaires_2025.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srvsas\SEP\SEP_Interne\STAGIAIRES\r&#233;union%20stagiaires_enseignants\2025\Donn&#233;es%20pour%20accueil%20stagiaires_202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fr-FR" sz="1200" b="0"/>
              <a:t>Répartition par</a:t>
            </a:r>
            <a:r>
              <a:rPr lang="fr-FR" sz="1200" b="0" baseline="0"/>
              <a:t> degré d'enseignement</a:t>
            </a:r>
            <a:endParaRPr lang="fr-FR" sz="1200" b="0"/>
          </a:p>
        </c:rich>
      </c:tx>
      <c:layout/>
      <c:overlay val="0"/>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fr-FR" sz="1200" b="0"/>
              <a:t>Répartition par</a:t>
            </a:r>
            <a:r>
              <a:rPr lang="fr-FR" sz="1200" b="0" baseline="0"/>
              <a:t> degré d'enseignement</a:t>
            </a:r>
            <a:endParaRPr lang="fr-FR" sz="1200" b="0"/>
          </a:p>
        </c:rich>
      </c:tx>
      <c:layout/>
      <c:overlay val="0"/>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a:t>Effectifs du premier et second degré depuis 1990</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évol!$B$3</c:f>
              <c:strCache>
                <c:ptCount val="1"/>
                <c:pt idx="0">
                  <c:v>1er degré</c:v>
                </c:pt>
              </c:strCache>
            </c:strRef>
          </c:tx>
          <c:spPr>
            <a:ln w="28575" cap="rnd">
              <a:solidFill>
                <a:schemeClr val="accent1"/>
              </a:solidFill>
              <a:round/>
            </a:ln>
            <a:effectLst/>
          </c:spPr>
          <c:marker>
            <c:symbol val="none"/>
          </c:marker>
          <c:dPt>
            <c:idx val="31"/>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1-3033-40CA-843F-81A63762846E}"/>
              </c:ext>
            </c:extLst>
          </c:dPt>
          <c:dPt>
            <c:idx val="32"/>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3-3033-40CA-843F-81A63762846E}"/>
              </c:ext>
            </c:extLst>
          </c:dPt>
          <c:dPt>
            <c:idx val="33"/>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5-3033-40CA-843F-81A63762846E}"/>
              </c:ext>
            </c:extLst>
          </c:dPt>
          <c:dPt>
            <c:idx val="34"/>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7-3033-40CA-843F-81A63762846E}"/>
              </c:ext>
            </c:extLst>
          </c:dPt>
          <c:dPt>
            <c:idx val="35"/>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9-3033-40CA-843F-81A63762846E}"/>
              </c:ext>
            </c:extLst>
          </c:dPt>
          <c:dPt>
            <c:idx val="36"/>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B-3033-40CA-843F-81A63762846E}"/>
              </c:ext>
            </c:extLst>
          </c:dPt>
          <c:dPt>
            <c:idx val="37"/>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D-3033-40CA-843F-81A63762846E}"/>
              </c:ext>
            </c:extLst>
          </c:dPt>
          <c:dPt>
            <c:idx val="38"/>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0F-3033-40CA-843F-81A63762846E}"/>
              </c:ext>
            </c:extLst>
          </c:dPt>
          <c:dPt>
            <c:idx val="39"/>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1-3033-40CA-843F-81A63762846E}"/>
              </c:ext>
            </c:extLst>
          </c:dPt>
          <c:dPt>
            <c:idx val="40"/>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3-3033-40CA-843F-81A63762846E}"/>
              </c:ext>
            </c:extLst>
          </c:dPt>
          <c:dLbls>
            <c:dLbl>
              <c:idx val="18"/>
              <c:layout>
                <c:manualLayout>
                  <c:x val="-2.8651338853435987E-2"/>
                  <c:y val="-4.724816634330815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3033-40CA-843F-81A63762846E}"/>
                </c:ext>
              </c:extLst>
            </c:dLbl>
            <c:dLbl>
              <c:idx val="34"/>
              <c:layout>
                <c:manualLayout>
                  <c:x val="-2.1111512839373802E-2"/>
                  <c:y val="-4.387329731878620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033-40CA-843F-81A63762846E}"/>
                </c:ext>
              </c:extLst>
            </c:dLbl>
            <c:dLbl>
              <c:idx val="35"/>
              <c:layout>
                <c:manualLayout>
                  <c:x val="0"/>
                  <c:y val="-4.724816634330815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033-40CA-843F-81A637628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évol!$A$4:$A$39</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évol!$B$4:$B$39</c:f>
              <c:numCache>
                <c:formatCode>#,##0</c:formatCode>
                <c:ptCount val="36"/>
                <c:pt idx="0">
                  <c:v>34242</c:v>
                </c:pt>
                <c:pt idx="1">
                  <c:v>34287</c:v>
                </c:pt>
                <c:pt idx="2">
                  <c:v>34601</c:v>
                </c:pt>
                <c:pt idx="3">
                  <c:v>34946</c:v>
                </c:pt>
                <c:pt idx="4">
                  <c:v>35504</c:v>
                </c:pt>
                <c:pt idx="5">
                  <c:v>35914</c:v>
                </c:pt>
                <c:pt idx="6">
                  <c:v>36139</c:v>
                </c:pt>
                <c:pt idx="7">
                  <c:v>36559</c:v>
                </c:pt>
                <c:pt idx="8">
                  <c:v>36630</c:v>
                </c:pt>
                <c:pt idx="9">
                  <c:v>36667</c:v>
                </c:pt>
                <c:pt idx="10">
                  <c:v>36856</c:v>
                </c:pt>
                <c:pt idx="11">
                  <c:v>37080</c:v>
                </c:pt>
                <c:pt idx="12">
                  <c:v>37056</c:v>
                </c:pt>
                <c:pt idx="13">
                  <c:v>37057</c:v>
                </c:pt>
                <c:pt idx="14">
                  <c:v>37049</c:v>
                </c:pt>
                <c:pt idx="15">
                  <c:v>37183</c:v>
                </c:pt>
                <c:pt idx="16">
                  <c:v>36846</c:v>
                </c:pt>
                <c:pt idx="17">
                  <c:v>36921</c:v>
                </c:pt>
                <c:pt idx="18">
                  <c:v>36796</c:v>
                </c:pt>
                <c:pt idx="19">
                  <c:v>36502</c:v>
                </c:pt>
                <c:pt idx="20">
                  <c:v>36600</c:v>
                </c:pt>
                <c:pt idx="21">
                  <c:v>36048</c:v>
                </c:pt>
                <c:pt idx="22">
                  <c:v>35407</c:v>
                </c:pt>
                <c:pt idx="23">
                  <c:v>35147</c:v>
                </c:pt>
                <c:pt idx="24">
                  <c:v>34960</c:v>
                </c:pt>
                <c:pt idx="25">
                  <c:v>35074</c:v>
                </c:pt>
                <c:pt idx="26">
                  <c:v>35115</c:v>
                </c:pt>
                <c:pt idx="27">
                  <c:v>35150</c:v>
                </c:pt>
                <c:pt idx="28">
                  <c:v>34838</c:v>
                </c:pt>
                <c:pt idx="29">
                  <c:v>34714</c:v>
                </c:pt>
                <c:pt idx="30">
                  <c:v>34129</c:v>
                </c:pt>
                <c:pt idx="31">
                  <c:v>34136</c:v>
                </c:pt>
                <c:pt idx="32">
                  <c:v>33304</c:v>
                </c:pt>
                <c:pt idx="33">
                  <c:v>32960</c:v>
                </c:pt>
                <c:pt idx="34">
                  <c:v>32453</c:v>
                </c:pt>
                <c:pt idx="35">
                  <c:v>30741</c:v>
                </c:pt>
              </c:numCache>
            </c:numRef>
          </c:val>
          <c:smooth val="0"/>
          <c:extLst>
            <c:ext xmlns:c16="http://schemas.microsoft.com/office/drawing/2014/chart" uri="{C3380CC4-5D6E-409C-BE32-E72D297353CC}">
              <c16:uniqueId val="{00000015-3033-40CA-843F-81A63762846E}"/>
            </c:ext>
          </c:extLst>
        </c:ser>
        <c:ser>
          <c:idx val="1"/>
          <c:order val="1"/>
          <c:tx>
            <c:strRef>
              <c:f>évol!$C$3</c:f>
              <c:strCache>
                <c:ptCount val="1"/>
                <c:pt idx="0">
                  <c:v>2nd degré (prébac)</c:v>
                </c:pt>
              </c:strCache>
            </c:strRef>
          </c:tx>
          <c:spPr>
            <a:ln w="28575" cap="rnd">
              <a:solidFill>
                <a:schemeClr val="accent2"/>
              </a:solidFill>
              <a:round/>
            </a:ln>
            <a:effectLst/>
          </c:spPr>
          <c:marker>
            <c:symbol val="none"/>
          </c:marker>
          <c:dPt>
            <c:idx val="31"/>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7-3033-40CA-843F-81A63762846E}"/>
              </c:ext>
            </c:extLst>
          </c:dPt>
          <c:dPt>
            <c:idx val="32"/>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9-3033-40CA-843F-81A63762846E}"/>
              </c:ext>
            </c:extLst>
          </c:dPt>
          <c:dPt>
            <c:idx val="33"/>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B-3033-40CA-843F-81A63762846E}"/>
              </c:ext>
            </c:extLst>
          </c:dPt>
          <c:dPt>
            <c:idx val="34"/>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D-3033-40CA-843F-81A63762846E}"/>
              </c:ext>
            </c:extLst>
          </c:dPt>
          <c:dPt>
            <c:idx val="35"/>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F-3033-40CA-843F-81A63762846E}"/>
              </c:ext>
            </c:extLst>
          </c:dPt>
          <c:dPt>
            <c:idx val="36"/>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21-3033-40CA-843F-81A63762846E}"/>
              </c:ext>
            </c:extLst>
          </c:dPt>
          <c:dPt>
            <c:idx val="37"/>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23-3033-40CA-843F-81A63762846E}"/>
              </c:ext>
            </c:extLst>
          </c:dPt>
          <c:dPt>
            <c:idx val="38"/>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25-3033-40CA-843F-81A63762846E}"/>
              </c:ext>
            </c:extLst>
          </c:dPt>
          <c:dPt>
            <c:idx val="39"/>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27-3033-40CA-843F-81A63762846E}"/>
              </c:ext>
            </c:extLst>
          </c:dPt>
          <c:dPt>
            <c:idx val="40"/>
            <c:marker>
              <c:symbol val="none"/>
            </c:marker>
            <c:bubble3D val="0"/>
            <c:spPr>
              <a:ln w="28575" cap="rnd">
                <a:solidFill>
                  <a:schemeClr val="accent2"/>
                </a:solidFill>
                <a:prstDash val="sysDash"/>
                <a:round/>
              </a:ln>
              <a:effectLst/>
            </c:spPr>
            <c:extLst>
              <c:ext xmlns:c16="http://schemas.microsoft.com/office/drawing/2014/chart" uri="{C3380CC4-5D6E-409C-BE32-E72D297353CC}">
                <c16:uniqueId val="{00000029-3033-40CA-843F-81A63762846E}"/>
              </c:ext>
            </c:extLst>
          </c:dPt>
          <c:dLbls>
            <c:dLbl>
              <c:idx val="24"/>
              <c:layout>
                <c:manualLayout>
                  <c:x val="-3.7699130070310359E-2"/>
                  <c:y val="-4.7248166343308154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3033-40CA-843F-81A63762846E}"/>
                </c:ext>
              </c:extLst>
            </c:dLbl>
            <c:dLbl>
              <c:idx val="34"/>
              <c:layout>
                <c:manualLayout>
                  <c:x val="-3.3175234461873121E-2"/>
                  <c:y val="-5.062303536783016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3033-40CA-843F-81A63762846E}"/>
                </c:ext>
              </c:extLst>
            </c:dLbl>
            <c:dLbl>
              <c:idx val="35"/>
              <c:layout>
                <c:manualLayout>
                  <c:x val="-3.0159304056249395E-3"/>
                  <c:y val="4.3873297318786142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3033-40CA-843F-81A63762846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évol!$A$4:$A$39</c:f>
              <c:numCache>
                <c:formatCode>General</c:formatCode>
                <c:ptCount val="3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numCache>
            </c:numRef>
          </c:cat>
          <c:val>
            <c:numRef>
              <c:f>évol!$C$4:$C$39</c:f>
              <c:numCache>
                <c:formatCode>#,##0</c:formatCode>
                <c:ptCount val="36"/>
                <c:pt idx="0">
                  <c:v>20791</c:v>
                </c:pt>
                <c:pt idx="1">
                  <c:v>22308</c:v>
                </c:pt>
                <c:pt idx="2">
                  <c:v>23041</c:v>
                </c:pt>
                <c:pt idx="3">
                  <c:v>23651</c:v>
                </c:pt>
                <c:pt idx="4">
                  <c:v>24840</c:v>
                </c:pt>
                <c:pt idx="5">
                  <c:v>25539</c:v>
                </c:pt>
                <c:pt idx="6">
                  <c:v>26098</c:v>
                </c:pt>
                <c:pt idx="7">
                  <c:v>26501</c:v>
                </c:pt>
                <c:pt idx="8">
                  <c:v>26941</c:v>
                </c:pt>
                <c:pt idx="9">
                  <c:v>27627</c:v>
                </c:pt>
                <c:pt idx="10">
                  <c:v>28263</c:v>
                </c:pt>
                <c:pt idx="11">
                  <c:v>29096</c:v>
                </c:pt>
                <c:pt idx="12">
                  <c:v>29896</c:v>
                </c:pt>
                <c:pt idx="13">
                  <c:v>30624</c:v>
                </c:pt>
                <c:pt idx="14">
                  <c:v>31234</c:v>
                </c:pt>
                <c:pt idx="15">
                  <c:v>31696</c:v>
                </c:pt>
                <c:pt idx="16">
                  <c:v>31903</c:v>
                </c:pt>
                <c:pt idx="17">
                  <c:v>31885</c:v>
                </c:pt>
                <c:pt idx="18">
                  <c:v>31857</c:v>
                </c:pt>
                <c:pt idx="19">
                  <c:v>32135</c:v>
                </c:pt>
                <c:pt idx="20">
                  <c:v>32159</c:v>
                </c:pt>
                <c:pt idx="21">
                  <c:v>32279</c:v>
                </c:pt>
                <c:pt idx="22">
                  <c:v>32597</c:v>
                </c:pt>
                <c:pt idx="23">
                  <c:v>32331</c:v>
                </c:pt>
                <c:pt idx="24">
                  <c:v>32351</c:v>
                </c:pt>
                <c:pt idx="25">
                  <c:v>31752</c:v>
                </c:pt>
                <c:pt idx="26">
                  <c:v>31290</c:v>
                </c:pt>
                <c:pt idx="27">
                  <c:v>30970</c:v>
                </c:pt>
                <c:pt idx="28">
                  <c:v>30598</c:v>
                </c:pt>
                <c:pt idx="29">
                  <c:v>30224</c:v>
                </c:pt>
                <c:pt idx="30">
                  <c:v>29736</c:v>
                </c:pt>
                <c:pt idx="31">
                  <c:v>29490</c:v>
                </c:pt>
                <c:pt idx="32">
                  <c:v>28925</c:v>
                </c:pt>
                <c:pt idx="33">
                  <c:v>28651</c:v>
                </c:pt>
                <c:pt idx="34">
                  <c:v>28493</c:v>
                </c:pt>
                <c:pt idx="35">
                  <c:v>27447</c:v>
                </c:pt>
              </c:numCache>
            </c:numRef>
          </c:val>
          <c:smooth val="0"/>
          <c:extLst>
            <c:ext xmlns:c16="http://schemas.microsoft.com/office/drawing/2014/chart" uri="{C3380CC4-5D6E-409C-BE32-E72D297353CC}">
              <c16:uniqueId val="{0000002B-3033-40CA-843F-81A63762846E}"/>
            </c:ext>
          </c:extLst>
        </c:ser>
        <c:dLbls>
          <c:showLegendKey val="0"/>
          <c:showVal val="0"/>
          <c:showCatName val="0"/>
          <c:showSerName val="0"/>
          <c:showPercent val="0"/>
          <c:showBubbleSize val="0"/>
        </c:dLbls>
        <c:smooth val="0"/>
        <c:axId val="15840463"/>
        <c:axId val="15827151"/>
      </c:lineChart>
      <c:catAx>
        <c:axId val="1584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27151"/>
        <c:crosses val="autoZero"/>
        <c:auto val="1"/>
        <c:lblAlgn val="ctr"/>
        <c:lblOffset val="100"/>
        <c:tickLblSkip val="1"/>
        <c:noMultiLvlLbl val="0"/>
      </c:catAx>
      <c:valAx>
        <c:axId val="15827151"/>
        <c:scaling>
          <c:orientation val="minMax"/>
          <c:min val="2000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84046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a:t>Evolution du nombre moyen d'enfants par femme et du solde migratoire depuis 1981</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1"/>
          <c:order val="1"/>
          <c:tx>
            <c:v>Solde migratoire</c:v>
          </c:tx>
          <c:spPr>
            <a:solidFill>
              <a:schemeClr val="accent2"/>
            </a:solidFill>
            <a:ln>
              <a:noFill/>
            </a:ln>
            <a:effectLst/>
          </c:spPr>
          <c:invertIfNegative val="0"/>
          <c:val>
            <c:numRef>
              <c:f>évol!$J$45:$J$86</c:f>
              <c:numCache>
                <c:formatCode>General</c:formatCode>
                <c:ptCount val="42"/>
                <c:pt idx="0">
                  <c:v>331</c:v>
                </c:pt>
                <c:pt idx="1">
                  <c:v>41</c:v>
                </c:pt>
                <c:pt idx="2">
                  <c:v>25</c:v>
                </c:pt>
                <c:pt idx="3">
                  <c:v>27</c:v>
                </c:pt>
                <c:pt idx="4">
                  <c:v>28</c:v>
                </c:pt>
                <c:pt idx="5">
                  <c:v>21</c:v>
                </c:pt>
                <c:pt idx="6">
                  <c:v>7</c:v>
                </c:pt>
                <c:pt idx="7">
                  <c:v>5</c:v>
                </c:pt>
                <c:pt idx="8">
                  <c:v>521</c:v>
                </c:pt>
                <c:pt idx="9">
                  <c:v>1078</c:v>
                </c:pt>
                <c:pt idx="10">
                  <c:v>874</c:v>
                </c:pt>
                <c:pt idx="11">
                  <c:v>1004</c:v>
                </c:pt>
                <c:pt idx="12">
                  <c:v>1532</c:v>
                </c:pt>
                <c:pt idx="13">
                  <c:v>1850</c:v>
                </c:pt>
                <c:pt idx="14">
                  <c:v>389</c:v>
                </c:pt>
                <c:pt idx="15">
                  <c:v>504</c:v>
                </c:pt>
                <c:pt idx="16">
                  <c:v>350</c:v>
                </c:pt>
                <c:pt idx="17">
                  <c:v>528</c:v>
                </c:pt>
                <c:pt idx="18">
                  <c:v>751</c:v>
                </c:pt>
                <c:pt idx="19">
                  <c:v>571</c:v>
                </c:pt>
                <c:pt idx="20">
                  <c:v>932</c:v>
                </c:pt>
                <c:pt idx="21">
                  <c:v>1132</c:v>
                </c:pt>
                <c:pt idx="22">
                  <c:v>1305</c:v>
                </c:pt>
                <c:pt idx="23">
                  <c:v>638</c:v>
                </c:pt>
                <c:pt idx="24">
                  <c:v>591</c:v>
                </c:pt>
                <c:pt idx="25">
                  <c:v>389</c:v>
                </c:pt>
                <c:pt idx="26">
                  <c:v>614</c:v>
                </c:pt>
                <c:pt idx="27">
                  <c:v>654</c:v>
                </c:pt>
                <c:pt idx="28">
                  <c:v>58</c:v>
                </c:pt>
                <c:pt idx="29">
                  <c:v>1713</c:v>
                </c:pt>
                <c:pt idx="30">
                  <c:v>1701</c:v>
                </c:pt>
                <c:pt idx="31">
                  <c:v>1733</c:v>
                </c:pt>
                <c:pt idx="32">
                  <c:v>1501</c:v>
                </c:pt>
                <c:pt idx="33">
                  <c:v>1336</c:v>
                </c:pt>
                <c:pt idx="34">
                  <c:v>-1917</c:v>
                </c:pt>
                <c:pt idx="35">
                  <c:v>-1980</c:v>
                </c:pt>
                <c:pt idx="36">
                  <c:v>-2075</c:v>
                </c:pt>
                <c:pt idx="37">
                  <c:v>-2273</c:v>
                </c:pt>
                <c:pt idx="38">
                  <c:v>-2588</c:v>
                </c:pt>
                <c:pt idx="39">
                  <c:v>-2787</c:v>
                </c:pt>
                <c:pt idx="40">
                  <c:v>-2995</c:v>
                </c:pt>
                <c:pt idx="41">
                  <c:v>-3210</c:v>
                </c:pt>
              </c:numCache>
            </c:numRef>
          </c:val>
          <c:extLst>
            <c:ext xmlns:c16="http://schemas.microsoft.com/office/drawing/2014/chart" uri="{C3380CC4-5D6E-409C-BE32-E72D297353CC}">
              <c16:uniqueId val="{00000000-92C6-4C83-9CCE-B0A4D6A5C0CD}"/>
            </c:ext>
          </c:extLst>
        </c:ser>
        <c:dLbls>
          <c:showLegendKey val="0"/>
          <c:showVal val="0"/>
          <c:showCatName val="0"/>
          <c:showSerName val="0"/>
          <c:showPercent val="0"/>
          <c:showBubbleSize val="0"/>
        </c:dLbls>
        <c:gapWidth val="150"/>
        <c:axId val="1327078704"/>
        <c:axId val="1189797984"/>
      </c:barChart>
      <c:lineChart>
        <c:grouping val="standard"/>
        <c:varyColors val="0"/>
        <c:ser>
          <c:idx val="0"/>
          <c:order val="0"/>
          <c:tx>
            <c:v>Nbre moyen d'enfant par femme</c:v>
          </c:tx>
          <c:spPr>
            <a:ln w="28575" cap="rnd">
              <a:solidFill>
                <a:schemeClr val="accent1"/>
              </a:solidFill>
              <a:round/>
            </a:ln>
            <a:effectLst/>
          </c:spPr>
          <c:marker>
            <c:symbol val="none"/>
          </c:marker>
          <c:dLbls>
            <c:dLbl>
              <c:idx val="0"/>
              <c:layout>
                <c:manualLayout>
                  <c:x val="-2.3713518292551989E-2"/>
                  <c:y val="-3.87615235415213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2C6-4C83-9CCE-B0A4D6A5C0CD}"/>
                </c:ext>
              </c:extLst>
            </c:dLbl>
            <c:dLbl>
              <c:idx val="41"/>
              <c:layout>
                <c:manualLayout>
                  <c:x val="-3.2606087652258996E-2"/>
                  <c:y val="-3.87615235415213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2C6-4C83-9CCE-B0A4D6A5C0C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évol!$G$45:$G$86</c:f>
              <c:numCache>
                <c:formatCode>General</c:formatCode>
                <c:ptCount val="42"/>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numCache>
            </c:numRef>
          </c:cat>
          <c:val>
            <c:numRef>
              <c:f>évol!$H$45:$H$86</c:f>
              <c:numCache>
                <c:formatCode>0.00</c:formatCode>
                <c:ptCount val="42"/>
                <c:pt idx="0">
                  <c:v>3.6389999999999998</c:v>
                </c:pt>
                <c:pt idx="1">
                  <c:v>3.4140000000000001</c:v>
                </c:pt>
                <c:pt idx="2">
                  <c:v>3.33</c:v>
                </c:pt>
                <c:pt idx="3">
                  <c:v>3.1709999999999998</c:v>
                </c:pt>
                <c:pt idx="4">
                  <c:v>2.996</c:v>
                </c:pt>
                <c:pt idx="5">
                  <c:v>3.1680000000000001</c:v>
                </c:pt>
                <c:pt idx="6">
                  <c:v>3.2519999999999998</c:v>
                </c:pt>
                <c:pt idx="7">
                  <c:v>3.0990000000000002</c:v>
                </c:pt>
                <c:pt idx="8">
                  <c:v>2.9660000000000002</c:v>
                </c:pt>
                <c:pt idx="9">
                  <c:v>3.1850000000000001</c:v>
                </c:pt>
                <c:pt idx="10">
                  <c:v>3.1539999999999999</c:v>
                </c:pt>
                <c:pt idx="11">
                  <c:v>2.9929999999999999</c:v>
                </c:pt>
                <c:pt idx="12">
                  <c:v>2.863</c:v>
                </c:pt>
                <c:pt idx="13">
                  <c:v>2.7029999999999998</c:v>
                </c:pt>
                <c:pt idx="14">
                  <c:v>2.5920000000000001</c:v>
                </c:pt>
                <c:pt idx="15">
                  <c:v>2.649</c:v>
                </c:pt>
                <c:pt idx="16">
                  <c:v>2.6680000000000001</c:v>
                </c:pt>
                <c:pt idx="17">
                  <c:v>2.5449999999999999</c:v>
                </c:pt>
                <c:pt idx="18">
                  <c:v>2.4769999999999999</c:v>
                </c:pt>
                <c:pt idx="19">
                  <c:v>2.589</c:v>
                </c:pt>
                <c:pt idx="20">
                  <c:v>2.427</c:v>
                </c:pt>
                <c:pt idx="21">
                  <c:v>2.33</c:v>
                </c:pt>
                <c:pt idx="22">
                  <c:v>2.2690000000000001</c:v>
                </c:pt>
                <c:pt idx="23">
                  <c:v>2.1829999999999998</c:v>
                </c:pt>
                <c:pt idx="24">
                  <c:v>2.1960000000000002</c:v>
                </c:pt>
                <c:pt idx="25">
                  <c:v>2.29</c:v>
                </c:pt>
                <c:pt idx="26">
                  <c:v>2.2000000000000002</c:v>
                </c:pt>
                <c:pt idx="27">
                  <c:v>2.1893333333333334</c:v>
                </c:pt>
                <c:pt idx="28">
                  <c:v>2.1786666666666665</c:v>
                </c:pt>
                <c:pt idx="29">
                  <c:v>2.2000000000000002</c:v>
                </c:pt>
                <c:pt idx="30">
                  <c:v>2.15</c:v>
                </c:pt>
                <c:pt idx="31">
                  <c:v>2.2799999999999998</c:v>
                </c:pt>
                <c:pt idx="32">
                  <c:v>2.19</c:v>
                </c:pt>
                <c:pt idx="33">
                  <c:v>2.17</c:v>
                </c:pt>
                <c:pt idx="34">
                  <c:v>2.08</c:v>
                </c:pt>
                <c:pt idx="35">
                  <c:v>2.13</c:v>
                </c:pt>
                <c:pt idx="36">
                  <c:v>2.04</c:v>
                </c:pt>
                <c:pt idx="37">
                  <c:v>2.06</c:v>
                </c:pt>
                <c:pt idx="38">
                  <c:v>2.1</c:v>
                </c:pt>
                <c:pt idx="39">
                  <c:v>2.0452196325292595</c:v>
                </c:pt>
                <c:pt idx="40">
                  <c:v>2.0518907845969245</c:v>
                </c:pt>
                <c:pt idx="41">
                  <c:v>2.0160744448946422</c:v>
                </c:pt>
              </c:numCache>
            </c:numRef>
          </c:val>
          <c:smooth val="0"/>
          <c:extLst>
            <c:ext xmlns:c16="http://schemas.microsoft.com/office/drawing/2014/chart" uri="{C3380CC4-5D6E-409C-BE32-E72D297353CC}">
              <c16:uniqueId val="{00000003-92C6-4C83-9CCE-B0A4D6A5C0CD}"/>
            </c:ext>
          </c:extLst>
        </c:ser>
        <c:dLbls>
          <c:showLegendKey val="0"/>
          <c:showVal val="0"/>
          <c:showCatName val="0"/>
          <c:showSerName val="0"/>
          <c:showPercent val="0"/>
          <c:showBubbleSize val="0"/>
        </c:dLbls>
        <c:marker val="1"/>
        <c:smooth val="0"/>
        <c:axId val="17830031"/>
        <c:axId val="17832527"/>
      </c:lineChart>
      <c:catAx>
        <c:axId val="1783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32527"/>
        <c:crosses val="autoZero"/>
        <c:auto val="1"/>
        <c:lblAlgn val="ctr"/>
        <c:lblOffset val="100"/>
        <c:noMultiLvlLbl val="0"/>
      </c:catAx>
      <c:valAx>
        <c:axId val="17832527"/>
        <c:scaling>
          <c:orientation val="minMax"/>
          <c:max val="4"/>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Nombre moyen d’enfants par femme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830031"/>
        <c:crosses val="autoZero"/>
        <c:crossBetween val="between"/>
      </c:valAx>
      <c:valAx>
        <c:axId val="1189797984"/>
        <c:scaling>
          <c:orientation val="minMax"/>
          <c:max val="4500"/>
          <c:min val="-450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dirty="0"/>
                  <a:t>Solde migratoire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27078704"/>
        <c:crosses val="max"/>
        <c:crossBetween val="between"/>
      </c:valAx>
      <c:catAx>
        <c:axId val="1327078704"/>
        <c:scaling>
          <c:orientation val="minMax"/>
        </c:scaling>
        <c:delete val="1"/>
        <c:axPos val="b"/>
        <c:majorTickMark val="out"/>
        <c:minorTickMark val="none"/>
        <c:tickLblPos val="nextTo"/>
        <c:crossAx val="118979798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fr-FR" sz="1100"/>
              <a:t>Indicateurs de contexte et de performance</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3.579277027447348E-2"/>
          <c:y val="0.10787228727466937"/>
          <c:w val="0.94226179264845134"/>
          <c:h val="0.70809907752503354"/>
        </c:manualLayout>
      </c:layout>
      <c:stockChart>
        <c:ser>
          <c:idx val="0"/>
          <c:order val="0"/>
          <c:tx>
            <c:strRef>
              <c:f>disparités!$B$4</c:f>
              <c:strCache>
                <c:ptCount val="1"/>
                <c:pt idx="0">
                  <c:v>Max</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disparités!$A$5:$A$9</c:f>
              <c:strCache>
                <c:ptCount val="5"/>
                <c:pt idx="0">
                  <c:v>Retard scolaire à l'entrée en 6ème (%)</c:v>
                </c:pt>
                <c:pt idx="1">
                  <c:v>Indice de position sociale niveau collège</c:v>
                </c:pt>
                <c:pt idx="2">
                  <c:v>Maîtrise du français en 6ème (%)</c:v>
                </c:pt>
                <c:pt idx="3">
                  <c:v>Maîtrise des mathématiques en 6ème (%)</c:v>
                </c:pt>
                <c:pt idx="4">
                  <c:v>Taux de passage 3è-2nde GT (%)</c:v>
                </c:pt>
              </c:strCache>
            </c:strRef>
          </c:cat>
          <c:val>
            <c:numRef>
              <c:f>disparités!$B$5:$B$9</c:f>
              <c:numCache>
                <c:formatCode>General</c:formatCode>
                <c:ptCount val="5"/>
                <c:pt idx="0">
                  <c:v>35</c:v>
                </c:pt>
                <c:pt idx="1">
                  <c:v>134</c:v>
                </c:pt>
                <c:pt idx="2">
                  <c:v>87</c:v>
                </c:pt>
                <c:pt idx="3">
                  <c:v>83</c:v>
                </c:pt>
                <c:pt idx="4">
                  <c:v>79</c:v>
                </c:pt>
              </c:numCache>
            </c:numRef>
          </c:val>
          <c:smooth val="0"/>
          <c:extLst>
            <c:ext xmlns:c16="http://schemas.microsoft.com/office/drawing/2014/chart" uri="{C3380CC4-5D6E-409C-BE32-E72D297353CC}">
              <c16:uniqueId val="{00000000-5EBB-49A9-A626-5B8A443A8419}"/>
            </c:ext>
          </c:extLst>
        </c:ser>
        <c:ser>
          <c:idx val="1"/>
          <c:order val="1"/>
          <c:tx>
            <c:strRef>
              <c:f>disparités!$C$4</c:f>
              <c:strCache>
                <c:ptCount val="1"/>
                <c:pt idx="0">
                  <c:v>Min</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disparités!$A$5:$A$9</c:f>
              <c:strCache>
                <c:ptCount val="5"/>
                <c:pt idx="0">
                  <c:v>Retard scolaire à l'entrée en 6ème (%)</c:v>
                </c:pt>
                <c:pt idx="1">
                  <c:v>Indice de position sociale niveau collège</c:v>
                </c:pt>
                <c:pt idx="2">
                  <c:v>Maîtrise du français en 6ème (%)</c:v>
                </c:pt>
                <c:pt idx="3">
                  <c:v>Maîtrise des mathématiques en 6ème (%)</c:v>
                </c:pt>
                <c:pt idx="4">
                  <c:v>Taux de passage 3è-2nde GT (%)</c:v>
                </c:pt>
              </c:strCache>
            </c:strRef>
          </c:cat>
          <c:val>
            <c:numRef>
              <c:f>disparités!$C$5:$C$9</c:f>
              <c:numCache>
                <c:formatCode>General</c:formatCode>
                <c:ptCount val="5"/>
                <c:pt idx="0">
                  <c:v>0</c:v>
                </c:pt>
                <c:pt idx="1">
                  <c:v>70</c:v>
                </c:pt>
                <c:pt idx="2">
                  <c:v>11</c:v>
                </c:pt>
                <c:pt idx="3">
                  <c:v>0</c:v>
                </c:pt>
                <c:pt idx="4">
                  <c:v>10</c:v>
                </c:pt>
              </c:numCache>
            </c:numRef>
          </c:val>
          <c:smooth val="0"/>
          <c:extLst>
            <c:ext xmlns:c16="http://schemas.microsoft.com/office/drawing/2014/chart" uri="{C3380CC4-5D6E-409C-BE32-E72D297353CC}">
              <c16:uniqueId val="{00000001-5EBB-49A9-A626-5B8A443A8419}"/>
            </c:ext>
          </c:extLst>
        </c:ser>
        <c:ser>
          <c:idx val="2"/>
          <c:order val="2"/>
          <c:tx>
            <c:strRef>
              <c:f>disparités!$D$4</c:f>
              <c:strCache>
                <c:ptCount val="1"/>
                <c:pt idx="0">
                  <c:v>Moyenne</c:v>
                </c:pt>
              </c:strCache>
            </c:strRef>
          </c:tx>
          <c:spPr>
            <a:ln w="28575" cap="rnd">
              <a:noFill/>
              <a:round/>
            </a:ln>
            <a:effectLst/>
          </c:spPr>
          <c:marker>
            <c:symbol val="circle"/>
            <c:size val="6"/>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disparités!$A$5:$A$9</c:f>
              <c:strCache>
                <c:ptCount val="5"/>
                <c:pt idx="0">
                  <c:v>Retard scolaire à l'entrée en 6ème (%)</c:v>
                </c:pt>
                <c:pt idx="1">
                  <c:v>Indice de position sociale niveau collège</c:v>
                </c:pt>
                <c:pt idx="2">
                  <c:v>Maîtrise du français en 6ème (%)</c:v>
                </c:pt>
                <c:pt idx="3">
                  <c:v>Maîtrise des mathématiques en 6ème (%)</c:v>
                </c:pt>
                <c:pt idx="4">
                  <c:v>Taux de passage 3è-2nde GT (%)</c:v>
                </c:pt>
              </c:strCache>
            </c:strRef>
          </c:cat>
          <c:val>
            <c:numRef>
              <c:f>disparités!$D$5:$D$9</c:f>
              <c:numCache>
                <c:formatCode>General</c:formatCode>
                <c:ptCount val="5"/>
                <c:pt idx="0">
                  <c:v>11</c:v>
                </c:pt>
                <c:pt idx="1">
                  <c:v>96</c:v>
                </c:pt>
                <c:pt idx="2">
                  <c:v>55</c:v>
                </c:pt>
                <c:pt idx="3">
                  <c:v>41</c:v>
                </c:pt>
                <c:pt idx="4">
                  <c:v>51</c:v>
                </c:pt>
              </c:numCache>
            </c:numRef>
          </c:val>
          <c:smooth val="0"/>
          <c:extLst>
            <c:ext xmlns:c16="http://schemas.microsoft.com/office/drawing/2014/chart" uri="{C3380CC4-5D6E-409C-BE32-E72D297353CC}">
              <c16:uniqueId val="{00000002-5EBB-49A9-A626-5B8A443A841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1247566016"/>
        <c:axId val="1247566432"/>
      </c:stockChart>
      <c:catAx>
        <c:axId val="124756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247566432"/>
        <c:crosses val="autoZero"/>
        <c:auto val="1"/>
        <c:lblAlgn val="ctr"/>
        <c:lblOffset val="100"/>
        <c:noMultiLvlLbl val="0"/>
      </c:catAx>
      <c:valAx>
        <c:axId val="1247566432"/>
        <c:scaling>
          <c:orientation val="minMax"/>
          <c:max val="1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47566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8-25T17:13:30.611" idx="1">
    <p:pos x="10" y="10"/>
    <p:text/>
    <p:extLst>
      <p:ext uri="{C676402C-5697-4E1C-873F-D02D1690AC5C}">
        <p15:threadingInfo xmlns:p15="http://schemas.microsoft.com/office/powerpoint/2012/main" timeZoneBias="-660"/>
      </p:ext>
    </p:extLst>
  </p:cm>
</p:cmLst>
</file>

<file path=ppt/drawings/drawing1.xml><?xml version="1.0" encoding="utf-8"?>
<c:userShapes xmlns:c="http://schemas.openxmlformats.org/drawingml/2006/chart">
  <cdr:relSizeAnchor xmlns:cdr="http://schemas.openxmlformats.org/drawingml/2006/chartDrawing">
    <cdr:from>
      <cdr:x>0.6669</cdr:x>
      <cdr:y>0.17222</cdr:y>
    </cdr:from>
    <cdr:to>
      <cdr:x>0.9063</cdr:x>
      <cdr:y>0.26789</cdr:y>
    </cdr:to>
    <cdr:sp macro="" textlink="">
      <cdr:nvSpPr>
        <cdr:cNvPr id="2" name="ZoneTexte 1"/>
        <cdr:cNvSpPr txBox="1"/>
      </cdr:nvSpPr>
      <cdr:spPr>
        <a:xfrm xmlns:a="http://schemas.openxmlformats.org/drawingml/2006/main">
          <a:off x="5616624" y="648072"/>
          <a:ext cx="2016224" cy="36004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a:solidFill>
                <a:srgbClr val="4380B6"/>
              </a:solidFill>
            </a:rPr>
            <a:t>-6 000 élèves dans le 1</a:t>
          </a:r>
          <a:r>
            <a:rPr lang="fr-FR" sz="1100" b="1" baseline="30000" dirty="0">
              <a:solidFill>
                <a:srgbClr val="4380B6"/>
              </a:solidFill>
            </a:rPr>
            <a:t>er</a:t>
          </a:r>
          <a:r>
            <a:rPr lang="fr-FR" sz="1100" b="1" dirty="0">
              <a:solidFill>
                <a:srgbClr val="4380B6"/>
              </a:solidFill>
            </a:rPr>
            <a:t> degré</a:t>
          </a:r>
        </a:p>
      </cdr:txBody>
    </cdr:sp>
  </cdr:relSizeAnchor>
  <cdr:relSizeAnchor xmlns:cdr="http://schemas.openxmlformats.org/drawingml/2006/chartDrawing">
    <cdr:from>
      <cdr:x>0.6327</cdr:x>
      <cdr:y>0.53579</cdr:y>
    </cdr:from>
    <cdr:to>
      <cdr:x>0.93195</cdr:x>
      <cdr:y>0.63146</cdr:y>
    </cdr:to>
    <cdr:sp macro="" textlink="">
      <cdr:nvSpPr>
        <cdr:cNvPr id="3" name="ZoneTexte 1"/>
        <cdr:cNvSpPr txBox="1"/>
      </cdr:nvSpPr>
      <cdr:spPr>
        <a:xfrm xmlns:a="http://schemas.openxmlformats.org/drawingml/2006/main">
          <a:off x="5328592" y="2016236"/>
          <a:ext cx="2520280" cy="36001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b="1" dirty="0">
              <a:solidFill>
                <a:srgbClr val="C0504D"/>
              </a:solidFill>
            </a:rPr>
            <a:t>-5 000 élèves dans le 2nd degré pré-bac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7CB7723-11F9-4ECD-95C9-F04E22FA4DEE}" type="datetimeFigureOut">
              <a:rPr lang="fr-FR" smtClean="0"/>
              <a:t>26/08/2025</a:t>
            </a:fld>
            <a:endParaRPr lang="fr-FR"/>
          </a:p>
        </p:txBody>
      </p:sp>
      <p:sp>
        <p:nvSpPr>
          <p:cNvPr id="4" name="Espace réservé du pied de page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5EFC7ACF-8FCD-49C4-9BB8-AC70FE3DA57D}" type="slidenum">
              <a:rPr lang="fr-FR" smtClean="0"/>
              <a:t>‹N°›</a:t>
            </a:fld>
            <a:endParaRPr lang="fr-FR"/>
          </a:p>
        </p:txBody>
      </p:sp>
    </p:spTree>
    <p:extLst>
      <p:ext uri="{BB962C8B-B14F-4D97-AF65-F5344CB8AC3E}">
        <p14:creationId xmlns:p14="http://schemas.microsoft.com/office/powerpoint/2010/main" val="150702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26/08/2025</a:t>
            </a:fld>
            <a:endParaRPr lang="fr-FR" dirty="0"/>
          </a:p>
        </p:txBody>
      </p:sp>
      <p:sp>
        <p:nvSpPr>
          <p:cNvPr id="4" name="Espace réservé de l'image des diapositives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72211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55064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640"/>
              </a:spcBef>
            </a:pPr>
            <a:endParaRPr lang="fr-FR" sz="1200" b="1" dirty="0">
              <a:solidFill>
                <a:prstClr val="black"/>
              </a:solidFill>
              <a:latin typeface="Arial" pitchFamily="34"/>
              <a:cs typeface="Arial" pitchFamily="34"/>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123508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316009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dirty="0"/>
          </a:p>
        </p:txBody>
      </p:sp>
    </p:spTree>
    <p:extLst>
      <p:ext uri="{BB962C8B-B14F-4D97-AF65-F5344CB8AC3E}">
        <p14:creationId xmlns:p14="http://schemas.microsoft.com/office/powerpoint/2010/main" val="17808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dirty="0"/>
          </a:p>
        </p:txBody>
      </p:sp>
    </p:spTree>
    <p:extLst>
      <p:ext uri="{BB962C8B-B14F-4D97-AF65-F5344CB8AC3E}">
        <p14:creationId xmlns:p14="http://schemas.microsoft.com/office/powerpoint/2010/main" val="267141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337118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635517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dirty="0"/>
          </a:p>
        </p:txBody>
      </p:sp>
    </p:spTree>
    <p:extLst>
      <p:ext uri="{BB962C8B-B14F-4D97-AF65-F5344CB8AC3E}">
        <p14:creationId xmlns:p14="http://schemas.microsoft.com/office/powerpoint/2010/main" val="404255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9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6C06E8-3ED0-4DFC-953A-81E1C416F6F5}" type="slidenum">
              <a:rPr lang="fr-FR" altLang="fr-FR" smtClean="0"/>
              <a:pPr fontAlgn="base">
                <a:spcBef>
                  <a:spcPct val="0"/>
                </a:spcBef>
                <a:spcAft>
                  <a:spcPct val="0"/>
                </a:spcAft>
              </a:pPr>
              <a:t>30</a:t>
            </a:fld>
            <a:endParaRPr lang="fr-FR" altLang="fr-FR"/>
          </a:p>
        </p:txBody>
      </p:sp>
    </p:spTree>
    <p:extLst>
      <p:ext uri="{BB962C8B-B14F-4D97-AF65-F5344CB8AC3E}">
        <p14:creationId xmlns:p14="http://schemas.microsoft.com/office/powerpoint/2010/main" val="159849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 du secteur privé en métropole = 17%</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dirty="0"/>
          </a:p>
        </p:txBody>
      </p:sp>
    </p:spTree>
    <p:extLst>
      <p:ext uri="{BB962C8B-B14F-4D97-AF65-F5344CB8AC3E}">
        <p14:creationId xmlns:p14="http://schemas.microsoft.com/office/powerpoint/2010/main" val="150585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429129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effectifs scolaires sont en diminution…</a:t>
            </a:r>
          </a:p>
          <a:p>
            <a:r>
              <a:rPr lang="fr-FR" dirty="0"/>
              <a:t>…depuis 2008 dans le premier degré (baisse de 6 000 élèves dont 1700 sur un an = 76% de la baisse est imputable aux nombreux départs hors du territoire qui ont suivi les évènements de mai 2024)</a:t>
            </a:r>
          </a:p>
          <a:p>
            <a:r>
              <a:rPr lang="fr-FR" dirty="0"/>
              <a:t>…depuis 2014, baisse de 5 000 élèves dans le 2nd degré </a:t>
            </a:r>
            <a:r>
              <a:rPr lang="fr-FR" dirty="0" err="1"/>
              <a:t>prébac</a:t>
            </a:r>
            <a:r>
              <a:rPr lang="fr-FR" dirty="0"/>
              <a:t> dont 1100 sur un an = 83% de la baisse liée aux émeutes)</a:t>
            </a:r>
          </a:p>
          <a:p>
            <a:r>
              <a:rPr lang="fr-FR" dirty="0"/>
              <a:t>5000 élèves de moins = fermeture 17 collèges (sur 55)</a:t>
            </a:r>
          </a:p>
          <a:p>
            <a:endParaRPr lang="fr-FR" dirty="0"/>
          </a:p>
          <a:p>
            <a:r>
              <a:rPr lang="fr-FR" dirty="0"/>
              <a:t>Dynamique démographique positive en province Nord et îles Loyauté suite à un afflux d’élèves provenant de la province Sud mais poursuite de la baisse globale des effectifs jusqu’en 2030</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39</a:t>
            </a:fld>
            <a:endParaRPr lang="fr-FR" dirty="0"/>
          </a:p>
        </p:txBody>
      </p:sp>
    </p:spTree>
    <p:extLst>
      <p:ext uri="{BB962C8B-B14F-4D97-AF65-F5344CB8AC3E}">
        <p14:creationId xmlns:p14="http://schemas.microsoft.com/office/powerpoint/2010/main" val="963889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raison principalement de la baisse du nombre d’enfants par femme (1 enfant de moins par rapport à 1990) !</a:t>
            </a:r>
          </a:p>
          <a:p>
            <a:r>
              <a:rPr lang="fr-FR" dirty="0"/>
              <a:t>Auquel s’ajoute un déficit migratoire observé depuis 10 ans</a:t>
            </a:r>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40</a:t>
            </a:fld>
            <a:endParaRPr lang="fr-FR" dirty="0"/>
          </a:p>
        </p:txBody>
      </p:sp>
    </p:spTree>
    <p:extLst>
      <p:ext uri="{BB962C8B-B14F-4D97-AF65-F5344CB8AC3E}">
        <p14:creationId xmlns:p14="http://schemas.microsoft.com/office/powerpoint/2010/main" val="2545336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regard des indicateurs de contexte et de performance, il existe de fortes disparités selon les établissements</a:t>
            </a:r>
          </a:p>
          <a:p>
            <a:endParaRPr lang="fr-FR" dirty="0"/>
          </a:p>
          <a:p>
            <a:r>
              <a:rPr lang="fr-FR" dirty="0"/>
              <a:t>Au-delà du niveau de maîtrise, les écarts entre élèves selon leur origine sociale classent par ailleurs la Nouvelle-Calédonie parmi les académies les moins équitables, particulièrement en mathématiques où l’influence du milieu social est plus important.</a:t>
            </a:r>
          </a:p>
          <a:p>
            <a:endParaRPr lang="fr-FR" dirty="0"/>
          </a:p>
          <a:p>
            <a:r>
              <a:rPr lang="fr-FR" dirty="0"/>
              <a:t>Des disparités entre établissement qui révèlent des disparités géographiques entre côte Ouest et côte Est-îles alentours</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41</a:t>
            </a:fld>
            <a:endParaRPr lang="fr-FR" dirty="0"/>
          </a:p>
        </p:txBody>
      </p:sp>
    </p:spTree>
    <p:extLst>
      <p:ext uri="{BB962C8B-B14F-4D97-AF65-F5344CB8AC3E}">
        <p14:creationId xmlns:p14="http://schemas.microsoft.com/office/powerpoint/2010/main" val="3908449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NC se distingue par des collèges très isolés et bien plus éloignés, au sens de l’indicateur de la direction de l’évaluation, de la prospective et de la performance (DEPP), que ceux de métropole et des départements d’Outre-Mer. </a:t>
            </a:r>
          </a:p>
          <a:p>
            <a:endParaRPr lang="fr-FR" dirty="0"/>
          </a:p>
          <a:p>
            <a:r>
              <a:rPr lang="fr-FR" dirty="0"/>
              <a:t>Indice qui synthétise la notion d’éloignement pour un établissement donné en tenant compte de la ruralité du territoire, de la densité et de la diversité de l’offre scolaire et de l’accès aux équipements sportifs et culturels</a:t>
            </a:r>
          </a:p>
          <a:p>
            <a:endParaRPr lang="fr-FR" dirty="0"/>
          </a:p>
          <a:p>
            <a:r>
              <a:rPr lang="fr-FR" dirty="0"/>
              <a:t>C’est même l’académie dont l’indice (128,5) est le plus élevé de toutes les académies (mis à part la Polynésie française pour laquelle il n’a pas été évalué), supérieur à la Guyane (indice de 125,3) et à la Corse (indice de 112,3). </a:t>
            </a:r>
          </a:p>
          <a:p>
            <a:endParaRPr lang="fr-FR" dirty="0"/>
          </a:p>
          <a:p>
            <a:r>
              <a:rPr lang="fr-FR" dirty="0"/>
              <a:t>Autre spécificité : les collèges les plus éloignés sont socialement plus défavorisés et cumulent pratiquement tous les facteurs a priori défavorables à la réussite éducative : </a:t>
            </a:r>
          </a:p>
          <a:p>
            <a:r>
              <a:rPr lang="fr-FR" dirty="0"/>
              <a:t>forte proportion de boursiers, </a:t>
            </a:r>
          </a:p>
          <a:p>
            <a:r>
              <a:rPr lang="fr-FR" dirty="0"/>
              <a:t>faible maîtrise des fondamentaux à l’entrée en sixième, </a:t>
            </a:r>
          </a:p>
          <a:p>
            <a:r>
              <a:rPr lang="fr-FR" dirty="0"/>
              <a:t>moyennes plus faibles aux épreuves écrites du diplôme national du brevet, </a:t>
            </a:r>
          </a:p>
          <a:p>
            <a:r>
              <a:rPr lang="fr-FR" dirty="0"/>
              <a:t>taux d’orientation en seconde générale ou technologique en retrait et </a:t>
            </a:r>
          </a:p>
          <a:p>
            <a:r>
              <a:rPr lang="fr-FR" dirty="0"/>
              <a:t>pourcentage plus élevé d’enseignants non titulaires. </a:t>
            </a: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42</a:t>
            </a:fld>
            <a:endParaRPr lang="fr-FR" dirty="0"/>
          </a:p>
        </p:txBody>
      </p:sp>
    </p:spTree>
    <p:extLst>
      <p:ext uri="{BB962C8B-B14F-4D97-AF65-F5344CB8AC3E}">
        <p14:creationId xmlns:p14="http://schemas.microsoft.com/office/powerpoint/2010/main" val="2498709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cours des 30 dernières années, le taux de réussite au baccalauréat a considérablement progressé</a:t>
            </a:r>
          </a:p>
          <a:p>
            <a:endParaRPr lang="fr-FR" dirty="0"/>
          </a:p>
          <a:p>
            <a:r>
              <a:rPr lang="fr-FR" dirty="0"/>
              <a:t>Mais demeure inférieur aux académies socialement comparables en raison d’un pourcentage de candidats refusés au premier groupe plus important lié en partie à l’absentéisme aux épreuves</a:t>
            </a:r>
          </a:p>
          <a:p>
            <a:endParaRPr lang="fr-FR" dirty="0"/>
          </a:p>
          <a:p>
            <a:r>
              <a:rPr lang="fr-FR" dirty="0"/>
              <a:t>Par ailleurs, l’analyse des niveaux de réussite selon l’origine sociale révèle par ailleurs des écarts plus importants en NC entre les candidats socialement défavorisés et ceux issus d’une famille favorisée</a:t>
            </a:r>
          </a:p>
          <a:p>
            <a:endParaRPr lang="fr-FR" dirty="0"/>
          </a:p>
          <a:p>
            <a:r>
              <a:rPr lang="fr-FR" dirty="0"/>
              <a:t>Les élèves ont besoin d’être accompagnés dans la durée, pour tenir jusqu’au bout, particulièrement ceux issus de familles défavorisés</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43</a:t>
            </a:fld>
            <a:endParaRPr lang="fr-FR" dirty="0"/>
          </a:p>
        </p:txBody>
      </p:sp>
    </p:spTree>
    <p:extLst>
      <p:ext uri="{BB962C8B-B14F-4D97-AF65-F5344CB8AC3E}">
        <p14:creationId xmlns:p14="http://schemas.microsoft.com/office/powerpoint/2010/main" val="1631745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1990, la proportion de bacheliers dans une génération a considérablement progressé</a:t>
            </a:r>
          </a:p>
          <a:p>
            <a:endParaRPr lang="fr-FR" dirty="0"/>
          </a:p>
          <a:p>
            <a:r>
              <a:rPr lang="fr-FR" dirty="0"/>
              <a:t>L’écart entre les filles et les garçons est supérieur à la métropole (21 points contre 10 points)</a:t>
            </a:r>
          </a:p>
          <a:p>
            <a:endParaRPr lang="fr-FR" dirty="0"/>
          </a:p>
          <a:p>
            <a:r>
              <a:rPr lang="fr-FR" dirty="0"/>
              <a:t>En raison d’une différence notable d’orientation en 2nde, les garçons étant plus nombreux à poursuivre en CAP, et d’un moindre taux d’accès de la seconde au bac chez les garçons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44</a:t>
            </a:fld>
            <a:endParaRPr lang="fr-FR" dirty="0"/>
          </a:p>
        </p:txBody>
      </p:sp>
    </p:spTree>
    <p:extLst>
      <p:ext uri="{BB962C8B-B14F-4D97-AF65-F5344CB8AC3E}">
        <p14:creationId xmlns:p14="http://schemas.microsoft.com/office/powerpoint/2010/main" val="1590315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taux de réussite au DNB est en progression depuis 2012</a:t>
            </a:r>
          </a:p>
          <a:p>
            <a:endParaRPr lang="fr-FR" dirty="0"/>
          </a:p>
          <a:p>
            <a:r>
              <a:rPr lang="fr-FR" dirty="0"/>
              <a:t>L’écart de réussite entre les élèves socialement défavorisés et ceux issus d’une famille favorisée est en diminution mais demeure important (13 points en 2023 contre 15 points en 2022 et 25 en 2019)</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dirty="0"/>
          </a:p>
        </p:txBody>
      </p:sp>
    </p:spTree>
    <p:extLst>
      <p:ext uri="{BB962C8B-B14F-4D97-AF65-F5344CB8AC3E}">
        <p14:creationId xmlns:p14="http://schemas.microsoft.com/office/powerpoint/2010/main" val="72640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50</a:t>
            </a:fld>
            <a:endParaRPr lang="fr-FR" dirty="0"/>
          </a:p>
        </p:txBody>
      </p:sp>
    </p:spTree>
    <p:extLst>
      <p:ext uri="{BB962C8B-B14F-4D97-AF65-F5344CB8AC3E}">
        <p14:creationId xmlns:p14="http://schemas.microsoft.com/office/powerpoint/2010/main" val="156739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46682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3740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baseline="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26918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39519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189374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306490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1500402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r>
              <a:rPr lang="fr-FR"/>
              <a:t>07/02/2022</a:t>
            </a:r>
            <a:endParaRPr lang="fr-FR" dirty="0"/>
          </a:p>
        </p:txBody>
      </p:sp>
      <p:sp>
        <p:nvSpPr>
          <p:cNvPr id="5" name="Espace réservé du pied de page 4"/>
          <p:cNvSpPr>
            <a:spLocks noGrp="1"/>
          </p:cNvSpPr>
          <p:nvPr>
            <p:ph type="ftr" sz="quarter" idx="11"/>
          </p:nvPr>
        </p:nvSpPr>
        <p:spPr bwMode="gray">
          <a:xfrm>
            <a:off x="780000" y="5226529"/>
            <a:ext cx="3510000" cy="1200000"/>
          </a:xfrm>
        </p:spPr>
        <p:txBody>
          <a:bodyPr anchor="b" anchorCtr="0"/>
          <a:lstStyle>
            <a:lvl1pPr>
              <a:defRPr sz="1150"/>
            </a:lvl1pPr>
          </a:lstStyle>
          <a:p>
            <a:r>
              <a:rPr lang="fr-FR" dirty="0"/>
              <a:t>Réunion rentrée 2023</a:t>
            </a:r>
          </a:p>
        </p:txBody>
      </p:sp>
      <p:sp>
        <p:nvSpPr>
          <p:cNvPr id="6" name="Espace réservé du numéro de diapositive 5"/>
          <p:cNvSpPr>
            <a:spLocks noGrp="1"/>
          </p:cNvSpPr>
          <p:nvPr>
            <p:ph type="sldNum" sz="quarter" idx="12"/>
          </p:nvPr>
        </p:nvSpPr>
        <p:spPr bwMode="gray">
          <a:xfrm>
            <a:off x="0" y="6618000"/>
            <a:ext cx="195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512" y="225420"/>
            <a:ext cx="3318780" cy="174884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dirty="0"/>
              <a:t>07/02/2023</a:t>
            </a:r>
          </a:p>
        </p:txBody>
      </p:sp>
      <p:sp>
        <p:nvSpPr>
          <p:cNvPr id="3" name="Espace réservé du pied de page 2"/>
          <p:cNvSpPr>
            <a:spLocks noGrp="1"/>
          </p:cNvSpPr>
          <p:nvPr>
            <p:ph type="ftr" sz="quarter" idx="11"/>
          </p:nvPr>
        </p:nvSpPr>
        <p:spPr bwMode="gray"/>
        <p:txBody>
          <a:bodyPr/>
          <a:lstStyle/>
          <a:p>
            <a:r>
              <a:rPr lang="fr-FR" dirty="0"/>
              <a:t>Réunion rentrée 2023</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0000" y="3128061"/>
            <a:ext cx="9126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0" y="114320"/>
            <a:ext cx="2886223" cy="1520903"/>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9999" y="1200000"/>
            <a:ext cx="9126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06/02/2023</a:t>
            </a:r>
          </a:p>
        </p:txBody>
      </p:sp>
      <p:sp>
        <p:nvSpPr>
          <p:cNvPr id="4" name="Espace réservé du pied de page 3"/>
          <p:cNvSpPr>
            <a:spLocks noGrp="1"/>
          </p:cNvSpPr>
          <p:nvPr>
            <p:ph type="ftr" sz="quarter" idx="11"/>
          </p:nvPr>
        </p:nvSpPr>
        <p:spPr bwMode="gray"/>
        <p:txBody>
          <a:bodyPr/>
          <a:lstStyle/>
          <a:p>
            <a:r>
              <a:rPr lang="fr-FR" dirty="0"/>
              <a:t>Réunion rentrée 2023</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89998" y="2522624"/>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588000"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785999" y="2524800"/>
            <a:ext cx="273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08" y="836712"/>
            <a:ext cx="9906000" cy="6021288"/>
          </a:xfrm>
          <a:prstGeom prst="rect">
            <a:avLst/>
          </a:prstGeom>
        </p:spPr>
      </p:pic>
      <p:sp>
        <p:nvSpPr>
          <p:cNvPr id="2" name="Titre 1"/>
          <p:cNvSpPr>
            <a:spLocks noGrp="1"/>
          </p:cNvSpPr>
          <p:nvPr>
            <p:ph type="title" hasCustomPrompt="1"/>
          </p:nvPr>
        </p:nvSpPr>
        <p:spPr bwMode="gray">
          <a:xfrm>
            <a:off x="389999" y="1340768"/>
            <a:ext cx="9126000" cy="5038432"/>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solidFill>
                  <a:schemeClr val="bg1"/>
                </a:solidFill>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solidFill>
                  <a:schemeClr val="bg1"/>
                </a:solidFill>
              </a:rPr>
              <a:t>06/02/2023</a:t>
            </a:r>
            <a:endParaRPr lang="fr-FR" cap="all" dirty="0"/>
          </a:p>
        </p:txBody>
      </p:sp>
      <p:sp>
        <p:nvSpPr>
          <p:cNvPr id="4" name="Espace réservé du pied de page 3"/>
          <p:cNvSpPr>
            <a:spLocks noGrp="1"/>
          </p:cNvSpPr>
          <p:nvPr>
            <p:ph type="ftr" sz="quarter" idx="11"/>
          </p:nvPr>
        </p:nvSpPr>
        <p:spPr bwMode="gray"/>
        <p:txBody>
          <a:bodyPr/>
          <a:lstStyle>
            <a:lvl1pPr>
              <a:defRPr>
                <a:solidFill>
                  <a:schemeClr val="bg1"/>
                </a:solidFill>
              </a:defRPr>
            </a:lvl1pPr>
          </a:lstStyle>
          <a:p>
            <a:r>
              <a:rPr lang="fr-FR" dirty="0"/>
              <a:t>Réunion rentrée 2023</a:t>
            </a:r>
          </a:p>
        </p:txBody>
      </p:sp>
      <p:sp>
        <p:nvSpPr>
          <p:cNvPr id="5" name="Espace réservé du numéro de diapositive 4"/>
          <p:cNvSpPr>
            <a:spLocks noGrp="1"/>
          </p:cNvSpPr>
          <p:nvPr>
            <p:ph type="sldNum" sz="quarter" idx="12"/>
          </p:nvPr>
        </p:nvSpPr>
        <p:spPr bwMode="gray"/>
        <p:txBody>
          <a:bodyPr/>
          <a:lstStyle>
            <a:lvl1pPr>
              <a:defRPr>
                <a:solidFill>
                  <a:schemeClr val="bg1"/>
                </a:solidFill>
              </a:defRPr>
            </a:lvl1pPr>
          </a:lstStyle>
          <a:p>
            <a:fld id="{733122C9-A0B9-462F-8757-0847AD287B63}" type="slidenum">
              <a:rPr lang="fr-FR" smtClean="0"/>
              <a:pPr/>
              <a:t>‹N°›</a:t>
            </a:fld>
            <a:endParaRPr lang="fr-FR" dirty="0"/>
          </a:p>
        </p:txBody>
      </p:sp>
      <p:sp>
        <p:nvSpPr>
          <p:cNvPr id="9" name="Titre 1"/>
          <p:cNvSpPr txBox="1">
            <a:spLocks/>
          </p:cNvSpPr>
          <p:nvPr userDrawn="1"/>
        </p:nvSpPr>
        <p:spPr bwMode="gray">
          <a:xfrm>
            <a:off x="3944888" y="620688"/>
            <a:ext cx="6147175" cy="57606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Acumin Pro" panose="020B0504020202020204" pitchFamily="34" charset="0"/>
                <a:ea typeface="+mj-ea"/>
                <a:cs typeface="+mj-cs"/>
              </a:defRPr>
            </a:lvl1pPr>
          </a:lstStyle>
          <a:p>
            <a:pPr marL="0" indent="0">
              <a:buNone/>
            </a:pPr>
            <a:r>
              <a:rPr lang="fr-FR" sz="1600" dirty="0">
                <a:solidFill>
                  <a:srgbClr val="305C81"/>
                </a:solidFill>
              </a:rPr>
              <a:t>Notre école,</a:t>
            </a:r>
            <a:r>
              <a:rPr lang="fr-FR" sz="1600" baseline="0" dirty="0">
                <a:solidFill>
                  <a:srgbClr val="305C81"/>
                </a:solidFill>
              </a:rPr>
              <a:t> </a:t>
            </a:r>
            <a:r>
              <a:rPr lang="fr-FR" sz="1600" dirty="0">
                <a:solidFill>
                  <a:srgbClr val="305C81"/>
                </a:solidFill>
              </a:rPr>
              <a:t>faisons</a:t>
            </a:r>
            <a:r>
              <a:rPr lang="fr-FR" sz="1600" baseline="0" dirty="0">
                <a:solidFill>
                  <a:srgbClr val="305C81"/>
                </a:solidFill>
              </a:rPr>
              <a:t>-la ensemble</a:t>
            </a:r>
            <a:endParaRPr lang="fr-FR" sz="1600" dirty="0">
              <a:solidFill>
                <a:srgbClr val="305C81"/>
              </a:solidFill>
            </a:endParaRPr>
          </a:p>
        </p:txBody>
      </p:sp>
      <p:pic>
        <p:nvPicPr>
          <p:cNvPr id="10" name="Image 9"/>
          <p:cNvPicPr>
            <a:picLocks noChangeAspect="1"/>
          </p:cNvPicPr>
          <p:nvPr userDrawn="1"/>
        </p:nvPicPr>
        <p:blipFill rotWithShape="1">
          <a:blip r:embed="rId3">
            <a:extLst>
              <a:ext uri="{28A0092B-C50C-407E-A947-70E740481C1C}">
                <a14:useLocalDpi xmlns:a14="http://schemas.microsoft.com/office/drawing/2010/main" val="0"/>
              </a:ext>
            </a:extLst>
          </a:blip>
          <a:srcRect l="8566" r="11474"/>
          <a:stretch/>
        </p:blipFill>
        <p:spPr>
          <a:xfrm>
            <a:off x="7673752" y="0"/>
            <a:ext cx="2232248" cy="837507"/>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bwMode="gray"/>
        <p:txBody>
          <a:bodyPr/>
          <a:lstStyle/>
          <a:p>
            <a:r>
              <a:rPr lang="fr-FR" dirty="0"/>
              <a:t>Réunion rentrée 2023</a:t>
            </a:r>
          </a:p>
        </p:txBody>
      </p:sp>
      <p:sp>
        <p:nvSpPr>
          <p:cNvPr id="7" name="Espace réservé du numéro de diapositive 6"/>
          <p:cNvSpPr>
            <a:spLocks noGrp="1"/>
          </p:cNvSpPr>
          <p:nvPr>
            <p:ph type="sldNum" sz="quarter" idx="12"/>
          </p:nvPr>
        </p:nvSpPr>
        <p:spPr bwMode="gray">
          <a:xfrm>
            <a:off x="8129138" y="6367232"/>
            <a:ext cx="1462500" cy="480000"/>
          </a:xfrm>
        </p:spPr>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89997" y="1700808"/>
            <a:ext cx="9259328" cy="4179192"/>
          </a:xfrm>
        </p:spPr>
        <p:txBody>
          <a:bodyPr/>
          <a:lstStyle>
            <a:lvl1pPr>
              <a:defRPr sz="2800">
                <a:latin typeface="+mn-lt"/>
              </a:defRPr>
            </a:lvl1pPr>
            <a:lvl2pPr>
              <a:defRPr sz="2400">
                <a:latin typeface="+mn-lt"/>
              </a:defRPr>
            </a:lvl2pPr>
            <a:lvl3pPr>
              <a:defRPr sz="1800">
                <a:latin typeface="+mn-lt"/>
              </a:defRPr>
            </a:lvl3pPr>
            <a:lvl4pPr>
              <a:defRPr>
                <a:latin typeface="+mn-lt"/>
              </a:defRPr>
            </a:lvl4pPr>
            <a:lvl5pPr>
              <a:defRPr>
                <a:latin typeface="+mn-lt"/>
              </a:defRPr>
            </a:lvl5pPr>
          </a:lstStyle>
          <a:p>
            <a:pPr lvl="0"/>
            <a:r>
              <a:rPr lang="fr-FR" dirty="0"/>
              <a:t>Texte de niveau 1</a:t>
            </a:r>
          </a:p>
          <a:p>
            <a:pPr lvl="1"/>
            <a:r>
              <a:rPr lang="fr-FR" dirty="0"/>
              <a:t>Texte de niveau 2</a:t>
            </a:r>
          </a:p>
          <a:p>
            <a:pPr lvl="2"/>
            <a:r>
              <a:rPr lang="fr-FR" dirty="0"/>
              <a:t>Texte de niveau 3</a:t>
            </a:r>
          </a:p>
        </p:txBody>
      </p:sp>
      <p:sp>
        <p:nvSpPr>
          <p:cNvPr id="10" name="Google Shape;41;p36"/>
          <p:cNvSpPr txBox="1">
            <a:spLocks noGrp="1"/>
          </p:cNvSpPr>
          <p:nvPr>
            <p:ph type="title"/>
          </p:nvPr>
        </p:nvSpPr>
        <p:spPr>
          <a:xfrm>
            <a:off x="374846" y="836712"/>
            <a:ext cx="9274479" cy="504056"/>
          </a:xfrm>
          <a:prstGeom prst="rect">
            <a:avLst/>
          </a:prstGeom>
          <a:solidFill>
            <a:srgbClr val="A9C5DF"/>
          </a:solidFill>
          <a:ln>
            <a:noFill/>
          </a:ln>
        </p:spPr>
        <p:txBody>
          <a:bodyPr spcFirstLastPara="1" wrap="square" lIns="0" tIns="0" rIns="0" bIns="0" anchor="t" anchorCtr="0">
            <a:noAutofit/>
          </a:bodyPr>
          <a:lstStyle>
            <a:lvl1pPr lvl="0" algn="ctr">
              <a:lnSpc>
                <a:spcPct val="150000"/>
              </a:lnSpc>
              <a:spcBef>
                <a:spcPts val="0"/>
              </a:spcBef>
              <a:spcAft>
                <a:spcPts val="0"/>
              </a:spcAft>
              <a:buClr>
                <a:schemeClr val="dk1"/>
              </a:buClr>
              <a:buSzPts val="1800"/>
              <a:buNone/>
              <a:defRPr sz="2000">
                <a:solidFill>
                  <a:schemeClr val="tx1"/>
                </a:solidFill>
                <a:latin typeface="+mn-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63483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902" b="0" i="1">
                <a:solidFill>
                  <a:srgbClr val="7030A0"/>
                </a:solidFill>
                <a:latin typeface="Calibri"/>
                <a:cs typeface="Calibri"/>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7486C091-B7A8-4AF9-ACCF-C18A608C5241}" type="datetimeFigureOut">
              <a:rPr lang="en-US"/>
              <a:pPr>
                <a:defRPr/>
              </a:pPr>
              <a:t>8/26/2025</a:t>
            </a:fld>
            <a:endParaRPr lang="en-US"/>
          </a:p>
        </p:txBody>
      </p:sp>
      <p:sp>
        <p:nvSpPr>
          <p:cNvPr id="5" name="Holder 6"/>
          <p:cNvSpPr>
            <a:spLocks noGrp="1"/>
          </p:cNvSpPr>
          <p:nvPr>
            <p:ph type="sldNum" sz="quarter" idx="12"/>
          </p:nvPr>
        </p:nvSpPr>
        <p:spPr/>
        <p:txBody>
          <a:bodyPr/>
          <a:lstStyle>
            <a:lvl1pPr>
              <a:defRPr/>
            </a:lvl1pPr>
          </a:lstStyle>
          <a:p>
            <a:pPr>
              <a:defRPr/>
            </a:pPr>
            <a:fld id="{9D13B1EE-6E3F-487B-A0C1-5C5E7AB41506}" type="slidenum">
              <a:rPr/>
              <a:pPr>
                <a:defRPr/>
              </a:pPr>
              <a:t>‹N°›</a:t>
            </a:fld>
            <a:endParaRPr/>
          </a:p>
        </p:txBody>
      </p:sp>
    </p:spTree>
    <p:extLst>
      <p:ext uri="{BB962C8B-B14F-4D97-AF65-F5344CB8AC3E}">
        <p14:creationId xmlns:p14="http://schemas.microsoft.com/office/powerpoint/2010/main" val="290632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902" b="0" i="1">
                <a:solidFill>
                  <a:srgbClr val="7030A0"/>
                </a:solidFill>
                <a:latin typeface="Calibri"/>
                <a:cs typeface="Calibri"/>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DDFF480F-33F1-4E06-8E29-1F87152860CE}" type="datetimeFigureOut">
              <a:rPr lang="en-US"/>
              <a:pPr>
                <a:defRPr/>
              </a:pPr>
              <a:t>8/26/2025</a:t>
            </a:fld>
            <a:endParaRPr lang="en-US"/>
          </a:p>
        </p:txBody>
      </p:sp>
      <p:sp>
        <p:nvSpPr>
          <p:cNvPr id="6" name="Holder 6"/>
          <p:cNvSpPr>
            <a:spLocks noGrp="1"/>
          </p:cNvSpPr>
          <p:nvPr>
            <p:ph type="sldNum" sz="quarter" idx="12"/>
          </p:nvPr>
        </p:nvSpPr>
        <p:spPr/>
        <p:txBody>
          <a:bodyPr/>
          <a:lstStyle>
            <a:lvl1pPr>
              <a:defRPr/>
            </a:lvl1pPr>
          </a:lstStyle>
          <a:p>
            <a:pPr>
              <a:defRPr/>
            </a:pPr>
            <a:fld id="{1A5A84D4-54FD-4DF8-9806-88816775C670}" type="slidenum">
              <a:rPr/>
              <a:pPr>
                <a:defRPr/>
              </a:pPr>
              <a:t>‹N°›</a:t>
            </a:fld>
            <a:endParaRPr/>
          </a:p>
        </p:txBody>
      </p:sp>
    </p:spTree>
    <p:extLst>
      <p:ext uri="{BB962C8B-B14F-4D97-AF65-F5344CB8AC3E}">
        <p14:creationId xmlns:p14="http://schemas.microsoft.com/office/powerpoint/2010/main" val="80622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 contenus">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95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cxnSp>
        <p:nvCxnSpPr>
          <p:cNvPr id="12" name="Connecteur droit 11"/>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401" y="114321"/>
            <a:ext cx="1536256" cy="809534"/>
          </a:xfrm>
          <a:prstGeom prst="rect">
            <a:avLst/>
          </a:prstGeom>
        </p:spPr>
      </p:pic>
      <p:sp>
        <p:nvSpPr>
          <p:cNvPr id="10" name="Espace réservé de la date 9"/>
          <p:cNvSpPr>
            <a:spLocks noGrp="1"/>
          </p:cNvSpPr>
          <p:nvPr>
            <p:ph type="dt" sz="half" idx="14"/>
          </p:nvPr>
        </p:nvSpPr>
        <p:spPr/>
        <p:txBody>
          <a:bodyPr/>
          <a:lstStyle/>
          <a:p>
            <a:pPr algn="r"/>
            <a:r>
              <a:rPr lang="fr-FR" cap="all"/>
              <a:t>24.08.2022</a:t>
            </a:r>
            <a:endParaRPr lang="fr-FR" cap="all" dirty="0"/>
          </a:p>
        </p:txBody>
      </p:sp>
      <p:sp>
        <p:nvSpPr>
          <p:cNvPr id="13" name="Espace réservé du pied de page 12"/>
          <p:cNvSpPr>
            <a:spLocks noGrp="1"/>
          </p:cNvSpPr>
          <p:nvPr>
            <p:ph type="ftr" sz="quarter" idx="15"/>
          </p:nvPr>
        </p:nvSpPr>
        <p:spPr/>
        <p:txBody>
          <a:bodyPr/>
          <a:lstStyle/>
          <a:p>
            <a:r>
              <a:rPr lang="fr-FR"/>
              <a:t>Réunion d'accueil des lauréats 2022-2023</a:t>
            </a:r>
            <a:endParaRPr lang="fr-FR" dirty="0"/>
          </a:p>
        </p:txBody>
      </p:sp>
      <p:sp>
        <p:nvSpPr>
          <p:cNvPr id="14" name="Espace réservé du numéro de diapositive 13"/>
          <p:cNvSpPr>
            <a:spLocks noGrp="1"/>
          </p:cNvSpPr>
          <p:nvPr>
            <p:ph type="sldNum" sz="quarter" idx="16"/>
          </p:nvPr>
        </p:nvSpPr>
        <p:spPr/>
        <p:txBody>
          <a:bodyPr/>
          <a:lstStyle/>
          <a:p>
            <a:fld id="{733122C9-A0B9-462F-8757-0847AD287B63}" type="slidenum">
              <a:rPr lang="fr-FR" smtClean="0"/>
              <a:pPr/>
              <a:t>‹N°›</a:t>
            </a:fld>
            <a:endParaRPr lang="fr-FR" dirty="0"/>
          </a:p>
        </p:txBody>
      </p:sp>
      <p:sp>
        <p:nvSpPr>
          <p:cNvPr id="26" name="Espace réservé du texte 25"/>
          <p:cNvSpPr>
            <a:spLocks noGrp="1"/>
          </p:cNvSpPr>
          <p:nvPr>
            <p:ph type="body" sz="quarter" idx="17" hasCustomPrompt="1"/>
          </p:nvPr>
        </p:nvSpPr>
        <p:spPr>
          <a:xfrm>
            <a:off x="390525" y="1341438"/>
            <a:ext cx="9124950" cy="792162"/>
          </a:xfrm>
        </p:spPr>
        <p:txBody>
          <a:bodyPr/>
          <a:lstStyle>
            <a:lvl1pPr>
              <a:defRPr sz="2600" b="1"/>
            </a:lvl1pPr>
          </a:lstStyle>
          <a:p>
            <a:pPr lvl="0"/>
            <a:r>
              <a:rPr lang="fr-FR" dirty="0"/>
              <a:t>Titre</a:t>
            </a:r>
          </a:p>
        </p:txBody>
      </p:sp>
      <p:sp>
        <p:nvSpPr>
          <p:cNvPr id="3" name="Espace réservé du contenu 2"/>
          <p:cNvSpPr>
            <a:spLocks noGrp="1"/>
          </p:cNvSpPr>
          <p:nvPr>
            <p:ph sz="quarter" idx="19"/>
          </p:nvPr>
        </p:nvSpPr>
        <p:spPr>
          <a:xfrm>
            <a:off x="5168900" y="2633507"/>
            <a:ext cx="4346575" cy="35290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contenu 2"/>
          <p:cNvSpPr>
            <a:spLocks noGrp="1"/>
          </p:cNvSpPr>
          <p:nvPr>
            <p:ph sz="quarter" idx="20"/>
          </p:nvPr>
        </p:nvSpPr>
        <p:spPr>
          <a:xfrm>
            <a:off x="390000" y="2636838"/>
            <a:ext cx="4346575" cy="35290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84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89999" y="1200000"/>
            <a:ext cx="9126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89999" y="2448000"/>
            <a:ext cx="9126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248500" y="6378000"/>
            <a:ext cx="1267500" cy="480000"/>
          </a:xfrm>
          <a:prstGeom prst="rect">
            <a:avLst/>
          </a:prstGeom>
        </p:spPr>
        <p:txBody>
          <a:bodyPr vert="horz" lIns="0" tIns="0" rIns="0" bIns="0" rtlCol="0" anchor="ctr" anchorCtr="0">
            <a:noAutofit/>
          </a:bodyPr>
          <a:lstStyle>
            <a:lvl1pPr algn="ctr">
              <a:defRPr sz="750" b="1">
                <a:solidFill>
                  <a:schemeClr val="tx1"/>
                </a:solidFill>
                <a:latin typeface="Acumin Pro" panose="020B0504020202020204" pitchFamily="34" charset="0"/>
              </a:defRPr>
            </a:lvl1pPr>
          </a:lstStyle>
          <a:p>
            <a:pPr algn="r"/>
            <a:r>
              <a:rPr lang="fr-FR" cap="all" dirty="0"/>
              <a:t>06/02/2023</a:t>
            </a:r>
          </a:p>
        </p:txBody>
      </p:sp>
      <p:sp>
        <p:nvSpPr>
          <p:cNvPr id="5" name="Espace réservé du pied de page 4"/>
          <p:cNvSpPr>
            <a:spLocks noGrp="1"/>
          </p:cNvSpPr>
          <p:nvPr>
            <p:ph type="ftr" sz="quarter" idx="3"/>
          </p:nvPr>
        </p:nvSpPr>
        <p:spPr bwMode="gray">
          <a:xfrm>
            <a:off x="390000" y="6378000"/>
            <a:ext cx="6396000" cy="480000"/>
          </a:xfrm>
          <a:prstGeom prst="rect">
            <a:avLst/>
          </a:prstGeom>
        </p:spPr>
        <p:txBody>
          <a:bodyPr vert="horz" lIns="0" tIns="0" rIns="0" bIns="0" rtlCol="0" anchor="ctr" anchorCtr="0">
            <a:noAutofit/>
          </a:bodyPr>
          <a:lstStyle>
            <a:lvl1pPr algn="l">
              <a:defRPr sz="750" b="1">
                <a:solidFill>
                  <a:schemeClr val="tx1"/>
                </a:solidFill>
                <a:latin typeface="Acumin Pro" panose="020B0504020202020204" pitchFamily="34" charset="0"/>
              </a:defRPr>
            </a:lvl1pPr>
          </a:lstStyle>
          <a:p>
            <a:r>
              <a:rPr lang="fr-FR" dirty="0"/>
              <a:t>Réunion rentrée 2023</a:t>
            </a:r>
          </a:p>
        </p:txBody>
      </p:sp>
      <p:sp>
        <p:nvSpPr>
          <p:cNvPr id="6" name="Espace réservé du numéro de diapositive 5"/>
          <p:cNvSpPr>
            <a:spLocks noGrp="1"/>
          </p:cNvSpPr>
          <p:nvPr>
            <p:ph type="sldNum" sz="quarter" idx="4"/>
          </p:nvPr>
        </p:nvSpPr>
        <p:spPr bwMode="gray">
          <a:xfrm>
            <a:off x="6786000" y="6378000"/>
            <a:ext cx="1462500" cy="480000"/>
          </a:xfrm>
          <a:prstGeom prst="rect">
            <a:avLst/>
          </a:prstGeom>
        </p:spPr>
        <p:txBody>
          <a:bodyPr vert="horz" lIns="0" tIns="0" rIns="0" bIns="0" rtlCol="0" anchor="ctr" anchorCtr="0">
            <a:noAutofit/>
          </a:bodyPr>
          <a:lstStyle>
            <a:lvl1pPr algn="r">
              <a:defRPr sz="750" b="1">
                <a:solidFill>
                  <a:schemeClr val="tx1"/>
                </a:solidFill>
                <a:latin typeface="Acumin Pro" panose="020B0504020202020204" pitchFamily="34"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90000" y="6379200"/>
            <a:ext cx="9126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72480" y="0"/>
            <a:ext cx="1512168" cy="79684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32" r:id="rId5"/>
    <p:sldLayoutId id="2147483833" r:id="rId6"/>
    <p:sldLayoutId id="2147483834" r:id="rId7"/>
    <p:sldLayoutId id="2147483835" r:id="rId8"/>
  </p:sldLayoutIdLst>
  <p:hf hdr="0"/>
  <p:txStyles>
    <p:titleStyle>
      <a:lvl1pPr algn="l" defTabSz="914378" rtl="0" eaLnBrk="1" latinLnBrk="0" hangingPunct="1">
        <a:lnSpc>
          <a:spcPct val="90000"/>
        </a:lnSpc>
        <a:spcBef>
          <a:spcPct val="0"/>
        </a:spcBef>
        <a:buNone/>
        <a:defRPr sz="2550" b="1" kern="1200">
          <a:solidFill>
            <a:schemeClr val="tx1"/>
          </a:solidFill>
          <a:latin typeface="Acumin Pro" panose="020B0504020202020204" pitchFamily="34" charset="0"/>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mailto:prenom.nom@ac-noumea.nc"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ce.dpe@ac-noumea.nc"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manage/videos/1105005708/1d366549fd"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390000" y="2132856"/>
            <a:ext cx="9126000" cy="3764805"/>
          </a:xfrm>
        </p:spPr>
        <p:txBody>
          <a:bodyPr/>
          <a:lstStyle/>
          <a:p>
            <a:pPr algn="ctr"/>
            <a:r>
              <a:rPr lang="fr-FR" dirty="0"/>
              <a:t>ACCUEIL DES LAURÉATS DE CONCOURS</a:t>
            </a:r>
          </a:p>
          <a:p>
            <a:pPr algn="ctr"/>
            <a:endParaRPr lang="fr-FR" dirty="0"/>
          </a:p>
          <a:p>
            <a:pPr algn="ctr"/>
            <a:r>
              <a:rPr lang="fr-FR" dirty="0"/>
              <a:t>UNC – mercredi 27 août 2025</a:t>
            </a:r>
          </a:p>
        </p:txBody>
      </p:sp>
      <p:sp>
        <p:nvSpPr>
          <p:cNvPr id="7" name="Espace réservé de la date 6"/>
          <p:cNvSpPr>
            <a:spLocks noGrp="1"/>
          </p:cNvSpPr>
          <p:nvPr>
            <p:ph type="dt" sz="half" idx="10"/>
          </p:nvPr>
        </p:nvSpPr>
        <p:spPr/>
        <p:txBody>
          <a:bodyPr/>
          <a:lstStyle/>
          <a:p>
            <a:pPr algn="r"/>
            <a:r>
              <a:rPr lang="fr-FR" cap="all">
                <a:latin typeface="Acumin Pro" panose="020B0504020202020204" pitchFamily="34" charset="0"/>
              </a:rPr>
              <a:t>07/02/2022</a:t>
            </a:r>
            <a:endParaRPr lang="fr-FR" cap="all" dirty="0">
              <a:latin typeface="Acumin Pro" panose="020B0504020202020204" pitchFamily="34" charset="0"/>
            </a:endParaRPr>
          </a:p>
        </p:txBody>
      </p:sp>
      <p:sp>
        <p:nvSpPr>
          <p:cNvPr id="8" name="Espace réservé du pied de page 7"/>
          <p:cNvSpPr>
            <a:spLocks noGrp="1"/>
          </p:cNvSpPr>
          <p:nvPr>
            <p:ph type="ftr" sz="quarter" idx="11"/>
          </p:nvPr>
        </p:nvSpPr>
        <p:spPr/>
        <p:txBody>
          <a:bodyPr/>
          <a:lstStyle/>
          <a:p>
            <a:r>
              <a:rPr lang="fr-FR">
                <a:latin typeface="Acumin Pro" panose="020B0504020202020204" pitchFamily="34" charset="0"/>
              </a:rPr>
              <a:t>Réunion rentrée 2022</a:t>
            </a:r>
            <a:endParaRPr lang="fr-FR" dirty="0">
              <a:latin typeface="Acumin Pro" panose="020B0504020202020204" pitchFamily="34" charset="0"/>
            </a:endParaRP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1</a:t>
            </a:fld>
            <a:endParaRPr lang="fr-FR" dirty="0">
              <a:latin typeface="Acumin Pro" panose="020B0504020202020204" pitchFamily="34" charset="0"/>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0" y="5906552"/>
            <a:ext cx="9906000" cy="960338"/>
          </a:xfrm>
          <a:prstGeom prst="rect">
            <a:avLst/>
          </a:prstGeom>
        </p:spPr>
      </p:pic>
      <p:sp>
        <p:nvSpPr>
          <p:cNvPr id="12" name="Titre 1"/>
          <p:cNvSpPr txBox="1">
            <a:spLocks/>
          </p:cNvSpPr>
          <p:nvPr/>
        </p:nvSpPr>
        <p:spPr bwMode="gray">
          <a:xfrm>
            <a:off x="4016896" y="6279806"/>
            <a:ext cx="6147175" cy="57606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Acumin Pro" panose="020B0504020202020204" pitchFamily="34" charset="0"/>
                <a:ea typeface="+mj-ea"/>
                <a:cs typeface="+mj-cs"/>
              </a:defRPr>
            </a:lvl1pPr>
          </a:lstStyle>
          <a:p>
            <a:pPr marL="0" indent="0">
              <a:buNone/>
            </a:pPr>
            <a:r>
              <a:rPr lang="fr-FR" sz="2400" dirty="0">
                <a:solidFill>
                  <a:schemeClr val="bg1"/>
                </a:solidFill>
              </a:rPr>
              <a:t>Notre école, faisons-la ensemble</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8566" r="11474"/>
          <a:stretch/>
        </p:blipFill>
        <p:spPr>
          <a:xfrm>
            <a:off x="7673752" y="5069045"/>
            <a:ext cx="2232248" cy="837507"/>
          </a:xfrm>
          <a:prstGeom prst="rect">
            <a:avLst/>
          </a:prstGeom>
        </p:spPr>
      </p:pic>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10</a:t>
            </a:fld>
            <a:endParaRPr lang="fr-FR" dirty="0"/>
          </a:p>
        </p:txBody>
      </p:sp>
      <p:sp>
        <p:nvSpPr>
          <p:cNvPr id="6" name="Espace réservé du texte 5"/>
          <p:cNvSpPr>
            <a:spLocks noGrp="1"/>
          </p:cNvSpPr>
          <p:nvPr>
            <p:ph type="body" sz="quarter" idx="17"/>
          </p:nvPr>
        </p:nvSpPr>
        <p:spPr>
          <a:xfrm>
            <a:off x="390525" y="836712"/>
            <a:ext cx="9124950" cy="5400600"/>
          </a:xfrm>
        </p:spPr>
        <p:txBody>
          <a:bodyPr/>
          <a:lstStyle/>
          <a:p>
            <a:r>
              <a:rPr lang="fr-FR" sz="2400" u="sng" dirty="0">
                <a:latin typeface="Arial" pitchFamily="34"/>
                <a:cs typeface="Arial" pitchFamily="34"/>
              </a:rPr>
              <a:t>Stagiaires à temps partiel</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graphicFrame>
        <p:nvGraphicFramePr>
          <p:cNvPr id="9" name="Espace réservé du contenu 3"/>
          <p:cNvGraphicFramePr>
            <a:graphicFrameLocks noGrp="1"/>
          </p:cNvGraphicFramePr>
          <p:nvPr>
            <p:ph idx="4294967295"/>
          </p:nvPr>
        </p:nvGraphicFramePr>
        <p:xfrm>
          <a:off x="1403648" y="1484784"/>
          <a:ext cx="6480720" cy="4238842"/>
        </p:xfrm>
        <a:graphic>
          <a:graphicData uri="http://schemas.openxmlformats.org/drawingml/2006/table">
            <a:tbl>
              <a:tblPr firstRow="1" firstCol="1" bandRow="1"/>
              <a:tblGrid>
                <a:gridCol w="3229726">
                  <a:extLst>
                    <a:ext uri="{9D8B030D-6E8A-4147-A177-3AD203B41FA5}">
                      <a16:colId xmlns:a16="http://schemas.microsoft.com/office/drawing/2014/main" val="20001"/>
                    </a:ext>
                  </a:extLst>
                </a:gridCol>
                <a:gridCol w="3250994">
                  <a:extLst>
                    <a:ext uri="{9D8B030D-6E8A-4147-A177-3AD203B41FA5}">
                      <a16:colId xmlns:a16="http://schemas.microsoft.com/office/drawing/2014/main" val="20002"/>
                    </a:ext>
                  </a:extLst>
                </a:gridCol>
              </a:tblGrid>
              <a:tr h="917174">
                <a:tc>
                  <a:txBody>
                    <a:bodyPr/>
                    <a:lstStyle/>
                    <a:p>
                      <a:pPr algn="ctr">
                        <a:lnSpc>
                          <a:spcPct val="115000"/>
                        </a:lnSpc>
                        <a:spcAft>
                          <a:spcPts val="0"/>
                        </a:spcAft>
                      </a:pPr>
                      <a:r>
                        <a:rPr lang="fr-FR" sz="2000" b="1" dirty="0">
                          <a:effectLst/>
                          <a:latin typeface="+mn-lt"/>
                          <a:ea typeface="Calibri"/>
                          <a:cs typeface="Times New Roman"/>
                        </a:rPr>
                        <a:t>1</a:t>
                      </a:r>
                      <a:r>
                        <a:rPr lang="fr-FR" sz="2000" b="1" baseline="30000" dirty="0">
                          <a:effectLst/>
                          <a:latin typeface="+mn-lt"/>
                          <a:ea typeface="Calibri"/>
                          <a:cs typeface="Times New Roman"/>
                        </a:rPr>
                        <a:t>ère</a:t>
                      </a:r>
                      <a:r>
                        <a:rPr lang="fr-FR" sz="2000" b="1" dirty="0">
                          <a:effectLst/>
                          <a:latin typeface="+mn-lt"/>
                          <a:ea typeface="Calibri"/>
                          <a:cs typeface="Times New Roman"/>
                        </a:rPr>
                        <a:t> période de stage : </a:t>
                      </a:r>
                    </a:p>
                    <a:p>
                      <a:pPr algn="ctr">
                        <a:lnSpc>
                          <a:spcPct val="115000"/>
                        </a:lnSpc>
                        <a:spcAft>
                          <a:spcPts val="0"/>
                        </a:spcAft>
                      </a:pPr>
                      <a:r>
                        <a:rPr lang="fr-FR" sz="2000" b="1" dirty="0">
                          <a:effectLst/>
                          <a:latin typeface="+mn-lt"/>
                          <a:ea typeface="Calibri"/>
                          <a:cs typeface="Times New Roman"/>
                        </a:rPr>
                        <a:t>01/09/2025 – 31/01/2026</a:t>
                      </a:r>
                      <a:endParaRPr lang="fr-FR"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r>
                        <a:rPr lang="fr-FR" sz="2000" b="1" dirty="0">
                          <a:effectLst/>
                          <a:latin typeface="+mn-lt"/>
                          <a:ea typeface="Calibri"/>
                          <a:cs typeface="Times New Roman"/>
                        </a:rPr>
                        <a:t>2</a:t>
                      </a:r>
                      <a:r>
                        <a:rPr lang="fr-FR" sz="2000" b="1" baseline="30000" dirty="0">
                          <a:effectLst/>
                          <a:latin typeface="+mn-lt"/>
                          <a:ea typeface="Calibri"/>
                          <a:cs typeface="Times New Roman"/>
                        </a:rPr>
                        <a:t>nd</a:t>
                      </a:r>
                      <a:r>
                        <a:rPr lang="fr-FR" sz="2000" b="1" dirty="0">
                          <a:effectLst/>
                          <a:latin typeface="+mn-lt"/>
                          <a:ea typeface="Calibri"/>
                          <a:cs typeface="Times New Roman"/>
                        </a:rPr>
                        <a:t>  période de stage : 01/02/2026 – 31/08/2026</a:t>
                      </a:r>
                      <a:endParaRPr lang="fr-FR" sz="2000" dirty="0">
                        <a:effectLst/>
                        <a:latin typeface="+mn-lt"/>
                        <a:ea typeface="Calibri"/>
                        <a:cs typeface="Times New Roman"/>
                      </a:endParaRPr>
                    </a:p>
                    <a:p>
                      <a:pPr algn="l">
                        <a:lnSpc>
                          <a:spcPct val="115000"/>
                        </a:lnSpc>
                        <a:spcAft>
                          <a:spcPts val="0"/>
                        </a:spcAft>
                      </a:pPr>
                      <a:endParaRPr lang="fr-FR"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3187282">
                <a:tc>
                  <a:txBody>
                    <a:bodyPr/>
                    <a:lstStyle/>
                    <a:p>
                      <a:pPr marL="342900" lvl="0" indent="-342900" algn="l">
                        <a:lnSpc>
                          <a:spcPct val="115000"/>
                        </a:lnSpc>
                        <a:spcAft>
                          <a:spcPts val="0"/>
                        </a:spcAft>
                        <a:buFont typeface="Calibri"/>
                        <a:buChar char="-"/>
                      </a:pPr>
                      <a:endParaRPr lang="fr-FR" sz="2000" dirty="0">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a:effectLst/>
                          <a:latin typeface="Arial" panose="020B0604020202020204" pitchFamily="34" charset="0"/>
                          <a:ea typeface="Calibri"/>
                          <a:cs typeface="Arial" panose="020B0604020202020204" pitchFamily="34" charset="0"/>
                        </a:rPr>
                        <a:t>6h/semaine en pratique accompagnée dans la classe du tuteur </a:t>
                      </a:r>
                      <a:r>
                        <a:rPr lang="fr-FR" sz="2000" dirty="0">
                          <a:solidFill>
                            <a:schemeClr val="tx1"/>
                          </a:solidFill>
                          <a:effectLst/>
                          <a:latin typeface="Arial" panose="020B0604020202020204" pitchFamily="34" charset="0"/>
                          <a:ea typeface="Calibri"/>
                          <a:cs typeface="Arial" panose="020B0604020202020204" pitchFamily="34" charset="0"/>
                        </a:rPr>
                        <a:t>(</a:t>
                      </a:r>
                      <a:r>
                        <a:rPr lang="fr-FR" sz="2000" b="1" dirty="0">
                          <a:solidFill>
                            <a:schemeClr val="tx1"/>
                          </a:solidFill>
                          <a:effectLst/>
                          <a:latin typeface="Arial" panose="020B0604020202020204" pitchFamily="34" charset="0"/>
                          <a:ea typeface="Calibri"/>
                          <a:cs typeface="Arial" panose="020B0604020202020204" pitchFamily="34" charset="0"/>
                        </a:rPr>
                        <a:t>lundi matin, jeudi après-midi et vendredi matin</a:t>
                      </a:r>
                      <a:r>
                        <a:rPr lang="fr-FR" sz="2000" dirty="0">
                          <a:solidFill>
                            <a:schemeClr val="tx1"/>
                          </a:solidFill>
                          <a:effectLst/>
                          <a:latin typeface="Arial" panose="020B0604020202020204" pitchFamily="34" charset="0"/>
                          <a:ea typeface="Calibri"/>
                          <a:cs typeface="Arial" panose="020B0604020202020204" pitchFamily="34" charset="0"/>
                        </a:rPr>
                        <a:t>)</a:t>
                      </a:r>
                    </a:p>
                    <a:p>
                      <a:pPr marL="342900" lvl="0" indent="-342900" algn="l">
                        <a:lnSpc>
                          <a:spcPct val="115000"/>
                        </a:lnSpc>
                        <a:spcAft>
                          <a:spcPts val="0"/>
                        </a:spcAft>
                        <a:buFont typeface="Calibri"/>
                        <a:buChar char="-"/>
                      </a:pPr>
                      <a:endParaRPr lang="fr-FR" sz="2000" dirty="0">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a:effectLst/>
                          <a:latin typeface="Arial" panose="020B0604020202020204" pitchFamily="34" charset="0"/>
                          <a:ea typeface="Calibri"/>
                          <a:cs typeface="Arial" panose="020B0604020202020204" pitchFamily="34" charset="0"/>
                        </a:rPr>
                        <a:t>Formation à l’INSPE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Calibri"/>
                        <a:buChar char="-"/>
                      </a:pPr>
                      <a:endParaRPr lang="fr-FR" sz="2000" dirty="0">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a:effectLst/>
                          <a:latin typeface="Arial" panose="020B0604020202020204" pitchFamily="34" charset="0"/>
                          <a:ea typeface="Calibri"/>
                          <a:cs typeface="Arial" panose="020B0604020202020204" pitchFamily="34" charset="0"/>
                        </a:rPr>
                        <a:t>12h/semaine en responsabilité devant élèves</a:t>
                      </a:r>
                      <a:r>
                        <a:rPr lang="fr-FR" sz="2000" baseline="0" dirty="0">
                          <a:effectLst/>
                          <a:latin typeface="Arial" panose="020B0604020202020204" pitchFamily="34" charset="0"/>
                          <a:ea typeface="Calibri"/>
                          <a:cs typeface="Arial" panose="020B0604020202020204" pitchFamily="34" charset="0"/>
                        </a:rPr>
                        <a:t> (</a:t>
                      </a:r>
                      <a:r>
                        <a:rPr lang="fr-FR" sz="2000" b="1" dirty="0">
                          <a:solidFill>
                            <a:schemeClr val="tx1"/>
                          </a:solidFill>
                          <a:effectLst/>
                          <a:latin typeface="Arial" panose="020B0604020202020204" pitchFamily="34" charset="0"/>
                          <a:ea typeface="Calibri"/>
                          <a:cs typeface="Arial" panose="020B0604020202020204" pitchFamily="34" charset="0"/>
                        </a:rPr>
                        <a:t>lundi matin, mardi après-midi, jeudi et vendredi matin</a:t>
                      </a:r>
                      <a:r>
                        <a:rPr lang="fr-FR" sz="2000" b="0" dirty="0">
                          <a:solidFill>
                            <a:schemeClr val="tx1"/>
                          </a:solidFill>
                          <a:effectLst/>
                          <a:latin typeface="Arial" panose="020B0604020202020204" pitchFamily="34" charset="0"/>
                          <a:ea typeface="Calibri"/>
                          <a:cs typeface="Arial" panose="020B0604020202020204" pitchFamily="34" charset="0"/>
                        </a:rPr>
                        <a:t>)</a:t>
                      </a:r>
                    </a:p>
                    <a:p>
                      <a:pPr marL="0" lvl="0" indent="0" algn="l">
                        <a:lnSpc>
                          <a:spcPct val="115000"/>
                        </a:lnSpc>
                        <a:spcAft>
                          <a:spcPts val="0"/>
                        </a:spcAft>
                        <a:buFont typeface="Calibri"/>
                        <a:buNone/>
                      </a:pPr>
                      <a:endParaRPr lang="fr-FR" sz="2000" dirty="0">
                        <a:solidFill>
                          <a:schemeClr val="tx1"/>
                        </a:solidFill>
                        <a:effectLst/>
                        <a:latin typeface="Arial" panose="020B0604020202020204" pitchFamily="34" charset="0"/>
                        <a:ea typeface="Calibri"/>
                        <a:cs typeface="Arial" panose="020B0604020202020204" pitchFamily="34" charset="0"/>
                      </a:endParaRPr>
                    </a:p>
                    <a:p>
                      <a:pPr marL="342900" lvl="0" indent="-342900" algn="l">
                        <a:lnSpc>
                          <a:spcPct val="115000"/>
                        </a:lnSpc>
                        <a:spcAft>
                          <a:spcPts val="0"/>
                        </a:spcAft>
                        <a:buFont typeface="Calibri"/>
                        <a:buChar char="-"/>
                      </a:pPr>
                      <a:r>
                        <a:rPr lang="fr-FR" sz="2000" dirty="0">
                          <a:effectLst/>
                          <a:latin typeface="Arial" panose="020B0604020202020204" pitchFamily="34" charset="0"/>
                          <a:ea typeface="Calibri"/>
                          <a:cs typeface="Arial" panose="020B0604020202020204" pitchFamily="34" charset="0"/>
                        </a:rPr>
                        <a:t>Formation à l’INSPE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02083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11</a:t>
            </a:fld>
            <a:endParaRPr lang="fr-FR" dirty="0"/>
          </a:p>
        </p:txBody>
      </p:sp>
      <p:sp>
        <p:nvSpPr>
          <p:cNvPr id="6" name="Espace réservé du texte 5"/>
          <p:cNvSpPr>
            <a:spLocks noGrp="1"/>
          </p:cNvSpPr>
          <p:nvPr>
            <p:ph type="body" sz="quarter" idx="17"/>
          </p:nvPr>
        </p:nvSpPr>
        <p:spPr>
          <a:xfrm>
            <a:off x="390525" y="836712"/>
            <a:ext cx="9124950" cy="5400600"/>
          </a:xfrm>
        </p:spPr>
        <p:txBody>
          <a:bodyPr/>
          <a:lstStyle/>
          <a:p>
            <a:r>
              <a:rPr lang="fr-FR" sz="2400" u="sng" dirty="0">
                <a:latin typeface="Arial" pitchFamily="34"/>
                <a:cs typeface="Arial" pitchFamily="34"/>
              </a:rPr>
              <a:t>Stagiaires à temps complet titulaires d’un MEEF</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graphicFrame>
        <p:nvGraphicFramePr>
          <p:cNvPr id="10" name="Espace réservé du contenu 4"/>
          <p:cNvGraphicFramePr>
            <a:graphicFrameLocks noGrp="1"/>
          </p:cNvGraphicFramePr>
          <p:nvPr>
            <p:ph idx="4294967295"/>
          </p:nvPr>
        </p:nvGraphicFramePr>
        <p:xfrm>
          <a:off x="1352600" y="1310328"/>
          <a:ext cx="7200799" cy="2707640"/>
        </p:xfrm>
        <a:graphic>
          <a:graphicData uri="http://schemas.openxmlformats.org/drawingml/2006/table">
            <a:tbl>
              <a:tblPr firstRow="1" firstCol="1" bandRow="1"/>
              <a:tblGrid>
                <a:gridCol w="3600400">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601104">
                <a:tc>
                  <a:txBody>
                    <a:bodyPr/>
                    <a:lstStyle/>
                    <a:p>
                      <a:pPr algn="ctr">
                        <a:lnSpc>
                          <a:spcPct val="115000"/>
                        </a:lnSpc>
                        <a:spcAft>
                          <a:spcPts val="0"/>
                        </a:spcAft>
                      </a:pPr>
                      <a:r>
                        <a:rPr lang="fr-FR" sz="2000" b="1" dirty="0">
                          <a:effectLst/>
                          <a:latin typeface="+mn-lt"/>
                          <a:ea typeface="Calibri"/>
                          <a:cs typeface="Times New Roman"/>
                        </a:rPr>
                        <a:t>1</a:t>
                      </a:r>
                      <a:r>
                        <a:rPr lang="fr-FR" sz="2000" b="1" baseline="30000" dirty="0">
                          <a:effectLst/>
                          <a:latin typeface="+mn-lt"/>
                          <a:ea typeface="Calibri"/>
                          <a:cs typeface="Times New Roman"/>
                        </a:rPr>
                        <a:t>ère</a:t>
                      </a:r>
                      <a:r>
                        <a:rPr lang="fr-FR" sz="2000" b="1" dirty="0">
                          <a:effectLst/>
                          <a:latin typeface="+mn-lt"/>
                          <a:ea typeface="Calibri"/>
                          <a:cs typeface="Times New Roman"/>
                        </a:rPr>
                        <a:t> période de stage : </a:t>
                      </a:r>
                    </a:p>
                    <a:p>
                      <a:pPr algn="ctr">
                        <a:lnSpc>
                          <a:spcPct val="115000"/>
                        </a:lnSpc>
                        <a:spcAft>
                          <a:spcPts val="0"/>
                        </a:spcAft>
                      </a:pPr>
                      <a:r>
                        <a:rPr lang="fr-FR" sz="2000" b="1" dirty="0">
                          <a:effectLst/>
                          <a:latin typeface="+mn-lt"/>
                          <a:ea typeface="Calibri"/>
                          <a:cs typeface="Times New Roman"/>
                        </a:rPr>
                        <a:t>01/09/2025 – 31/01/2026</a:t>
                      </a:r>
                      <a:endParaRPr lang="fr-FR"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r>
                        <a:rPr lang="fr-FR" sz="2000" b="1" dirty="0">
                          <a:effectLst/>
                          <a:latin typeface="+mn-lt"/>
                          <a:ea typeface="Calibri"/>
                          <a:cs typeface="Times New Roman"/>
                        </a:rPr>
                        <a:t>2</a:t>
                      </a:r>
                      <a:r>
                        <a:rPr lang="fr-FR" sz="2000" b="1" baseline="30000" dirty="0">
                          <a:effectLst/>
                          <a:latin typeface="+mn-lt"/>
                          <a:ea typeface="Calibri"/>
                          <a:cs typeface="Times New Roman"/>
                        </a:rPr>
                        <a:t>e</a:t>
                      </a:r>
                      <a:r>
                        <a:rPr lang="fr-FR" sz="2000" b="1" dirty="0">
                          <a:effectLst/>
                          <a:latin typeface="+mn-lt"/>
                          <a:ea typeface="Calibri"/>
                          <a:cs typeface="Times New Roman"/>
                        </a:rPr>
                        <a:t>  période de stage : 01/02/2026– 31/08/2026</a:t>
                      </a:r>
                      <a:endParaRPr lang="fr-FR"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774416">
                <a:tc>
                  <a:txBody>
                    <a:bodyPr/>
                    <a:lstStyle/>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2 regroupements à l’INSPE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3 regroupements à l’INSPE</a:t>
                      </a:r>
                    </a:p>
                    <a:p>
                      <a:pPr marL="342900" lvl="0" indent="-342900" algn="l">
                        <a:lnSpc>
                          <a:spcPct val="115000"/>
                        </a:lnSpc>
                        <a:spcAft>
                          <a:spcPts val="1000"/>
                        </a:spcAft>
                        <a:buFont typeface="Calibri"/>
                        <a:buChar char="-"/>
                      </a:pPr>
                      <a:endParaRPr lang="fr-FR" sz="20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521860429"/>
              </p:ext>
            </p:extLst>
          </p:nvPr>
        </p:nvGraphicFramePr>
        <p:xfrm>
          <a:off x="952351" y="4195600"/>
          <a:ext cx="4000648" cy="1224135"/>
        </p:xfrm>
        <a:graphic>
          <a:graphicData uri="http://schemas.openxmlformats.org/drawingml/2006/table">
            <a:tbl>
              <a:tblPr firstRow="1" bandRow="1">
                <a:tableStyleId>{5C22544A-7EE6-4342-B048-85BDC9FD1C3A}</a:tableStyleId>
              </a:tblPr>
              <a:tblGrid>
                <a:gridCol w="2000324">
                  <a:extLst>
                    <a:ext uri="{9D8B030D-6E8A-4147-A177-3AD203B41FA5}">
                      <a16:colId xmlns:a16="http://schemas.microsoft.com/office/drawing/2014/main" val="1009625909"/>
                    </a:ext>
                  </a:extLst>
                </a:gridCol>
                <a:gridCol w="2000324">
                  <a:extLst>
                    <a:ext uri="{9D8B030D-6E8A-4147-A177-3AD203B41FA5}">
                      <a16:colId xmlns:a16="http://schemas.microsoft.com/office/drawing/2014/main" val="1159298258"/>
                    </a:ext>
                  </a:extLst>
                </a:gridCol>
              </a:tblGrid>
              <a:tr h="408045">
                <a:tc gridSpan="2">
                  <a:txBody>
                    <a:bodyPr/>
                    <a:lstStyle/>
                    <a:p>
                      <a:pPr marL="0" algn="ctr" defTabSz="914378" rtl="0" eaLnBrk="1" latinLnBrk="0" hangingPunct="1">
                        <a:lnSpc>
                          <a:spcPct val="115000"/>
                        </a:lnSpc>
                        <a:spcAft>
                          <a:spcPts val="0"/>
                        </a:spcAft>
                      </a:pPr>
                      <a:r>
                        <a:rPr lang="fr-FR" sz="1800" b="1" kern="1200" dirty="0">
                          <a:solidFill>
                            <a:schemeClr val="tx1"/>
                          </a:solidFill>
                          <a:effectLst/>
                          <a:latin typeface="Calibri"/>
                          <a:ea typeface="Calibri"/>
                          <a:cs typeface="Times New Roman"/>
                        </a:rPr>
                        <a:t>1</a:t>
                      </a:r>
                      <a:r>
                        <a:rPr lang="fr-FR" sz="1800" b="1" kern="1200" baseline="30000" dirty="0">
                          <a:solidFill>
                            <a:schemeClr val="tx1"/>
                          </a:solidFill>
                          <a:effectLst/>
                          <a:latin typeface="Calibri"/>
                          <a:ea typeface="Calibri"/>
                          <a:cs typeface="Times New Roman"/>
                        </a:rPr>
                        <a:t>e</a:t>
                      </a:r>
                      <a:r>
                        <a:rPr lang="fr-FR" sz="1800" b="1" kern="1200" dirty="0">
                          <a:solidFill>
                            <a:schemeClr val="tx1"/>
                          </a:solidFill>
                          <a:effectLst/>
                          <a:latin typeface="Calibri"/>
                          <a:ea typeface="Calibri"/>
                          <a:cs typeface="Times New Roman"/>
                        </a:rPr>
                        <a:t> période de stage</a:t>
                      </a:r>
                    </a:p>
                  </a:txBody>
                  <a:tcPr>
                    <a:solidFill>
                      <a:srgbClr val="A9C5DF"/>
                    </a:solidFill>
                  </a:tcPr>
                </a:tc>
                <a:tc hMerge="1">
                  <a:txBody>
                    <a:bodyPr/>
                    <a:lstStyle/>
                    <a:p>
                      <a:pPr marL="0" algn="ctr" defTabSz="914378" rtl="0" eaLnBrk="1" latinLnBrk="0" hangingPunct="1">
                        <a:lnSpc>
                          <a:spcPct val="115000"/>
                        </a:lnSpc>
                        <a:spcAft>
                          <a:spcPts val="0"/>
                        </a:spcAft>
                      </a:pPr>
                      <a:endParaRPr lang="fr-FR" sz="1800" b="1" kern="1200" dirty="0">
                        <a:solidFill>
                          <a:schemeClr val="tx1"/>
                        </a:solidFill>
                        <a:effectLst/>
                        <a:latin typeface="Calibri"/>
                        <a:ea typeface="Calibri"/>
                        <a:cs typeface="Times New Roman"/>
                      </a:endParaRPr>
                    </a:p>
                  </a:txBody>
                  <a:tcPr>
                    <a:solidFill>
                      <a:srgbClr val="A9C5DF"/>
                    </a:solidFill>
                  </a:tcPr>
                </a:tc>
                <a:extLst>
                  <a:ext uri="{0D108BD9-81ED-4DB2-BD59-A6C34878D82A}">
                    <a16:rowId xmlns:a16="http://schemas.microsoft.com/office/drawing/2014/main" val="1462861710"/>
                  </a:ext>
                </a:extLst>
              </a:tr>
              <a:tr h="408045">
                <a:tc>
                  <a:txBody>
                    <a:bodyPr/>
                    <a:lstStyle/>
                    <a:p>
                      <a:r>
                        <a:rPr lang="fr-FR" sz="1400" dirty="0"/>
                        <a:t>Regroupement 1</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baseline="0" dirty="0">
                          <a:solidFill>
                            <a:srgbClr val="FF0000"/>
                          </a:solidFill>
                          <a:effectLst/>
                          <a:latin typeface="Calibri"/>
                          <a:ea typeface="Calibri"/>
                          <a:cs typeface="Times New Roman"/>
                        </a:rPr>
                        <a:t>20 au 22 octobre 2025</a:t>
                      </a:r>
                      <a:endParaRPr lang="fr-FR" sz="1400" dirty="0">
                        <a:solidFill>
                          <a:srgbClr val="FF0000"/>
                        </a:solidFill>
                        <a:effectLst/>
                        <a:latin typeface="Calibri"/>
                        <a:ea typeface="Calibri"/>
                        <a:cs typeface="Times New Roman"/>
                      </a:endParaRPr>
                    </a:p>
                  </a:txBody>
                  <a:tcPr/>
                </a:tc>
                <a:extLst>
                  <a:ext uri="{0D108BD9-81ED-4DB2-BD59-A6C34878D82A}">
                    <a16:rowId xmlns:a16="http://schemas.microsoft.com/office/drawing/2014/main" val="3094740067"/>
                  </a:ext>
                </a:extLst>
              </a:tr>
              <a:tr h="40804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t>Regroupement 2</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1er au</a:t>
                      </a:r>
                      <a:r>
                        <a:rPr lang="fr-FR" sz="1400" baseline="0" dirty="0">
                          <a:solidFill>
                            <a:srgbClr val="FF0000"/>
                          </a:solidFill>
                          <a:effectLst/>
                          <a:latin typeface="Calibri"/>
                          <a:ea typeface="Calibri"/>
                          <a:cs typeface="Times New Roman"/>
                        </a:rPr>
                        <a:t> 3 décembre 2025</a:t>
                      </a:r>
                      <a:endParaRPr lang="fr-FR" sz="1400" dirty="0">
                        <a:solidFill>
                          <a:srgbClr val="FF0000"/>
                        </a:solidFill>
                        <a:effectLst/>
                        <a:latin typeface="Calibri"/>
                        <a:ea typeface="Calibri"/>
                        <a:cs typeface="Times New Roman"/>
                      </a:endParaRPr>
                    </a:p>
                  </a:txBody>
                  <a:tcPr/>
                </a:tc>
                <a:extLst>
                  <a:ext uri="{0D108BD9-81ED-4DB2-BD59-A6C34878D82A}">
                    <a16:rowId xmlns:a16="http://schemas.microsoft.com/office/drawing/2014/main" val="1867196681"/>
                  </a:ext>
                </a:extLst>
              </a:tr>
            </a:tbl>
          </a:graphicData>
        </a:graphic>
      </p:graphicFrame>
      <p:graphicFrame>
        <p:nvGraphicFramePr>
          <p:cNvPr id="15" name="Tableau 14"/>
          <p:cNvGraphicFramePr>
            <a:graphicFrameLocks noGrp="1"/>
          </p:cNvGraphicFramePr>
          <p:nvPr/>
        </p:nvGraphicFramePr>
        <p:xfrm>
          <a:off x="4977448" y="4191099"/>
          <a:ext cx="4000648" cy="1632180"/>
        </p:xfrm>
        <a:graphic>
          <a:graphicData uri="http://schemas.openxmlformats.org/drawingml/2006/table">
            <a:tbl>
              <a:tblPr firstRow="1" bandRow="1">
                <a:tableStyleId>{5C22544A-7EE6-4342-B048-85BDC9FD1C3A}</a:tableStyleId>
              </a:tblPr>
              <a:tblGrid>
                <a:gridCol w="2000324">
                  <a:extLst>
                    <a:ext uri="{9D8B030D-6E8A-4147-A177-3AD203B41FA5}">
                      <a16:colId xmlns:a16="http://schemas.microsoft.com/office/drawing/2014/main" val="1009625909"/>
                    </a:ext>
                  </a:extLst>
                </a:gridCol>
                <a:gridCol w="2000324">
                  <a:extLst>
                    <a:ext uri="{9D8B030D-6E8A-4147-A177-3AD203B41FA5}">
                      <a16:colId xmlns:a16="http://schemas.microsoft.com/office/drawing/2014/main" val="1159298258"/>
                    </a:ext>
                  </a:extLst>
                </a:gridCol>
              </a:tblGrid>
              <a:tr h="408045">
                <a:tc gridSpan="2">
                  <a:txBody>
                    <a:bodyPr/>
                    <a:lstStyle/>
                    <a:p>
                      <a:pPr marL="0" algn="ctr" defTabSz="914378" rtl="0" eaLnBrk="1" latinLnBrk="0" hangingPunct="1">
                        <a:lnSpc>
                          <a:spcPct val="115000"/>
                        </a:lnSpc>
                        <a:spcAft>
                          <a:spcPts val="0"/>
                        </a:spcAft>
                      </a:pPr>
                      <a:r>
                        <a:rPr lang="fr-FR" sz="1800" b="1" kern="1200" dirty="0">
                          <a:solidFill>
                            <a:schemeClr val="tx1"/>
                          </a:solidFill>
                          <a:effectLst/>
                          <a:latin typeface="Calibri"/>
                          <a:ea typeface="Calibri"/>
                          <a:cs typeface="Times New Roman"/>
                        </a:rPr>
                        <a:t>2</a:t>
                      </a:r>
                      <a:r>
                        <a:rPr lang="fr-FR" sz="1800" b="1" kern="1200" baseline="30000" dirty="0">
                          <a:solidFill>
                            <a:schemeClr val="tx1"/>
                          </a:solidFill>
                          <a:effectLst/>
                          <a:latin typeface="Calibri"/>
                          <a:ea typeface="Calibri"/>
                          <a:cs typeface="Times New Roman"/>
                        </a:rPr>
                        <a:t>e</a:t>
                      </a:r>
                      <a:r>
                        <a:rPr lang="fr-FR" sz="1800" b="1" kern="1200" dirty="0">
                          <a:solidFill>
                            <a:schemeClr val="tx1"/>
                          </a:solidFill>
                          <a:effectLst/>
                          <a:latin typeface="Calibri"/>
                          <a:ea typeface="Calibri"/>
                          <a:cs typeface="Times New Roman"/>
                        </a:rPr>
                        <a:t> période de stage</a:t>
                      </a:r>
                    </a:p>
                  </a:txBody>
                  <a:tcPr>
                    <a:solidFill>
                      <a:srgbClr val="A9C5DF"/>
                    </a:solidFill>
                  </a:tcPr>
                </a:tc>
                <a:tc hMerge="1">
                  <a:txBody>
                    <a:bodyPr/>
                    <a:lstStyle/>
                    <a:p>
                      <a:pPr marL="0" algn="ctr" defTabSz="914378" rtl="0" eaLnBrk="1" latinLnBrk="0" hangingPunct="1">
                        <a:lnSpc>
                          <a:spcPct val="115000"/>
                        </a:lnSpc>
                        <a:spcAft>
                          <a:spcPts val="0"/>
                        </a:spcAft>
                      </a:pPr>
                      <a:endParaRPr lang="fr-FR" sz="1800" b="1" kern="1200" dirty="0">
                        <a:solidFill>
                          <a:schemeClr val="tx1"/>
                        </a:solidFill>
                        <a:effectLst/>
                        <a:latin typeface="Calibri"/>
                        <a:ea typeface="Calibri"/>
                        <a:cs typeface="Times New Roman"/>
                      </a:endParaRPr>
                    </a:p>
                  </a:txBody>
                  <a:tcPr>
                    <a:solidFill>
                      <a:srgbClr val="A9C5DF"/>
                    </a:solidFill>
                  </a:tcPr>
                </a:tc>
                <a:extLst>
                  <a:ext uri="{0D108BD9-81ED-4DB2-BD59-A6C34878D82A}">
                    <a16:rowId xmlns:a16="http://schemas.microsoft.com/office/drawing/2014/main" val="1462861710"/>
                  </a:ext>
                </a:extLst>
              </a:tr>
              <a:tr h="408045">
                <a:tc>
                  <a:txBody>
                    <a:bodyPr/>
                    <a:lstStyle/>
                    <a:p>
                      <a:r>
                        <a:rPr lang="fr-FR" sz="1400" dirty="0"/>
                        <a:t>Regroupement 3</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9 au 11 février 2026</a:t>
                      </a:r>
                    </a:p>
                  </a:txBody>
                  <a:tcPr/>
                </a:tc>
                <a:extLst>
                  <a:ext uri="{0D108BD9-81ED-4DB2-BD59-A6C34878D82A}">
                    <a16:rowId xmlns:a16="http://schemas.microsoft.com/office/drawing/2014/main" val="3094740067"/>
                  </a:ext>
                </a:extLst>
              </a:tr>
              <a:tr h="40804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t>Regroupement 4</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20 au 22 avril 2026</a:t>
                      </a:r>
                    </a:p>
                  </a:txBody>
                  <a:tcPr/>
                </a:tc>
                <a:extLst>
                  <a:ext uri="{0D108BD9-81ED-4DB2-BD59-A6C34878D82A}">
                    <a16:rowId xmlns:a16="http://schemas.microsoft.com/office/drawing/2014/main" val="1867196681"/>
                  </a:ext>
                </a:extLst>
              </a:tr>
              <a:tr h="40804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t>Regroupement 5</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8 au 12 juin 2026</a:t>
                      </a:r>
                    </a:p>
                  </a:txBody>
                  <a:tcPr/>
                </a:tc>
                <a:extLst>
                  <a:ext uri="{0D108BD9-81ED-4DB2-BD59-A6C34878D82A}">
                    <a16:rowId xmlns:a16="http://schemas.microsoft.com/office/drawing/2014/main" val="1224437076"/>
                  </a:ext>
                </a:extLst>
              </a:tr>
            </a:tbl>
          </a:graphicData>
        </a:graphic>
      </p:graphicFrame>
    </p:spTree>
    <p:extLst>
      <p:ext uri="{BB962C8B-B14F-4D97-AF65-F5344CB8AC3E}">
        <p14:creationId xmlns:p14="http://schemas.microsoft.com/office/powerpoint/2010/main" val="84491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12</a:t>
            </a:fld>
            <a:endParaRPr lang="fr-FR" dirty="0"/>
          </a:p>
        </p:txBody>
      </p:sp>
      <p:sp>
        <p:nvSpPr>
          <p:cNvPr id="6" name="Espace réservé du texte 5"/>
          <p:cNvSpPr>
            <a:spLocks noGrp="1"/>
          </p:cNvSpPr>
          <p:nvPr>
            <p:ph type="body" sz="quarter" idx="17"/>
          </p:nvPr>
        </p:nvSpPr>
        <p:spPr>
          <a:xfrm>
            <a:off x="390525" y="836712"/>
            <a:ext cx="9124950" cy="5400600"/>
          </a:xfrm>
        </p:spPr>
        <p:txBody>
          <a:bodyPr/>
          <a:lstStyle/>
          <a:p>
            <a:r>
              <a:rPr lang="fr-FR" sz="2400" u="sng" dirty="0">
                <a:latin typeface="Arial" pitchFamily="34"/>
                <a:cs typeface="Arial" pitchFamily="34"/>
              </a:rPr>
              <a:t>Stagiaires à temps complet non titulaires d’un MEEF</a:t>
            </a: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graphicFrame>
        <p:nvGraphicFramePr>
          <p:cNvPr id="10" name="Espace réservé du contenu 4"/>
          <p:cNvGraphicFramePr>
            <a:graphicFrameLocks noGrp="1"/>
          </p:cNvGraphicFramePr>
          <p:nvPr>
            <p:ph idx="4294967295"/>
          </p:nvPr>
        </p:nvGraphicFramePr>
        <p:xfrm>
          <a:off x="1352600" y="1310328"/>
          <a:ext cx="7200799" cy="2707640"/>
        </p:xfrm>
        <a:graphic>
          <a:graphicData uri="http://schemas.openxmlformats.org/drawingml/2006/table">
            <a:tbl>
              <a:tblPr firstRow="1" firstCol="1" bandRow="1"/>
              <a:tblGrid>
                <a:gridCol w="3600400">
                  <a:extLst>
                    <a:ext uri="{9D8B030D-6E8A-4147-A177-3AD203B41FA5}">
                      <a16:colId xmlns:a16="http://schemas.microsoft.com/office/drawing/2014/main" val="20001"/>
                    </a:ext>
                  </a:extLst>
                </a:gridCol>
                <a:gridCol w="3600399">
                  <a:extLst>
                    <a:ext uri="{9D8B030D-6E8A-4147-A177-3AD203B41FA5}">
                      <a16:colId xmlns:a16="http://schemas.microsoft.com/office/drawing/2014/main" val="20002"/>
                    </a:ext>
                  </a:extLst>
                </a:gridCol>
              </a:tblGrid>
              <a:tr h="601104">
                <a:tc>
                  <a:txBody>
                    <a:bodyPr/>
                    <a:lstStyle/>
                    <a:p>
                      <a:pPr algn="ctr">
                        <a:lnSpc>
                          <a:spcPct val="115000"/>
                        </a:lnSpc>
                        <a:spcAft>
                          <a:spcPts val="0"/>
                        </a:spcAft>
                      </a:pPr>
                      <a:r>
                        <a:rPr lang="fr-FR" sz="2000" b="1" dirty="0">
                          <a:effectLst/>
                          <a:latin typeface="+mn-lt"/>
                          <a:ea typeface="Calibri"/>
                          <a:cs typeface="Times New Roman"/>
                        </a:rPr>
                        <a:t>1</a:t>
                      </a:r>
                      <a:r>
                        <a:rPr lang="fr-FR" sz="2000" b="1" baseline="30000" dirty="0">
                          <a:effectLst/>
                          <a:latin typeface="+mn-lt"/>
                          <a:ea typeface="Calibri"/>
                          <a:cs typeface="Times New Roman"/>
                        </a:rPr>
                        <a:t>ère</a:t>
                      </a:r>
                      <a:r>
                        <a:rPr lang="fr-FR" sz="2000" b="1" dirty="0">
                          <a:effectLst/>
                          <a:latin typeface="+mn-lt"/>
                          <a:ea typeface="Calibri"/>
                          <a:cs typeface="Times New Roman"/>
                        </a:rPr>
                        <a:t> période de stage : </a:t>
                      </a:r>
                    </a:p>
                    <a:p>
                      <a:pPr algn="ctr">
                        <a:lnSpc>
                          <a:spcPct val="115000"/>
                        </a:lnSpc>
                        <a:spcAft>
                          <a:spcPts val="0"/>
                        </a:spcAft>
                      </a:pPr>
                      <a:r>
                        <a:rPr lang="fr-FR" sz="2000" b="1" dirty="0">
                          <a:effectLst/>
                          <a:latin typeface="+mn-lt"/>
                          <a:ea typeface="Calibri"/>
                          <a:cs typeface="Times New Roman"/>
                        </a:rPr>
                        <a:t>01/09/2025 – 31/01/2026</a:t>
                      </a:r>
                      <a:endParaRPr lang="fr-FR"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indent="0" algn="ctr" defTabSz="914400" eaLnBrk="1" fontAlgn="auto" latinLnBrk="0" hangingPunct="1">
                        <a:lnSpc>
                          <a:spcPct val="115000"/>
                        </a:lnSpc>
                        <a:spcBef>
                          <a:spcPts val="0"/>
                        </a:spcBef>
                        <a:spcAft>
                          <a:spcPts val="0"/>
                        </a:spcAft>
                        <a:buClrTx/>
                        <a:buSzTx/>
                        <a:buFontTx/>
                        <a:buNone/>
                        <a:tabLst/>
                        <a:defRPr/>
                      </a:pPr>
                      <a:r>
                        <a:rPr lang="fr-FR" sz="2000" b="1" dirty="0">
                          <a:effectLst/>
                          <a:latin typeface="+mn-lt"/>
                          <a:ea typeface="Calibri"/>
                          <a:cs typeface="Times New Roman"/>
                        </a:rPr>
                        <a:t>2</a:t>
                      </a:r>
                      <a:r>
                        <a:rPr lang="fr-FR" sz="2000" b="1" baseline="30000" dirty="0">
                          <a:effectLst/>
                          <a:latin typeface="+mn-lt"/>
                          <a:ea typeface="Calibri"/>
                          <a:cs typeface="Times New Roman"/>
                        </a:rPr>
                        <a:t>e</a:t>
                      </a:r>
                      <a:r>
                        <a:rPr lang="fr-FR" sz="2000" b="1" dirty="0">
                          <a:effectLst/>
                          <a:latin typeface="+mn-lt"/>
                          <a:ea typeface="Calibri"/>
                          <a:cs typeface="Times New Roman"/>
                        </a:rPr>
                        <a:t>  période de stage : 01/02/2026– 31/08/2026</a:t>
                      </a:r>
                      <a:endParaRPr lang="fr-FR" sz="20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0"/>
                  </a:ext>
                </a:extLst>
              </a:tr>
              <a:tr h="1774416">
                <a:tc>
                  <a:txBody>
                    <a:bodyPr/>
                    <a:lstStyle/>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2 regroupements à l’INSPE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18h/semaine en responsabilité devant élèves</a:t>
                      </a:r>
                    </a:p>
                    <a:p>
                      <a:pPr marL="342900" lvl="0" indent="-342900" algn="l">
                        <a:lnSpc>
                          <a:spcPct val="115000"/>
                        </a:lnSpc>
                        <a:spcAft>
                          <a:spcPts val="1000"/>
                        </a:spcAft>
                        <a:buFont typeface="Calibri"/>
                        <a:buChar char="-"/>
                      </a:pPr>
                      <a:r>
                        <a:rPr lang="fr-FR" sz="2000" dirty="0">
                          <a:effectLst/>
                          <a:latin typeface="Arial" panose="020B0604020202020204" pitchFamily="34" charset="0"/>
                          <a:ea typeface="Calibri"/>
                          <a:cs typeface="Arial" panose="020B0604020202020204" pitchFamily="34" charset="0"/>
                        </a:rPr>
                        <a:t>3 regroupements à l’INSPE</a:t>
                      </a:r>
                    </a:p>
                    <a:p>
                      <a:pPr marL="342900" lvl="0" indent="-342900" algn="l">
                        <a:lnSpc>
                          <a:spcPct val="115000"/>
                        </a:lnSpc>
                        <a:spcAft>
                          <a:spcPts val="1000"/>
                        </a:spcAft>
                        <a:buFont typeface="Calibri"/>
                        <a:buChar char="-"/>
                      </a:pPr>
                      <a:endParaRPr lang="fr-FR" sz="2000"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570639322"/>
              </p:ext>
            </p:extLst>
          </p:nvPr>
        </p:nvGraphicFramePr>
        <p:xfrm>
          <a:off x="952351" y="4195600"/>
          <a:ext cx="4000648" cy="1224135"/>
        </p:xfrm>
        <a:graphic>
          <a:graphicData uri="http://schemas.openxmlformats.org/drawingml/2006/table">
            <a:tbl>
              <a:tblPr firstRow="1" bandRow="1">
                <a:tableStyleId>{5C22544A-7EE6-4342-B048-85BDC9FD1C3A}</a:tableStyleId>
              </a:tblPr>
              <a:tblGrid>
                <a:gridCol w="2000324">
                  <a:extLst>
                    <a:ext uri="{9D8B030D-6E8A-4147-A177-3AD203B41FA5}">
                      <a16:colId xmlns:a16="http://schemas.microsoft.com/office/drawing/2014/main" val="1009625909"/>
                    </a:ext>
                  </a:extLst>
                </a:gridCol>
                <a:gridCol w="2000324">
                  <a:extLst>
                    <a:ext uri="{9D8B030D-6E8A-4147-A177-3AD203B41FA5}">
                      <a16:colId xmlns:a16="http://schemas.microsoft.com/office/drawing/2014/main" val="1159298258"/>
                    </a:ext>
                  </a:extLst>
                </a:gridCol>
              </a:tblGrid>
              <a:tr h="408045">
                <a:tc gridSpan="2">
                  <a:txBody>
                    <a:bodyPr/>
                    <a:lstStyle/>
                    <a:p>
                      <a:pPr marL="0" algn="ctr" defTabSz="914378" rtl="0" eaLnBrk="1" latinLnBrk="0" hangingPunct="1">
                        <a:lnSpc>
                          <a:spcPct val="115000"/>
                        </a:lnSpc>
                        <a:spcAft>
                          <a:spcPts val="0"/>
                        </a:spcAft>
                      </a:pPr>
                      <a:r>
                        <a:rPr lang="fr-FR" sz="1800" b="1" kern="1200" dirty="0">
                          <a:solidFill>
                            <a:schemeClr val="tx1"/>
                          </a:solidFill>
                          <a:effectLst/>
                          <a:latin typeface="Calibri"/>
                          <a:ea typeface="Calibri"/>
                          <a:cs typeface="Times New Roman"/>
                        </a:rPr>
                        <a:t>1</a:t>
                      </a:r>
                      <a:r>
                        <a:rPr lang="fr-FR" sz="1800" b="1" kern="1200" baseline="30000" dirty="0">
                          <a:solidFill>
                            <a:schemeClr val="tx1"/>
                          </a:solidFill>
                          <a:effectLst/>
                          <a:latin typeface="Calibri"/>
                          <a:ea typeface="Calibri"/>
                          <a:cs typeface="Times New Roman"/>
                        </a:rPr>
                        <a:t>e</a:t>
                      </a:r>
                      <a:r>
                        <a:rPr lang="fr-FR" sz="1800" b="1" kern="1200" dirty="0">
                          <a:solidFill>
                            <a:schemeClr val="tx1"/>
                          </a:solidFill>
                          <a:effectLst/>
                          <a:latin typeface="Calibri"/>
                          <a:ea typeface="Calibri"/>
                          <a:cs typeface="Times New Roman"/>
                        </a:rPr>
                        <a:t> période de stage</a:t>
                      </a:r>
                    </a:p>
                  </a:txBody>
                  <a:tcPr>
                    <a:solidFill>
                      <a:srgbClr val="A9C5DF"/>
                    </a:solidFill>
                  </a:tcPr>
                </a:tc>
                <a:tc hMerge="1">
                  <a:txBody>
                    <a:bodyPr/>
                    <a:lstStyle/>
                    <a:p>
                      <a:pPr marL="0" algn="ctr" defTabSz="914378" rtl="0" eaLnBrk="1" latinLnBrk="0" hangingPunct="1">
                        <a:lnSpc>
                          <a:spcPct val="115000"/>
                        </a:lnSpc>
                        <a:spcAft>
                          <a:spcPts val="0"/>
                        </a:spcAft>
                      </a:pPr>
                      <a:endParaRPr lang="fr-FR" sz="1800" b="1" kern="1200" dirty="0">
                        <a:solidFill>
                          <a:schemeClr val="tx1"/>
                        </a:solidFill>
                        <a:effectLst/>
                        <a:latin typeface="Calibri"/>
                        <a:ea typeface="Calibri"/>
                        <a:cs typeface="Times New Roman"/>
                      </a:endParaRPr>
                    </a:p>
                  </a:txBody>
                  <a:tcPr>
                    <a:solidFill>
                      <a:srgbClr val="A9C5DF"/>
                    </a:solidFill>
                  </a:tcPr>
                </a:tc>
                <a:extLst>
                  <a:ext uri="{0D108BD9-81ED-4DB2-BD59-A6C34878D82A}">
                    <a16:rowId xmlns:a16="http://schemas.microsoft.com/office/drawing/2014/main" val="1462861710"/>
                  </a:ext>
                </a:extLst>
              </a:tr>
              <a:tr h="408045">
                <a:tc>
                  <a:txBody>
                    <a:bodyPr/>
                    <a:lstStyle/>
                    <a:p>
                      <a:r>
                        <a:rPr lang="fr-FR" sz="1400" dirty="0"/>
                        <a:t>Regroupement 1</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20 au 24 octobre 2025</a:t>
                      </a:r>
                    </a:p>
                  </a:txBody>
                  <a:tcPr/>
                </a:tc>
                <a:extLst>
                  <a:ext uri="{0D108BD9-81ED-4DB2-BD59-A6C34878D82A}">
                    <a16:rowId xmlns:a16="http://schemas.microsoft.com/office/drawing/2014/main" val="3094740067"/>
                  </a:ext>
                </a:extLst>
              </a:tr>
              <a:tr h="40804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t>Regroupement 2</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1er au</a:t>
                      </a:r>
                      <a:r>
                        <a:rPr lang="fr-FR" sz="1400" baseline="0" dirty="0">
                          <a:solidFill>
                            <a:srgbClr val="FF0000"/>
                          </a:solidFill>
                          <a:effectLst/>
                          <a:latin typeface="Calibri"/>
                          <a:ea typeface="Calibri"/>
                          <a:cs typeface="Times New Roman"/>
                        </a:rPr>
                        <a:t> 5 décembre 2025</a:t>
                      </a:r>
                      <a:endParaRPr lang="fr-FR" sz="1400" dirty="0">
                        <a:solidFill>
                          <a:srgbClr val="FF0000"/>
                        </a:solidFill>
                        <a:effectLst/>
                        <a:latin typeface="Calibri"/>
                        <a:ea typeface="Calibri"/>
                        <a:cs typeface="Times New Roman"/>
                      </a:endParaRPr>
                    </a:p>
                  </a:txBody>
                  <a:tcPr/>
                </a:tc>
                <a:extLst>
                  <a:ext uri="{0D108BD9-81ED-4DB2-BD59-A6C34878D82A}">
                    <a16:rowId xmlns:a16="http://schemas.microsoft.com/office/drawing/2014/main" val="1867196681"/>
                  </a:ext>
                </a:extLst>
              </a:tr>
            </a:tbl>
          </a:graphicData>
        </a:graphic>
      </p:graphicFrame>
      <p:graphicFrame>
        <p:nvGraphicFramePr>
          <p:cNvPr id="11" name="Tableau 10"/>
          <p:cNvGraphicFramePr>
            <a:graphicFrameLocks noGrp="1"/>
          </p:cNvGraphicFramePr>
          <p:nvPr/>
        </p:nvGraphicFramePr>
        <p:xfrm>
          <a:off x="4977448" y="4191099"/>
          <a:ext cx="4000648" cy="1632180"/>
        </p:xfrm>
        <a:graphic>
          <a:graphicData uri="http://schemas.openxmlformats.org/drawingml/2006/table">
            <a:tbl>
              <a:tblPr firstRow="1" bandRow="1">
                <a:tableStyleId>{5C22544A-7EE6-4342-B048-85BDC9FD1C3A}</a:tableStyleId>
              </a:tblPr>
              <a:tblGrid>
                <a:gridCol w="2000324">
                  <a:extLst>
                    <a:ext uri="{9D8B030D-6E8A-4147-A177-3AD203B41FA5}">
                      <a16:colId xmlns:a16="http://schemas.microsoft.com/office/drawing/2014/main" val="1009625909"/>
                    </a:ext>
                  </a:extLst>
                </a:gridCol>
                <a:gridCol w="2000324">
                  <a:extLst>
                    <a:ext uri="{9D8B030D-6E8A-4147-A177-3AD203B41FA5}">
                      <a16:colId xmlns:a16="http://schemas.microsoft.com/office/drawing/2014/main" val="1159298258"/>
                    </a:ext>
                  </a:extLst>
                </a:gridCol>
              </a:tblGrid>
              <a:tr h="408045">
                <a:tc gridSpan="2">
                  <a:txBody>
                    <a:bodyPr/>
                    <a:lstStyle/>
                    <a:p>
                      <a:pPr marL="0" algn="ctr" defTabSz="914378" rtl="0" eaLnBrk="1" latinLnBrk="0" hangingPunct="1">
                        <a:lnSpc>
                          <a:spcPct val="115000"/>
                        </a:lnSpc>
                        <a:spcAft>
                          <a:spcPts val="0"/>
                        </a:spcAft>
                      </a:pPr>
                      <a:r>
                        <a:rPr lang="fr-FR" sz="1800" b="1" kern="1200" dirty="0">
                          <a:solidFill>
                            <a:schemeClr val="tx1"/>
                          </a:solidFill>
                          <a:effectLst/>
                          <a:latin typeface="Calibri"/>
                          <a:ea typeface="Calibri"/>
                          <a:cs typeface="Times New Roman"/>
                        </a:rPr>
                        <a:t>2</a:t>
                      </a:r>
                      <a:r>
                        <a:rPr lang="fr-FR" sz="1800" b="1" kern="1200" baseline="30000" dirty="0">
                          <a:solidFill>
                            <a:schemeClr val="tx1"/>
                          </a:solidFill>
                          <a:effectLst/>
                          <a:latin typeface="Calibri"/>
                          <a:ea typeface="Calibri"/>
                          <a:cs typeface="Times New Roman"/>
                        </a:rPr>
                        <a:t>e</a:t>
                      </a:r>
                      <a:r>
                        <a:rPr lang="fr-FR" sz="1800" b="1" kern="1200" dirty="0">
                          <a:solidFill>
                            <a:schemeClr val="tx1"/>
                          </a:solidFill>
                          <a:effectLst/>
                          <a:latin typeface="Calibri"/>
                          <a:ea typeface="Calibri"/>
                          <a:cs typeface="Times New Roman"/>
                        </a:rPr>
                        <a:t> période de stage</a:t>
                      </a:r>
                    </a:p>
                  </a:txBody>
                  <a:tcPr>
                    <a:solidFill>
                      <a:srgbClr val="A9C5DF"/>
                    </a:solidFill>
                  </a:tcPr>
                </a:tc>
                <a:tc hMerge="1">
                  <a:txBody>
                    <a:bodyPr/>
                    <a:lstStyle/>
                    <a:p>
                      <a:pPr marL="0" algn="ctr" defTabSz="914378" rtl="0" eaLnBrk="1" latinLnBrk="0" hangingPunct="1">
                        <a:lnSpc>
                          <a:spcPct val="115000"/>
                        </a:lnSpc>
                        <a:spcAft>
                          <a:spcPts val="0"/>
                        </a:spcAft>
                      </a:pPr>
                      <a:endParaRPr lang="fr-FR" sz="1800" b="1" kern="1200" dirty="0">
                        <a:solidFill>
                          <a:schemeClr val="tx1"/>
                        </a:solidFill>
                        <a:effectLst/>
                        <a:latin typeface="Calibri"/>
                        <a:ea typeface="Calibri"/>
                        <a:cs typeface="Times New Roman"/>
                      </a:endParaRPr>
                    </a:p>
                  </a:txBody>
                  <a:tcPr>
                    <a:solidFill>
                      <a:srgbClr val="A9C5DF"/>
                    </a:solidFill>
                  </a:tcPr>
                </a:tc>
                <a:extLst>
                  <a:ext uri="{0D108BD9-81ED-4DB2-BD59-A6C34878D82A}">
                    <a16:rowId xmlns:a16="http://schemas.microsoft.com/office/drawing/2014/main" val="1462861710"/>
                  </a:ext>
                </a:extLst>
              </a:tr>
              <a:tr h="408045">
                <a:tc>
                  <a:txBody>
                    <a:bodyPr/>
                    <a:lstStyle/>
                    <a:p>
                      <a:r>
                        <a:rPr lang="fr-FR" sz="1400" dirty="0"/>
                        <a:t>Regroupement 3</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9 au 11 février 2026</a:t>
                      </a:r>
                    </a:p>
                  </a:txBody>
                  <a:tcPr/>
                </a:tc>
                <a:extLst>
                  <a:ext uri="{0D108BD9-81ED-4DB2-BD59-A6C34878D82A}">
                    <a16:rowId xmlns:a16="http://schemas.microsoft.com/office/drawing/2014/main" val="3094740067"/>
                  </a:ext>
                </a:extLst>
              </a:tr>
              <a:tr h="40804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t>Regroupement 4</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20 au 24 avril 2026</a:t>
                      </a:r>
                    </a:p>
                  </a:txBody>
                  <a:tcPr/>
                </a:tc>
                <a:extLst>
                  <a:ext uri="{0D108BD9-81ED-4DB2-BD59-A6C34878D82A}">
                    <a16:rowId xmlns:a16="http://schemas.microsoft.com/office/drawing/2014/main" val="1867196681"/>
                  </a:ext>
                </a:extLst>
              </a:tr>
              <a:tr h="40804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t>Regroupement 5</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fr-FR" sz="1400" dirty="0">
                          <a:solidFill>
                            <a:srgbClr val="FF0000"/>
                          </a:solidFill>
                          <a:effectLst/>
                          <a:latin typeface="Calibri"/>
                          <a:ea typeface="Calibri"/>
                          <a:cs typeface="Times New Roman"/>
                        </a:rPr>
                        <a:t>8 au 12 juin 2026</a:t>
                      </a:r>
                    </a:p>
                  </a:txBody>
                  <a:tcPr/>
                </a:tc>
                <a:extLst>
                  <a:ext uri="{0D108BD9-81ED-4DB2-BD59-A6C34878D82A}">
                    <a16:rowId xmlns:a16="http://schemas.microsoft.com/office/drawing/2014/main" val="1224437076"/>
                  </a:ext>
                </a:extLst>
              </a:tr>
            </a:tbl>
          </a:graphicData>
        </a:graphic>
      </p:graphicFrame>
    </p:spTree>
    <p:extLst>
      <p:ext uri="{BB962C8B-B14F-4D97-AF65-F5344CB8AC3E}">
        <p14:creationId xmlns:p14="http://schemas.microsoft.com/office/powerpoint/2010/main" val="4102131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13</a:t>
            </a:fld>
            <a:endParaRPr lang="fr-FR" dirty="0"/>
          </a:p>
        </p:txBody>
      </p:sp>
      <p:sp>
        <p:nvSpPr>
          <p:cNvPr id="6" name="Espace réservé du texte 5"/>
          <p:cNvSpPr>
            <a:spLocks noGrp="1"/>
          </p:cNvSpPr>
          <p:nvPr>
            <p:ph type="body" sz="quarter" idx="17"/>
          </p:nvPr>
        </p:nvSpPr>
        <p:spPr>
          <a:xfrm>
            <a:off x="390525" y="980728"/>
            <a:ext cx="9124950" cy="5256584"/>
          </a:xfrm>
        </p:spPr>
        <p:txBody>
          <a:bodyPr/>
          <a:lstStyle/>
          <a:p>
            <a:pPr algn="just"/>
            <a:r>
              <a:rPr lang="fr-FR" sz="2400" b="0" dirty="0">
                <a:latin typeface="Arial" pitchFamily="34" charset="0"/>
              </a:rPr>
              <a:t>L’objectif de l’année de stage étant de permettre aux stagiaires de se former : </a:t>
            </a:r>
            <a:endParaRPr lang="fr-FR" sz="2400" u="sng" dirty="0">
              <a:latin typeface="Arial" pitchFamily="34"/>
              <a:cs typeface="Arial" pitchFamily="34"/>
            </a:endParaRPr>
          </a:p>
          <a:p>
            <a:pPr marL="342900" indent="-342900" algn="just">
              <a:buFont typeface="Wingdings" panose="05000000000000000000" pitchFamily="2" charset="2"/>
              <a:buChar char="Ø"/>
            </a:pPr>
            <a:r>
              <a:rPr lang="fr-FR" sz="2400" b="0" dirty="0">
                <a:latin typeface="Arial" pitchFamily="34"/>
                <a:cs typeface="Arial" pitchFamily="34"/>
              </a:rPr>
              <a:t>pas de fonction de professeur principal, ni d’heures supplémentaires</a:t>
            </a:r>
          </a:p>
          <a:p>
            <a:pPr marL="342900" indent="-342900" algn="just">
              <a:buFont typeface="Wingdings" panose="05000000000000000000" pitchFamily="2" charset="2"/>
              <a:buChar char="Ø"/>
            </a:pPr>
            <a:r>
              <a:rPr lang="fr-FR" sz="2400" b="0" dirty="0">
                <a:latin typeface="Arial" pitchFamily="34"/>
                <a:cs typeface="Arial" pitchFamily="34"/>
              </a:rPr>
              <a:t>pas d’activité à titre accessoire (cumul d’activités)</a:t>
            </a:r>
          </a:p>
          <a:p>
            <a:pPr algn="just"/>
            <a:endParaRPr lang="fr-FR" sz="2400" b="0" dirty="0">
              <a:latin typeface="Arial" pitchFamily="34"/>
              <a:cs typeface="Arial" pitchFamily="34"/>
            </a:endParaRPr>
          </a:p>
          <a:p>
            <a:pPr algn="just"/>
            <a:endParaRPr lang="fr-FR" sz="2400" b="0" dirty="0">
              <a:latin typeface="Arial" pitchFamily="34"/>
              <a:cs typeface="Arial" pitchFamily="34"/>
            </a:endParaRPr>
          </a:p>
          <a:p>
            <a:pPr algn="just"/>
            <a:r>
              <a:rPr lang="fr-FR" sz="2400" b="0" dirty="0">
                <a:latin typeface="Arial" pitchFamily="34"/>
                <a:cs typeface="Arial" pitchFamily="34"/>
              </a:rPr>
              <a:t>Dans le cadre du suivi administratif des stagiaires les chefs d’établissement et l’INSPE communiquent à la division des personnels enseignants tout évènement de nature à interrompre la </a:t>
            </a:r>
            <a:r>
              <a:rPr lang="fr-FR" sz="2400" b="0" u="sng" dirty="0">
                <a:latin typeface="Arial" pitchFamily="34"/>
                <a:cs typeface="Arial" pitchFamily="34"/>
              </a:rPr>
              <a:t>durée réglementaire de stage</a:t>
            </a:r>
            <a:r>
              <a:rPr lang="fr-FR" sz="2400" b="0" dirty="0">
                <a:latin typeface="Arial" pitchFamily="34"/>
                <a:cs typeface="Arial" pitchFamily="34"/>
              </a:rPr>
              <a:t> (absences injustifiées, maladie</a:t>
            </a:r>
            <a:r>
              <a:rPr lang="fr-FR" sz="2400" b="0">
                <a:latin typeface="Arial" pitchFamily="34"/>
                <a:cs typeface="Arial" pitchFamily="34"/>
              </a:rPr>
              <a:t>, maternité…).</a:t>
            </a:r>
            <a:endParaRPr lang="fr-FR" sz="2400" b="0" dirty="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261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14</a:t>
            </a:fld>
            <a:endParaRPr lang="fr-FR" dirty="0"/>
          </a:p>
        </p:txBody>
      </p:sp>
      <p:sp>
        <p:nvSpPr>
          <p:cNvPr id="4" name="Espace réservé du contenu 3"/>
          <p:cNvSpPr>
            <a:spLocks noGrp="1"/>
          </p:cNvSpPr>
          <p:nvPr>
            <p:ph sz="quarter" idx="14"/>
          </p:nvPr>
        </p:nvSpPr>
        <p:spPr>
          <a:xfrm>
            <a:off x="389997" y="1700808"/>
            <a:ext cx="9259328" cy="4608512"/>
          </a:xfrm>
        </p:spPr>
        <p:txBody>
          <a:bodyPr/>
          <a:lstStyle/>
          <a:p>
            <a:pPr algn="just">
              <a:spcBef>
                <a:spcPts val="640"/>
              </a:spcBef>
            </a:pPr>
            <a:r>
              <a:rPr lang="fr-FR" sz="2400" dirty="0">
                <a:solidFill>
                  <a:prstClr val="black"/>
                </a:solidFill>
                <a:latin typeface="Arial" pitchFamily="34"/>
                <a:cs typeface="Arial" pitchFamily="34"/>
              </a:rPr>
              <a:t>Référence : note de service ministérielle publiée au bulletin officiel n°27 du 6 juillet 2023</a:t>
            </a:r>
          </a:p>
          <a:p>
            <a:pPr algn="just">
              <a:spcBef>
                <a:spcPts val="640"/>
              </a:spcBef>
            </a:pPr>
            <a:endParaRPr lang="fr-FR" sz="2400" dirty="0">
              <a:solidFill>
                <a:prstClr val="black"/>
              </a:solidFill>
              <a:latin typeface="Arial" pitchFamily="34"/>
              <a:cs typeface="Arial" pitchFamily="34"/>
            </a:endParaRPr>
          </a:p>
          <a:p>
            <a:pPr marL="342900" indent="-342900">
              <a:spcBef>
                <a:spcPts val="640"/>
              </a:spcBef>
              <a:buFontTx/>
              <a:buChar char="-"/>
            </a:pPr>
            <a:r>
              <a:rPr lang="fr-FR" sz="2400" dirty="0">
                <a:solidFill>
                  <a:prstClr val="black"/>
                </a:solidFill>
                <a:latin typeface="Arial" pitchFamily="34"/>
                <a:cs typeface="Arial" pitchFamily="34"/>
              </a:rPr>
              <a:t>Stagiaires dont l’évaluation est soumise au jury académique</a:t>
            </a:r>
          </a:p>
          <a:p>
            <a:pPr marL="342900" indent="-342900">
              <a:spcBef>
                <a:spcPts val="640"/>
              </a:spcBef>
              <a:buFontTx/>
              <a:buChar char="-"/>
            </a:pPr>
            <a:r>
              <a:rPr lang="fr-FR" sz="2400" dirty="0">
                <a:solidFill>
                  <a:prstClr val="black"/>
                </a:solidFill>
                <a:latin typeface="Arial" pitchFamily="34"/>
                <a:cs typeface="Arial" pitchFamily="34"/>
              </a:rPr>
              <a:t>Stagiaires dont l’évaluation n’est pas soumise au jury académique</a:t>
            </a:r>
          </a:p>
          <a:p>
            <a:pPr algn="just">
              <a:spcBef>
                <a:spcPts val="640"/>
              </a:spcBef>
            </a:pPr>
            <a:endParaRPr lang="fr-FR" sz="2400" dirty="0">
              <a:solidFill>
                <a:prstClr val="black"/>
              </a:solidFill>
              <a:latin typeface="Arial" pitchFamily="34"/>
              <a:cs typeface="Arial" pitchFamily="34"/>
            </a:endParaRPr>
          </a:p>
          <a:p>
            <a:pPr algn="just">
              <a:spcBef>
                <a:spcPts val="640"/>
              </a:spcBef>
            </a:pPr>
            <a:r>
              <a:rPr lang="fr-FR" sz="2400" dirty="0">
                <a:solidFill>
                  <a:prstClr val="black"/>
                </a:solidFill>
                <a:latin typeface="Arial" pitchFamily="34"/>
                <a:cs typeface="Arial" pitchFamily="34"/>
              </a:rPr>
              <a:t>Le vice-recteur titularise ou, selon les cas, renouvelle, prolonge le stage.</a:t>
            </a:r>
          </a:p>
          <a:p>
            <a:pPr algn="just">
              <a:spcBef>
                <a:spcPts val="640"/>
              </a:spcBef>
            </a:pPr>
            <a:r>
              <a:rPr lang="fr-FR" sz="2400" dirty="0">
                <a:solidFill>
                  <a:prstClr val="black"/>
                </a:solidFill>
                <a:latin typeface="Arial" pitchFamily="34"/>
                <a:cs typeface="Arial" pitchFamily="34"/>
              </a:rPr>
              <a:t>Le ministre licencie ou réintègre dans le corps d’origine.</a:t>
            </a:r>
          </a:p>
          <a:p>
            <a:endParaRPr lang="fr-FR" dirty="0"/>
          </a:p>
        </p:txBody>
      </p:sp>
      <p:sp>
        <p:nvSpPr>
          <p:cNvPr id="5" name="Titre 4"/>
          <p:cNvSpPr>
            <a:spLocks noGrp="1"/>
          </p:cNvSpPr>
          <p:nvPr>
            <p:ph type="title"/>
          </p:nvPr>
        </p:nvSpPr>
        <p:spPr/>
        <p:txBody>
          <a:bodyPr/>
          <a:lstStyle/>
          <a:p>
            <a:r>
              <a:rPr lang="fr-FR" dirty="0"/>
              <a:t>Modalités d’évaluation et de titularisation</a:t>
            </a:r>
          </a:p>
        </p:txBody>
      </p:sp>
    </p:spTree>
    <p:extLst>
      <p:ext uri="{BB962C8B-B14F-4D97-AF65-F5344CB8AC3E}">
        <p14:creationId xmlns:p14="http://schemas.microsoft.com/office/powerpoint/2010/main" val="302780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15</a:t>
            </a:fld>
            <a:endParaRPr lang="fr-FR" dirty="0"/>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
        <p:nvSpPr>
          <p:cNvPr id="10" name="Rectangle 9"/>
          <p:cNvSpPr/>
          <p:nvPr/>
        </p:nvSpPr>
        <p:spPr>
          <a:xfrm>
            <a:off x="2216696" y="335984"/>
            <a:ext cx="4953000" cy="646331"/>
          </a:xfrm>
          <a:prstGeom prst="rect">
            <a:avLst/>
          </a:prstGeom>
        </p:spPr>
        <p:txBody>
          <a:bodyPr>
            <a:spAutoFit/>
          </a:bodyPr>
          <a:lstStyle/>
          <a:p>
            <a:pPr algn="ctr"/>
            <a:r>
              <a:rPr lang="fr-FR" b="1" u="sng" dirty="0">
                <a:solidFill>
                  <a:prstClr val="black"/>
                </a:solidFill>
                <a:latin typeface="Arial" pitchFamily="34"/>
                <a:cs typeface="Arial" pitchFamily="34"/>
              </a:rPr>
              <a:t>Étapes signalées pour l’affectation dans l’enseignement public</a:t>
            </a:r>
          </a:p>
        </p:txBody>
      </p:sp>
      <p:pic>
        <p:nvPicPr>
          <p:cNvPr id="8" name="Image 7">
            <a:extLst>
              <a:ext uri="{FF2B5EF4-FFF2-40B4-BE49-F238E27FC236}">
                <a16:creationId xmlns:a16="http://schemas.microsoft.com/office/drawing/2014/main" id="{3BE4D51E-576D-4E4F-B58F-AB0AF356BEFF}"/>
              </a:ext>
            </a:extLst>
          </p:cNvPr>
          <p:cNvPicPr>
            <a:picLocks noChangeAspect="1"/>
          </p:cNvPicPr>
          <p:nvPr/>
        </p:nvPicPr>
        <p:blipFill>
          <a:blip r:embed="rId3"/>
          <a:stretch>
            <a:fillRect/>
          </a:stretch>
        </p:blipFill>
        <p:spPr>
          <a:xfrm>
            <a:off x="38962" y="1156215"/>
            <a:ext cx="9867038" cy="4791401"/>
          </a:xfrm>
          <a:prstGeom prst="rect">
            <a:avLst/>
          </a:prstGeom>
        </p:spPr>
      </p:pic>
    </p:spTree>
    <p:extLst>
      <p:ext uri="{BB962C8B-B14F-4D97-AF65-F5344CB8AC3E}">
        <p14:creationId xmlns:p14="http://schemas.microsoft.com/office/powerpoint/2010/main" val="2495116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16</a:t>
            </a:fld>
            <a:endParaRPr lang="fr-FR" dirty="0"/>
          </a:p>
        </p:txBody>
      </p:sp>
      <p:sp>
        <p:nvSpPr>
          <p:cNvPr id="4" name="Espace réservé du contenu 3"/>
          <p:cNvSpPr>
            <a:spLocks noGrp="1"/>
          </p:cNvSpPr>
          <p:nvPr>
            <p:ph sz="quarter" idx="14"/>
          </p:nvPr>
        </p:nvSpPr>
        <p:spPr/>
        <p:txBody>
          <a:bodyPr/>
          <a:lstStyle/>
          <a:p>
            <a:pPr marL="180000" algn="just">
              <a:spcBef>
                <a:spcPts val="600"/>
              </a:spcBef>
              <a:spcAft>
                <a:spcPts val="1200"/>
              </a:spcAft>
              <a:buClr>
                <a:srgbClr val="7030A0"/>
              </a:buClr>
            </a:pPr>
            <a:r>
              <a:rPr lang="fr-FR" sz="2400" dirty="0">
                <a:latin typeface="Arial" panose="020B0604020202020204" pitchFamily="34" charset="0"/>
                <a:cs typeface="Arial" pitchFamily="34" charset="0"/>
              </a:rPr>
              <a:t>La communication entre le vice-rectorat et les stagiaires se fait exclusivement par courrier électronique à l'adresse de messagerie professionnelle :</a:t>
            </a:r>
          </a:p>
          <a:p>
            <a:pPr marL="180000" algn="just">
              <a:spcBef>
                <a:spcPts val="600"/>
              </a:spcBef>
              <a:spcAft>
                <a:spcPts val="1200"/>
              </a:spcAft>
            </a:pPr>
            <a:r>
              <a:rPr lang="fr-FR" sz="2400" dirty="0">
                <a:latin typeface="Arial" pitchFamily="34" charset="0"/>
                <a:cs typeface="Arial" pitchFamily="34" charset="0"/>
                <a:hlinkClick r:id="rId2"/>
              </a:rPr>
              <a:t>prenom.nom@ac-noumea.nc</a:t>
            </a:r>
            <a:endParaRPr lang="fr-FR" sz="2400" dirty="0">
              <a:latin typeface="Arial" panose="020B0604020202020204" pitchFamily="34" charset="0"/>
              <a:cs typeface="Arial" pitchFamily="34" charset="0"/>
            </a:endParaRPr>
          </a:p>
          <a:p>
            <a:pPr marL="180000" algn="just">
              <a:spcBef>
                <a:spcPts val="600"/>
              </a:spcBef>
              <a:spcAft>
                <a:spcPts val="1200"/>
              </a:spcAft>
            </a:pPr>
            <a:r>
              <a:rPr lang="fr-FR" sz="2400" dirty="0">
                <a:latin typeface="Arial" panose="020B0604020202020204" pitchFamily="34" charset="0"/>
                <a:cs typeface="Arial" pitchFamily="34" charset="0"/>
              </a:rPr>
              <a:t>Accès au </a:t>
            </a:r>
            <a:r>
              <a:rPr lang="fr-FR" sz="2400" dirty="0" err="1">
                <a:latin typeface="Arial" panose="020B0604020202020204" pitchFamily="34" charset="0"/>
                <a:cs typeface="Arial" pitchFamily="34" charset="0"/>
              </a:rPr>
              <a:t>webmail</a:t>
            </a:r>
            <a:r>
              <a:rPr lang="fr-FR" sz="2400" dirty="0">
                <a:latin typeface="Arial" panose="020B0604020202020204" pitchFamily="34" charset="0"/>
                <a:cs typeface="Arial" pitchFamily="34" charset="0"/>
              </a:rPr>
              <a:t> : </a:t>
            </a:r>
            <a:r>
              <a:rPr lang="fr-FR" sz="2400" dirty="0">
                <a:solidFill>
                  <a:srgbClr val="0070C0"/>
                </a:solidFill>
                <a:latin typeface="Arial" pitchFamily="34" charset="0"/>
                <a:cs typeface="Arial" pitchFamily="34" charset="0"/>
              </a:rPr>
              <a:t>http://webmail.ac-noumea.nc </a:t>
            </a:r>
          </a:p>
          <a:p>
            <a:pPr marL="180000" algn="just">
              <a:spcBef>
                <a:spcPts val="600"/>
              </a:spcBef>
              <a:spcAft>
                <a:spcPts val="1200"/>
              </a:spcAft>
            </a:pPr>
            <a:r>
              <a:rPr lang="fr-FR" sz="2400" dirty="0">
                <a:latin typeface="Arial" panose="020B0604020202020204" pitchFamily="34" charset="0"/>
                <a:cs typeface="Arial" pitchFamily="34" charset="0"/>
              </a:rPr>
              <a:t>Nom d’utilisateur : première lettre du prénom, suivie du nom </a:t>
            </a:r>
          </a:p>
          <a:p>
            <a:pPr marL="180000" algn="just">
              <a:spcBef>
                <a:spcPts val="600"/>
              </a:spcBef>
              <a:spcAft>
                <a:spcPts val="1200"/>
              </a:spcAft>
            </a:pPr>
            <a:r>
              <a:rPr lang="fr-FR" sz="2400" dirty="0">
                <a:latin typeface="Arial" panose="020B0604020202020204" pitchFamily="34" charset="0"/>
                <a:cs typeface="Arial" pitchFamily="34" charset="0"/>
              </a:rPr>
              <a:t>Mot de passe : initialement votre NUMEN en majuscule</a:t>
            </a:r>
          </a:p>
          <a:p>
            <a:endParaRPr lang="fr-FR" dirty="0"/>
          </a:p>
        </p:txBody>
      </p:sp>
      <p:sp>
        <p:nvSpPr>
          <p:cNvPr id="5" name="Titre 4"/>
          <p:cNvSpPr>
            <a:spLocks noGrp="1"/>
          </p:cNvSpPr>
          <p:nvPr>
            <p:ph type="title"/>
          </p:nvPr>
        </p:nvSpPr>
        <p:spPr/>
        <p:txBody>
          <a:bodyPr/>
          <a:lstStyle/>
          <a:p>
            <a:r>
              <a:rPr lang="fr-FR" dirty="0"/>
              <a:t>La communication</a:t>
            </a:r>
          </a:p>
        </p:txBody>
      </p:sp>
    </p:spTree>
    <p:extLst>
      <p:ext uri="{BB962C8B-B14F-4D97-AF65-F5344CB8AC3E}">
        <p14:creationId xmlns:p14="http://schemas.microsoft.com/office/powerpoint/2010/main" val="4228274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17</a:t>
            </a:fld>
            <a:endParaRPr lang="fr-FR" dirty="0"/>
          </a:p>
        </p:txBody>
      </p:sp>
      <p:sp>
        <p:nvSpPr>
          <p:cNvPr id="6" name="Espace réservé du texte 5"/>
          <p:cNvSpPr>
            <a:spLocks noGrp="1"/>
          </p:cNvSpPr>
          <p:nvPr>
            <p:ph type="body" sz="quarter" idx="17"/>
          </p:nvPr>
        </p:nvSpPr>
        <p:spPr>
          <a:xfrm>
            <a:off x="420499" y="1844824"/>
            <a:ext cx="9124950" cy="4320480"/>
          </a:xfrm>
        </p:spPr>
        <p:txBody>
          <a:bodyPr/>
          <a:lstStyle/>
          <a:p>
            <a:pPr lvl="0">
              <a:spcBef>
                <a:spcPts val="640"/>
              </a:spcBef>
            </a:pPr>
            <a:r>
              <a:rPr lang="fr-FR" sz="2400" b="0" dirty="0">
                <a:latin typeface="Arial" pitchFamily="34" charset="0"/>
                <a:cs typeface="Arial" pitchFamily="34" charset="0"/>
              </a:rPr>
              <a:t>Organigramme du vice-rectorat : https://www.ac-noumea.nc</a:t>
            </a:r>
          </a:p>
          <a:p>
            <a:pPr lvl="0">
              <a:spcBef>
                <a:spcPts val="640"/>
              </a:spcBef>
            </a:pPr>
            <a:r>
              <a:rPr lang="fr-FR" sz="1600" b="0" dirty="0">
                <a:latin typeface="Arial" pitchFamily="34" charset="0"/>
                <a:cs typeface="Arial" pitchFamily="34" charset="0"/>
              </a:rPr>
              <a:t>Accueil &gt; Vice Rectorat &gt; Présentation du Vice-Rectorat &gt; Organigramme</a:t>
            </a:r>
          </a:p>
          <a:p>
            <a:pPr lvl="0">
              <a:spcBef>
                <a:spcPts val="640"/>
              </a:spcBef>
            </a:pPr>
            <a:endParaRPr lang="fr-FR" sz="2400" u="sng" dirty="0">
              <a:latin typeface="Arial" pitchFamily="34" charset="0"/>
              <a:cs typeface="Arial" pitchFamily="34" charset="0"/>
            </a:endParaRPr>
          </a:p>
          <a:p>
            <a:pPr lvl="0" algn="ctr">
              <a:spcBef>
                <a:spcPts val="640"/>
              </a:spcBef>
            </a:pPr>
            <a:r>
              <a:rPr lang="fr-FR" sz="2400" u="sng" dirty="0">
                <a:latin typeface="Arial" pitchFamily="34" charset="0"/>
                <a:cs typeface="Arial" pitchFamily="34" charset="0"/>
              </a:rPr>
              <a:t>Division des personnels enseignants</a:t>
            </a:r>
            <a:endParaRPr lang="fr-FR" sz="2400" dirty="0">
              <a:latin typeface="Arial" pitchFamily="34" charset="0"/>
              <a:cs typeface="Arial" pitchFamily="34" charset="0"/>
            </a:endParaRPr>
          </a:p>
          <a:p>
            <a:pPr lvl="0" algn="ctr">
              <a:spcBef>
                <a:spcPts val="640"/>
              </a:spcBef>
            </a:pPr>
            <a:r>
              <a:rPr lang="fr-FR" sz="2400" dirty="0">
                <a:latin typeface="Arial" pitchFamily="34" charset="0"/>
                <a:cs typeface="Arial" pitchFamily="34" charset="0"/>
                <a:hlinkClick r:id="rId3"/>
              </a:rPr>
              <a:t>ce.dpe@ac-noumea.nc</a:t>
            </a:r>
            <a:r>
              <a:rPr lang="fr-FR" sz="2400" dirty="0">
                <a:latin typeface="Arial" pitchFamily="34" charset="0"/>
                <a:cs typeface="Arial" pitchFamily="34" charset="0"/>
              </a:rPr>
              <a:t> </a:t>
            </a:r>
          </a:p>
          <a:p>
            <a:pPr lvl="0" algn="ctr">
              <a:spcBef>
                <a:spcPts val="640"/>
              </a:spcBef>
            </a:pPr>
            <a:r>
              <a:rPr lang="fr-FR" sz="2400" dirty="0">
                <a:latin typeface="Arial" pitchFamily="34" charset="0"/>
                <a:cs typeface="Arial" pitchFamily="34" charset="0"/>
              </a:rPr>
              <a:t>26.61.07</a:t>
            </a:r>
          </a:p>
          <a:p>
            <a:endParaRPr lang="fr-FR" sz="2400" b="0" u="sng" dirty="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395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a:t>Le planning et les contenus de la formation à l’INSPÉ suivant les stagiaires</a:t>
            </a:r>
            <a:br>
              <a:rPr lang="fr-FR" dirty="0"/>
            </a:br>
            <a:r>
              <a:rPr lang="fr-FR" dirty="0"/>
              <a:t/>
            </a:r>
            <a:br>
              <a:rPr lang="fr-FR" dirty="0"/>
            </a:br>
            <a:r>
              <a:rPr lang="fr-FR" dirty="0"/>
              <a:t>Stéphane MINVIELLE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18</a:t>
            </a:fld>
            <a:endParaRPr lang="fr-FR" dirty="0"/>
          </a:p>
        </p:txBody>
      </p:sp>
    </p:spTree>
    <p:extLst>
      <p:ext uri="{BB962C8B-B14F-4D97-AF65-F5344CB8AC3E}">
        <p14:creationId xmlns:p14="http://schemas.microsoft.com/office/powerpoint/2010/main" val="553340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a:t>	</a:t>
            </a:r>
            <a:br>
              <a:rPr lang="fr-FR" dirty="0"/>
            </a:br>
            <a:r>
              <a:rPr lang="fr-FR" dirty="0"/>
              <a:t/>
            </a:r>
            <a:br>
              <a:rPr lang="fr-FR" dirty="0"/>
            </a:br>
            <a:r>
              <a:rPr lang="fr-FR" dirty="0"/>
              <a:t>Droits et obligations du fonctionnaire </a:t>
            </a:r>
            <a:br>
              <a:rPr lang="fr-FR" dirty="0"/>
            </a:br>
            <a:r>
              <a:rPr lang="fr-FR" dirty="0"/>
              <a:t>du Service Public d’Éducation</a:t>
            </a:r>
            <a:br>
              <a:rPr lang="fr-FR" dirty="0"/>
            </a:br>
            <a:r>
              <a:rPr lang="fr-FR" dirty="0"/>
              <a:t>					</a:t>
            </a:r>
            <a:br>
              <a:rPr lang="fr-FR" dirty="0"/>
            </a:br>
            <a:r>
              <a:rPr lang="fr-FR" dirty="0"/>
              <a:t>Francis MOD</a:t>
            </a:r>
            <a:r>
              <a:rPr lang="fr-FR" dirty="0">
                <a:latin typeface="Acumin Pro" panose="020B0504020202020204"/>
                <a:cs typeface="Calibri" panose="020F0502020204030204" pitchFamily="34" charset="0"/>
              </a:rPr>
              <a:t>É</a:t>
            </a:r>
            <a:r>
              <a:rPr lang="fr-FR" dirty="0"/>
              <a:t>RAN</a:t>
            </a:r>
            <a:br>
              <a:rPr lang="fr-FR" dirty="0"/>
            </a:b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19</a:t>
            </a:fld>
            <a:endParaRPr lang="fr-FR" dirty="0"/>
          </a:p>
        </p:txBody>
      </p:sp>
    </p:spTree>
    <p:extLst>
      <p:ext uri="{BB962C8B-B14F-4D97-AF65-F5344CB8AC3E}">
        <p14:creationId xmlns:p14="http://schemas.microsoft.com/office/powerpoint/2010/main" val="3191112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0001" y="1556792"/>
            <a:ext cx="2730000" cy="4052200"/>
          </a:xfrm>
        </p:spPr>
        <p:txBody>
          <a:bodyPr/>
          <a:lstStyle/>
          <a:p>
            <a:pPr marL="0" indent="0">
              <a:buNone/>
            </a:pPr>
            <a:r>
              <a:rPr lang="fr-FR" sz="1800" dirty="0"/>
              <a:t>8h15 Temps de présentation et d'accueil :</a:t>
            </a:r>
          </a:p>
          <a:p>
            <a:pPr marL="0" indent="0">
              <a:buNone/>
            </a:pPr>
            <a:r>
              <a:rPr lang="fr-FR" sz="1800" b="0" dirty="0"/>
              <a:t>Madame la présidente de l’UNC </a:t>
            </a:r>
          </a:p>
          <a:p>
            <a:pPr marL="0" indent="0">
              <a:buNone/>
            </a:pPr>
            <a:r>
              <a:rPr lang="fr-FR" sz="1800" b="0" dirty="0"/>
              <a:t>Monsieur le Vice-Recteur</a:t>
            </a:r>
          </a:p>
          <a:p>
            <a:pPr marL="0" indent="0">
              <a:buNone/>
            </a:pPr>
            <a:r>
              <a:rPr lang="fr-FR" sz="1800" b="0" dirty="0"/>
              <a:t>Présentation des représentants de l’administration et des représentants des filières de l’INSPÉ</a:t>
            </a:r>
          </a:p>
        </p:txBody>
      </p:sp>
      <p:sp>
        <p:nvSpPr>
          <p:cNvPr id="4" name="Espace réservé du texte 3"/>
          <p:cNvSpPr>
            <a:spLocks noGrp="1"/>
          </p:cNvSpPr>
          <p:nvPr>
            <p:ph type="body" sz="quarter" idx="14"/>
          </p:nvPr>
        </p:nvSpPr>
        <p:spPr>
          <a:xfrm>
            <a:off x="3588000" y="1561386"/>
            <a:ext cx="2730000" cy="4054376"/>
          </a:xfrm>
        </p:spPr>
        <p:txBody>
          <a:bodyPr/>
          <a:lstStyle/>
          <a:p>
            <a:pPr marL="0" indent="0">
              <a:buNone/>
            </a:pPr>
            <a:r>
              <a:rPr lang="fr-FR" sz="1800" dirty="0"/>
              <a:t>8h45 Les interventions :</a:t>
            </a:r>
          </a:p>
          <a:p>
            <a:pPr marL="0" indent="0">
              <a:buNone/>
            </a:pPr>
            <a:r>
              <a:rPr lang="fr-FR" sz="1800" b="0" dirty="0"/>
              <a:t>Les différents types de stagiaires, les modalités de leur formation, l’affectation : Margot LE ROUX</a:t>
            </a:r>
          </a:p>
          <a:p>
            <a:pPr marL="0" indent="0">
              <a:buNone/>
            </a:pPr>
            <a:r>
              <a:rPr lang="fr-FR" sz="1800" b="0" dirty="0"/>
              <a:t>Le planning et les contenus de la formation à l’INSPÉ suivant les stagiaires - Stéphane MINVIELLE </a:t>
            </a:r>
          </a:p>
          <a:p>
            <a:pPr marL="0" indent="0">
              <a:buNone/>
            </a:pPr>
            <a:r>
              <a:rPr lang="fr-FR" sz="1800" b="0" dirty="0"/>
              <a:t>Droits et obligations du fonctionnaire du Service Public d’Éducation - Francis MOD</a:t>
            </a:r>
            <a:r>
              <a:rPr lang="fr-FR" sz="1800" b="0" dirty="0">
                <a:latin typeface="Acumin Pro" panose="020B0504020202020204"/>
                <a:cs typeface="Calibri" panose="020F0502020204030204" pitchFamily="34" charset="0"/>
              </a:rPr>
              <a:t>É</a:t>
            </a:r>
            <a:r>
              <a:rPr lang="fr-FR" sz="1800" b="0" dirty="0"/>
              <a:t>RAN </a:t>
            </a:r>
          </a:p>
        </p:txBody>
      </p:sp>
      <p:sp>
        <p:nvSpPr>
          <p:cNvPr id="5" name="Espace réservé du texte 4"/>
          <p:cNvSpPr>
            <a:spLocks noGrp="1"/>
          </p:cNvSpPr>
          <p:nvPr>
            <p:ph type="body" sz="quarter" idx="15"/>
          </p:nvPr>
        </p:nvSpPr>
        <p:spPr>
          <a:xfrm>
            <a:off x="6785999" y="1565980"/>
            <a:ext cx="2730000" cy="4054376"/>
          </a:xfrm>
        </p:spPr>
        <p:txBody>
          <a:bodyPr/>
          <a:lstStyle/>
          <a:p>
            <a:pPr marL="0" indent="0">
              <a:buNone/>
            </a:pPr>
            <a:r>
              <a:rPr lang="fr-FR" sz="1800" dirty="0"/>
              <a:t>10h45 Les interventions (suite) : </a:t>
            </a:r>
            <a:endParaRPr lang="fr-FR" sz="1800" b="0" dirty="0"/>
          </a:p>
          <a:p>
            <a:pPr marL="0" indent="0">
              <a:buNone/>
            </a:pPr>
            <a:r>
              <a:rPr lang="fr-FR" sz="1800" b="0" dirty="0"/>
              <a:t>Évaluation et titularisation – Olivier MONTOUT</a:t>
            </a:r>
          </a:p>
          <a:p>
            <a:pPr marL="0" indent="0">
              <a:buNone/>
            </a:pPr>
            <a:r>
              <a:rPr lang="fr-FR" sz="1800" b="0" dirty="0"/>
              <a:t>Quelques chiffres sur l’enseignement en Nouvelle-Calédonie - David BROUSTET</a:t>
            </a:r>
          </a:p>
          <a:p>
            <a:pPr marL="0" indent="0">
              <a:buNone/>
            </a:pPr>
            <a:r>
              <a:rPr lang="fr-FR" sz="1800" b="0" dirty="0"/>
              <a:t>Questions diverses</a:t>
            </a:r>
          </a:p>
          <a:p>
            <a:endParaRPr lang="fr-FR" dirty="0"/>
          </a:p>
        </p:txBody>
      </p:sp>
      <p:sp>
        <p:nvSpPr>
          <p:cNvPr id="9" name="ZoneTexte 8"/>
          <p:cNvSpPr txBox="1"/>
          <p:nvPr/>
        </p:nvSpPr>
        <p:spPr>
          <a:xfrm>
            <a:off x="1568624" y="836712"/>
            <a:ext cx="6679876" cy="400110"/>
          </a:xfrm>
          <a:prstGeom prst="rect">
            <a:avLst/>
          </a:prstGeom>
          <a:noFill/>
        </p:spPr>
        <p:txBody>
          <a:bodyPr wrap="square" rtlCol="0">
            <a:spAutoFit/>
          </a:bodyPr>
          <a:lstStyle/>
          <a:p>
            <a:pPr algn="ctr"/>
            <a:r>
              <a:rPr lang="fr-FR" sz="2000" b="1" dirty="0">
                <a:latin typeface="Acumin Pro" panose="020B0504020202020204"/>
              </a:rPr>
              <a:t>D</a:t>
            </a:r>
            <a:r>
              <a:rPr lang="fr-FR" sz="2000" b="1" dirty="0">
                <a:latin typeface="Acumin Pro" panose="020B0504020202020204"/>
                <a:cs typeface="Calibri" panose="020F0502020204030204" pitchFamily="34" charset="0"/>
              </a:rPr>
              <a:t>É</a:t>
            </a:r>
            <a:r>
              <a:rPr lang="fr-FR" sz="2000" b="1" dirty="0">
                <a:latin typeface="Acumin Pro" panose="020B0504020202020204"/>
              </a:rPr>
              <a:t>ROUL</a:t>
            </a:r>
            <a:r>
              <a:rPr lang="fr-FR" sz="2000" b="1" dirty="0">
                <a:latin typeface="Acumin Pro" panose="020B0504020202020204"/>
                <a:cs typeface="Calibri" panose="020F0502020204030204" pitchFamily="34" charset="0"/>
              </a:rPr>
              <a:t>É</a:t>
            </a:r>
            <a:r>
              <a:rPr lang="fr-FR" sz="2000" b="1" dirty="0">
                <a:latin typeface="Acumin Pro" panose="020B0504020202020204"/>
              </a:rPr>
              <a:t> DE LA MATIN</a:t>
            </a:r>
            <a:r>
              <a:rPr lang="fr-FR" sz="2000" b="1" dirty="0">
                <a:latin typeface="Acumin Pro" panose="020B0504020202020204"/>
                <a:cs typeface="Calibri" panose="020F0502020204030204" pitchFamily="34" charset="0"/>
              </a:rPr>
              <a:t>É</a:t>
            </a:r>
            <a:r>
              <a:rPr lang="fr-FR" sz="2000" b="1" dirty="0">
                <a:latin typeface="Acumin Pro" panose="020B0504020202020204"/>
              </a:rPr>
              <a:t>E</a:t>
            </a:r>
          </a:p>
        </p:txBody>
      </p:sp>
    </p:spTree>
    <p:extLst>
      <p:ext uri="{BB962C8B-B14F-4D97-AF65-F5344CB8AC3E}">
        <p14:creationId xmlns:p14="http://schemas.microsoft.com/office/powerpoint/2010/main" val="1327698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sp>
        <p:nvSpPr>
          <p:cNvPr id="5" name="Titre 4"/>
          <p:cNvSpPr>
            <a:spLocks noGrp="1"/>
          </p:cNvSpPr>
          <p:nvPr>
            <p:ph type="title"/>
          </p:nvPr>
        </p:nvSpPr>
        <p:spPr>
          <a:xfrm>
            <a:off x="374846" y="1052736"/>
            <a:ext cx="9274479" cy="504056"/>
          </a:xfrm>
        </p:spPr>
        <p:txBody>
          <a:bodyPr/>
          <a:lstStyle/>
          <a:p>
            <a:r>
              <a:rPr lang="fr-FR" sz="2400" dirty="0"/>
              <a:t>Le C</a:t>
            </a:r>
            <a:r>
              <a:rPr lang="fr-FR" dirty="0"/>
              <a:t>adre général de la fonction publique confère des droits :</a:t>
            </a:r>
          </a:p>
        </p:txBody>
      </p:sp>
      <p:sp>
        <p:nvSpPr>
          <p:cNvPr id="2" name="Espace réservé du contenu 1"/>
          <p:cNvSpPr>
            <a:spLocks noGrp="1"/>
          </p:cNvSpPr>
          <p:nvPr>
            <p:ph sz="quarter" idx="14"/>
          </p:nvPr>
        </p:nvSpPr>
        <p:spPr/>
        <p:txBody>
          <a:bodyPr/>
          <a:lstStyle/>
          <a:p>
            <a:pPr algn="ctr"/>
            <a:r>
              <a:rPr lang="fr-FR" b="1" dirty="0">
                <a:solidFill>
                  <a:srgbClr val="0070C0"/>
                </a:solidFill>
              </a:rPr>
              <a:t>  </a:t>
            </a:r>
            <a:endParaRPr lang="fr-FR" sz="2000" b="1" i="1" dirty="0">
              <a:solidFill>
                <a:schemeClr val="accent1">
                  <a:lumMod val="75000"/>
                  <a:lumOff val="25000"/>
                </a:schemeClr>
              </a:solidFill>
            </a:endParaRPr>
          </a:p>
          <a:p>
            <a:pPr marL="2962275" indent="-447675">
              <a:buFontTx/>
              <a:buChar char="-"/>
            </a:pPr>
            <a:r>
              <a:rPr lang="fr-FR" sz="2000" dirty="0"/>
              <a:t>Liberté d’opinion politique , philosophique, religieuse</a:t>
            </a:r>
          </a:p>
          <a:p>
            <a:pPr marL="2962275" indent="-447675">
              <a:buFontTx/>
              <a:buChar char="-"/>
            </a:pPr>
            <a:r>
              <a:rPr lang="fr-FR" sz="2000" dirty="0"/>
              <a:t>Liberté d’expression</a:t>
            </a:r>
          </a:p>
          <a:p>
            <a:pPr marL="2962275" indent="-447675">
              <a:buFontTx/>
              <a:buChar char="-"/>
            </a:pPr>
            <a:r>
              <a:rPr lang="fr-FR" sz="2000" dirty="0"/>
              <a:t>Droit syndical et de grève </a:t>
            </a:r>
          </a:p>
          <a:p>
            <a:pPr marL="2962275" indent="-447675">
              <a:buFontTx/>
              <a:buChar char="-"/>
            </a:pPr>
            <a:r>
              <a:rPr lang="fr-FR" sz="2000" dirty="0"/>
              <a:t>Droit à la formation professionnelle </a:t>
            </a:r>
          </a:p>
          <a:p>
            <a:pPr marL="2962275" indent="-447675">
              <a:buFontTx/>
              <a:buChar char="-"/>
            </a:pPr>
            <a:r>
              <a:rPr lang="fr-FR" sz="2000" dirty="0"/>
              <a:t>Droit à rémunération après constat de service fait</a:t>
            </a:r>
          </a:p>
          <a:p>
            <a:pPr marL="2962275" indent="-447675">
              <a:buFontTx/>
              <a:buChar char="-"/>
            </a:pPr>
            <a:r>
              <a:rPr lang="fr-FR" sz="2000" dirty="0"/>
              <a:t>Droit à congés</a:t>
            </a:r>
          </a:p>
          <a:p>
            <a:pPr marL="2962275" indent="-447675">
              <a:buFontTx/>
              <a:buChar char="-"/>
            </a:pPr>
            <a:r>
              <a:rPr lang="fr-FR" sz="2000" dirty="0"/>
              <a:t>Droit à la protection juridique et fonctionnelle</a:t>
            </a:r>
          </a:p>
          <a:p>
            <a:pPr algn="ctr"/>
            <a:endParaRPr lang="fr-FR" sz="2000" dirty="0"/>
          </a:p>
          <a:p>
            <a:pPr marL="342900" indent="-342900">
              <a:buFontTx/>
              <a:buChar char="-"/>
            </a:pPr>
            <a:endParaRPr lang="fr-FR" sz="2400" dirty="0">
              <a:solidFill>
                <a:schemeClr val="accent1">
                  <a:lumMod val="75000"/>
                  <a:lumOff val="25000"/>
                </a:schemeClr>
              </a:solidFill>
            </a:endParaRPr>
          </a:p>
          <a:p>
            <a:endParaRPr lang="fr-FR" dirty="0"/>
          </a:p>
        </p:txBody>
      </p:sp>
    </p:spTree>
    <p:extLst>
      <p:ext uri="{BB962C8B-B14F-4D97-AF65-F5344CB8AC3E}">
        <p14:creationId xmlns:p14="http://schemas.microsoft.com/office/powerpoint/2010/main" val="350738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21</a:t>
            </a:fld>
            <a:endParaRPr lang="fr-FR" dirty="0"/>
          </a:p>
        </p:txBody>
      </p:sp>
      <p:sp>
        <p:nvSpPr>
          <p:cNvPr id="5" name="Titre 4"/>
          <p:cNvSpPr>
            <a:spLocks noGrp="1"/>
          </p:cNvSpPr>
          <p:nvPr>
            <p:ph type="title"/>
          </p:nvPr>
        </p:nvSpPr>
        <p:spPr>
          <a:xfrm>
            <a:off x="374846" y="1052736"/>
            <a:ext cx="9274479" cy="504056"/>
          </a:xfrm>
        </p:spPr>
        <p:txBody>
          <a:bodyPr/>
          <a:lstStyle/>
          <a:p>
            <a:r>
              <a:rPr lang="fr-FR" sz="2400" dirty="0"/>
              <a:t>Le C</a:t>
            </a:r>
            <a:r>
              <a:rPr lang="fr-FR" dirty="0"/>
              <a:t>adre général de la fonction publique impose des obligations</a:t>
            </a:r>
          </a:p>
        </p:txBody>
      </p:sp>
      <p:sp>
        <p:nvSpPr>
          <p:cNvPr id="2" name="Espace réservé du contenu 1"/>
          <p:cNvSpPr>
            <a:spLocks noGrp="1"/>
          </p:cNvSpPr>
          <p:nvPr>
            <p:ph sz="quarter" idx="14"/>
          </p:nvPr>
        </p:nvSpPr>
        <p:spPr/>
        <p:txBody>
          <a:bodyPr/>
          <a:lstStyle/>
          <a:p>
            <a:pPr algn="ctr"/>
            <a:r>
              <a:rPr lang="fr-FR" b="1" dirty="0">
                <a:solidFill>
                  <a:srgbClr val="0070C0"/>
                </a:solidFill>
              </a:rPr>
              <a:t>  </a:t>
            </a:r>
            <a:r>
              <a:rPr lang="fr-FR" sz="2000" b="1" i="1" dirty="0">
                <a:solidFill>
                  <a:srgbClr val="0070C0"/>
                </a:solidFill>
              </a:rPr>
              <a:t>Dignité    Impartialité    Intégrité    Probité</a:t>
            </a:r>
          </a:p>
          <a:p>
            <a:pPr algn="ctr"/>
            <a:endParaRPr lang="fr-FR" sz="2000" b="1" i="1" dirty="0">
              <a:solidFill>
                <a:schemeClr val="accent1">
                  <a:lumMod val="75000"/>
                  <a:lumOff val="25000"/>
                </a:schemeClr>
              </a:solidFill>
            </a:endParaRPr>
          </a:p>
          <a:p>
            <a:pPr marL="2962275" indent="-447675">
              <a:buFontTx/>
              <a:buChar char="-"/>
            </a:pPr>
            <a:r>
              <a:rPr lang="fr-FR" sz="2000" dirty="0"/>
              <a:t>Obligation de Secret Professionnel</a:t>
            </a:r>
          </a:p>
          <a:p>
            <a:pPr marL="2962275" indent="-447675">
              <a:buFontTx/>
              <a:buChar char="-"/>
            </a:pPr>
            <a:r>
              <a:rPr lang="fr-FR" sz="2000" dirty="0"/>
              <a:t>Obligation de Discrétion Professionnelle</a:t>
            </a:r>
          </a:p>
          <a:p>
            <a:pPr marL="2962275" indent="-447675">
              <a:buFontTx/>
              <a:buChar char="-"/>
            </a:pPr>
            <a:r>
              <a:rPr lang="fr-FR" sz="2000" dirty="0"/>
              <a:t>Obligation d’Information au Public</a:t>
            </a:r>
          </a:p>
          <a:p>
            <a:pPr marL="2962275" indent="-447675">
              <a:buFontTx/>
              <a:buChar char="-"/>
            </a:pPr>
            <a:r>
              <a:rPr lang="fr-FR" sz="2000" dirty="0"/>
              <a:t>Obligation d’Effectuer les Missions Confiées</a:t>
            </a:r>
          </a:p>
          <a:p>
            <a:pPr marL="2962275" indent="-447675">
              <a:buFontTx/>
              <a:buChar char="-"/>
            </a:pPr>
            <a:r>
              <a:rPr lang="fr-FR" sz="2000" dirty="0"/>
              <a:t>Obligation d’Obéissance Hiérarchique</a:t>
            </a:r>
          </a:p>
          <a:p>
            <a:pPr marL="2962275" indent="-447675">
              <a:buFontTx/>
              <a:buChar char="-"/>
            </a:pPr>
            <a:r>
              <a:rPr lang="fr-FR" sz="2000" dirty="0"/>
              <a:t>Obligation de Neutralité</a:t>
            </a:r>
          </a:p>
          <a:p>
            <a:pPr marL="2962275" indent="-447675">
              <a:buFontTx/>
              <a:buChar char="-"/>
            </a:pPr>
            <a:r>
              <a:rPr lang="fr-FR" sz="2000" dirty="0"/>
              <a:t>Obligation de Réserve</a:t>
            </a:r>
          </a:p>
          <a:p>
            <a:pPr marL="2962275" indent="-447675">
              <a:buFontTx/>
              <a:buChar char="-"/>
            </a:pPr>
            <a:r>
              <a:rPr lang="fr-FR" sz="2000" dirty="0"/>
              <a:t>Obligation de Respect des Règles de Cumul d’Activité</a:t>
            </a:r>
          </a:p>
          <a:p>
            <a:pPr algn="ctr"/>
            <a:endParaRPr lang="fr-FR" sz="2000" dirty="0"/>
          </a:p>
          <a:p>
            <a:pPr algn="ctr"/>
            <a:endParaRPr lang="fr-FR" sz="2000" dirty="0"/>
          </a:p>
          <a:p>
            <a:pPr marL="342900" indent="-342900">
              <a:buFontTx/>
              <a:buChar char="-"/>
            </a:pPr>
            <a:endParaRPr lang="fr-FR" sz="2400" dirty="0">
              <a:solidFill>
                <a:schemeClr val="accent1">
                  <a:lumMod val="75000"/>
                  <a:lumOff val="25000"/>
                </a:schemeClr>
              </a:solidFill>
            </a:endParaRPr>
          </a:p>
          <a:p>
            <a:endParaRPr lang="fr-FR" dirty="0"/>
          </a:p>
        </p:txBody>
      </p:sp>
    </p:spTree>
    <p:extLst>
      <p:ext uri="{BB962C8B-B14F-4D97-AF65-F5344CB8AC3E}">
        <p14:creationId xmlns:p14="http://schemas.microsoft.com/office/powerpoint/2010/main" val="1085945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22</a:t>
            </a:fld>
            <a:endParaRPr lang="fr-FR" dirty="0"/>
          </a:p>
        </p:txBody>
      </p:sp>
      <p:sp>
        <p:nvSpPr>
          <p:cNvPr id="5" name="Titre 4"/>
          <p:cNvSpPr>
            <a:spLocks noGrp="1"/>
          </p:cNvSpPr>
          <p:nvPr>
            <p:ph type="title"/>
          </p:nvPr>
        </p:nvSpPr>
        <p:spPr>
          <a:xfrm>
            <a:off x="374846" y="1052736"/>
            <a:ext cx="9274479" cy="504056"/>
          </a:xfrm>
        </p:spPr>
        <p:txBody>
          <a:bodyPr/>
          <a:lstStyle/>
          <a:p>
            <a:r>
              <a:rPr lang="fr-FR" dirty="0"/>
              <a:t>Le Service Public d’Education impose des devoirs</a:t>
            </a:r>
          </a:p>
        </p:txBody>
      </p:sp>
      <p:sp>
        <p:nvSpPr>
          <p:cNvPr id="2" name="Espace réservé du contenu 1"/>
          <p:cNvSpPr>
            <a:spLocks noGrp="1"/>
          </p:cNvSpPr>
          <p:nvPr>
            <p:ph sz="quarter" idx="14"/>
          </p:nvPr>
        </p:nvSpPr>
        <p:spPr/>
        <p:txBody>
          <a:bodyPr/>
          <a:lstStyle/>
          <a:p>
            <a:r>
              <a:rPr lang="fr-FR" dirty="0"/>
              <a:t>				</a:t>
            </a:r>
            <a:endParaRPr lang="fr-FR" sz="2400" dirty="0"/>
          </a:p>
          <a:p>
            <a:r>
              <a:rPr lang="fr-FR" sz="2400" dirty="0"/>
              <a:t>  </a:t>
            </a:r>
            <a:r>
              <a:rPr lang="fr-FR" sz="2400" b="1" dirty="0">
                <a:solidFill>
                  <a:srgbClr val="0070C0"/>
                </a:solidFill>
              </a:rPr>
              <a:t>Devoir de transmission des valeurs de la République</a:t>
            </a:r>
          </a:p>
          <a:p>
            <a:pPr lvl="5" indent="0">
              <a:buNone/>
            </a:pPr>
            <a:endParaRPr lang="fr-FR" dirty="0"/>
          </a:p>
          <a:p>
            <a:pPr lvl="5" indent="0">
              <a:buNone/>
            </a:pPr>
            <a:r>
              <a:rPr lang="fr-FR" dirty="0"/>
              <a:t>-     Liberté-Egalité-Fraternité</a:t>
            </a:r>
          </a:p>
          <a:p>
            <a:pPr marL="2971737" lvl="5" indent="-457200">
              <a:buFontTx/>
              <a:buChar char="-"/>
            </a:pPr>
            <a:endParaRPr lang="fr-FR" dirty="0"/>
          </a:p>
          <a:p>
            <a:pPr marL="2971737" lvl="5" indent="-457200">
              <a:buFontTx/>
              <a:buChar char="-"/>
            </a:pPr>
            <a:r>
              <a:rPr lang="fr-FR" dirty="0"/>
              <a:t>Principes de la Vie démocratique</a:t>
            </a:r>
          </a:p>
          <a:p>
            <a:pPr marL="2971737" lvl="5" indent="-457200">
              <a:buFontTx/>
              <a:buChar char="-"/>
            </a:pPr>
            <a:endParaRPr lang="fr-FR" dirty="0"/>
          </a:p>
          <a:p>
            <a:pPr marL="2971737" lvl="5" indent="-457200">
              <a:buFontTx/>
              <a:buChar char="-"/>
            </a:pPr>
            <a:r>
              <a:rPr lang="fr-FR" dirty="0"/>
              <a:t>Refus de toutes les discriminations</a:t>
            </a:r>
          </a:p>
          <a:p>
            <a:pPr marL="2971737" lvl="5" indent="-457200">
              <a:buFontTx/>
              <a:buChar char="-"/>
            </a:pPr>
            <a:endParaRPr lang="fr-FR" dirty="0"/>
          </a:p>
          <a:p>
            <a:pPr marL="2971737" lvl="5" indent="-457200">
              <a:buFontTx/>
              <a:buChar char="-"/>
            </a:pPr>
            <a:r>
              <a:rPr lang="fr-FR" dirty="0"/>
              <a:t>Citoyenneté-Tolérance-Respect</a:t>
            </a:r>
          </a:p>
          <a:p>
            <a:pPr lvl="5" indent="0">
              <a:buNone/>
            </a:pPr>
            <a:endParaRPr lang="fr-FR" dirty="0"/>
          </a:p>
        </p:txBody>
      </p:sp>
    </p:spTree>
    <p:extLst>
      <p:ext uri="{BB962C8B-B14F-4D97-AF65-F5344CB8AC3E}">
        <p14:creationId xmlns:p14="http://schemas.microsoft.com/office/powerpoint/2010/main" val="3200477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23</a:t>
            </a:fld>
            <a:endParaRPr lang="fr-FR" dirty="0"/>
          </a:p>
        </p:txBody>
      </p:sp>
      <p:sp>
        <p:nvSpPr>
          <p:cNvPr id="5" name="Titre 4"/>
          <p:cNvSpPr>
            <a:spLocks noGrp="1"/>
          </p:cNvSpPr>
          <p:nvPr>
            <p:ph type="title"/>
          </p:nvPr>
        </p:nvSpPr>
        <p:spPr>
          <a:xfrm>
            <a:off x="374846" y="1052736"/>
            <a:ext cx="9274479" cy="504056"/>
          </a:xfrm>
        </p:spPr>
        <p:txBody>
          <a:bodyPr/>
          <a:lstStyle/>
          <a:p>
            <a:r>
              <a:rPr lang="fr-FR" dirty="0"/>
              <a:t>Le Service Public d’Education impose des devoirs</a:t>
            </a:r>
          </a:p>
        </p:txBody>
      </p:sp>
      <p:sp>
        <p:nvSpPr>
          <p:cNvPr id="2" name="Espace réservé du contenu 1"/>
          <p:cNvSpPr>
            <a:spLocks noGrp="1"/>
          </p:cNvSpPr>
          <p:nvPr>
            <p:ph sz="quarter" idx="14"/>
          </p:nvPr>
        </p:nvSpPr>
        <p:spPr/>
        <p:txBody>
          <a:bodyPr/>
          <a:lstStyle/>
          <a:p>
            <a:r>
              <a:rPr lang="fr-FR" dirty="0"/>
              <a:t>  </a:t>
            </a:r>
            <a:r>
              <a:rPr lang="fr-FR" sz="2400" b="1" dirty="0">
                <a:solidFill>
                  <a:srgbClr val="0070C0"/>
                </a:solidFill>
              </a:rPr>
              <a:t>Devoir de transmission des valeurs de l’Ecole Républicaine</a:t>
            </a:r>
          </a:p>
          <a:p>
            <a:endParaRPr lang="fr-FR" sz="2400" dirty="0"/>
          </a:p>
          <a:p>
            <a:pPr marL="2857437" lvl="5" indent="-342900">
              <a:buFontTx/>
              <a:buChar char="-"/>
            </a:pPr>
            <a:r>
              <a:rPr lang="fr-FR" dirty="0"/>
              <a:t>  Liberté de l’Enseignement</a:t>
            </a:r>
          </a:p>
          <a:p>
            <a:pPr marL="2857437" lvl="5" indent="-342900">
              <a:buFontTx/>
              <a:buChar char="-"/>
            </a:pPr>
            <a:endParaRPr lang="fr-FR" dirty="0"/>
          </a:p>
          <a:p>
            <a:pPr marL="2971737" lvl="5" indent="-457200">
              <a:buFontTx/>
              <a:buChar char="-"/>
            </a:pPr>
            <a:r>
              <a:rPr lang="fr-FR" dirty="0"/>
              <a:t>Gratuité de l’Education</a:t>
            </a:r>
          </a:p>
          <a:p>
            <a:pPr marL="2971737" lvl="5" indent="-457200">
              <a:buFontTx/>
              <a:buChar char="-"/>
            </a:pPr>
            <a:endParaRPr lang="fr-FR" dirty="0"/>
          </a:p>
          <a:p>
            <a:pPr marL="2971737" lvl="5" indent="-457200">
              <a:buFontTx/>
              <a:buChar char="-"/>
            </a:pPr>
            <a:r>
              <a:rPr lang="fr-FR" dirty="0"/>
              <a:t>Neutralité et Laïcité</a:t>
            </a:r>
          </a:p>
          <a:p>
            <a:pPr marL="2971737" lvl="5" indent="-457200">
              <a:buFontTx/>
              <a:buChar char="-"/>
            </a:pPr>
            <a:endParaRPr lang="fr-FR" dirty="0"/>
          </a:p>
          <a:p>
            <a:pPr marL="2971737" lvl="5" indent="-457200">
              <a:buFontTx/>
              <a:buChar char="-"/>
            </a:pPr>
            <a:r>
              <a:rPr lang="fr-FR" dirty="0"/>
              <a:t>Obligation Scolaire et Droit à la Scolarisation</a:t>
            </a:r>
          </a:p>
          <a:p>
            <a:pPr marL="2971737" lvl="5" indent="-457200">
              <a:buFontTx/>
              <a:buChar char="-"/>
            </a:pPr>
            <a:endParaRPr lang="fr-FR" dirty="0"/>
          </a:p>
          <a:p>
            <a:pPr marL="2971737" lvl="5" indent="-457200">
              <a:buFontTx/>
              <a:buChar char="-"/>
            </a:pPr>
            <a:r>
              <a:rPr lang="fr-FR" dirty="0"/>
              <a:t>Culture de l’Engagement.</a:t>
            </a:r>
          </a:p>
          <a:p>
            <a:pPr lvl="5" indent="0">
              <a:buNone/>
            </a:pPr>
            <a:endParaRPr lang="fr-FR" dirty="0"/>
          </a:p>
        </p:txBody>
      </p:sp>
    </p:spTree>
    <p:extLst>
      <p:ext uri="{BB962C8B-B14F-4D97-AF65-F5344CB8AC3E}">
        <p14:creationId xmlns:p14="http://schemas.microsoft.com/office/powerpoint/2010/main" val="817797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5" name="Titre 4"/>
          <p:cNvSpPr>
            <a:spLocks noGrp="1"/>
          </p:cNvSpPr>
          <p:nvPr>
            <p:ph type="title"/>
          </p:nvPr>
        </p:nvSpPr>
        <p:spPr>
          <a:xfrm>
            <a:off x="374846" y="1052736"/>
            <a:ext cx="9274479" cy="504056"/>
          </a:xfrm>
        </p:spPr>
        <p:txBody>
          <a:bodyPr/>
          <a:lstStyle/>
          <a:p>
            <a:r>
              <a:rPr lang="fr-FR" dirty="0"/>
              <a:t>Le Service Public d’Education impose des devoirs</a:t>
            </a:r>
          </a:p>
        </p:txBody>
      </p:sp>
      <p:sp>
        <p:nvSpPr>
          <p:cNvPr id="2" name="Espace réservé du contenu 1"/>
          <p:cNvSpPr>
            <a:spLocks noGrp="1"/>
          </p:cNvSpPr>
          <p:nvPr>
            <p:ph sz="quarter" idx="14"/>
          </p:nvPr>
        </p:nvSpPr>
        <p:spPr>
          <a:xfrm>
            <a:off x="389997" y="1700808"/>
            <a:ext cx="9259328" cy="2808312"/>
          </a:xfrm>
        </p:spPr>
        <p:txBody>
          <a:bodyPr/>
          <a:lstStyle/>
          <a:p>
            <a:r>
              <a:rPr lang="fr-FR" sz="2400" b="1" dirty="0">
                <a:solidFill>
                  <a:srgbClr val="0070C0"/>
                </a:solidFill>
              </a:rPr>
              <a:t>  Devoir d’exemplarité :</a:t>
            </a:r>
          </a:p>
          <a:p>
            <a:pPr marL="2857437" lvl="5" indent="-342900">
              <a:buFontTx/>
              <a:buChar char="-"/>
            </a:pPr>
            <a:r>
              <a:rPr lang="fr-FR" dirty="0"/>
              <a:t>Ponctualité , Assiduité</a:t>
            </a:r>
          </a:p>
          <a:p>
            <a:pPr marL="2857437" lvl="5" indent="-342900">
              <a:buFontTx/>
              <a:buChar char="-"/>
            </a:pPr>
            <a:r>
              <a:rPr lang="fr-FR" dirty="0"/>
              <a:t>Respect du Règlement Intérieur</a:t>
            </a:r>
          </a:p>
          <a:p>
            <a:pPr marL="2857437" lvl="5" indent="-342900">
              <a:buFontTx/>
              <a:buChar char="-"/>
            </a:pPr>
            <a:r>
              <a:rPr lang="fr-FR" dirty="0"/>
              <a:t>Registres de Langage et de communication</a:t>
            </a:r>
          </a:p>
          <a:p>
            <a:pPr marL="2857437" lvl="5" indent="-342900">
              <a:buFontTx/>
              <a:buChar char="-"/>
            </a:pPr>
            <a:r>
              <a:rPr lang="fr-FR" dirty="0"/>
              <a:t>Posture et tenue</a:t>
            </a:r>
          </a:p>
          <a:p>
            <a:pPr marL="2857437" lvl="5" indent="-342900">
              <a:buFontTx/>
              <a:buChar char="-"/>
            </a:pPr>
            <a:r>
              <a:rPr lang="fr-FR" dirty="0"/>
              <a:t>Cohérence et continuité</a:t>
            </a:r>
          </a:p>
          <a:p>
            <a:pPr marL="2857437" lvl="5" indent="-342900">
              <a:buFontTx/>
              <a:buChar char="-"/>
            </a:pPr>
            <a:r>
              <a:rPr lang="fr-FR" dirty="0"/>
              <a:t>Ecoute et Bienveillance</a:t>
            </a:r>
          </a:p>
          <a:p>
            <a:pPr marL="0" lvl="5" indent="0">
              <a:buNone/>
            </a:pPr>
            <a:endParaRPr lang="fr-FR" b="1" i="1" dirty="0">
              <a:solidFill>
                <a:schemeClr val="accent1">
                  <a:lumMod val="75000"/>
                  <a:lumOff val="25000"/>
                </a:schemeClr>
              </a:solidFill>
            </a:endParaRPr>
          </a:p>
          <a:p>
            <a:pPr marL="0" lvl="5" indent="0">
              <a:buNone/>
            </a:pPr>
            <a:r>
              <a:rPr lang="fr-FR" b="1" i="1" dirty="0">
                <a:solidFill>
                  <a:srgbClr val="7AB1E8"/>
                </a:solidFill>
              </a:rPr>
              <a:t>Que ceux-ci soient bons ou mauvais</a:t>
            </a:r>
            <a:r>
              <a:rPr lang="fr-FR" b="1" i="1" dirty="0">
                <a:solidFill>
                  <a:schemeClr val="accent1">
                    <a:lumMod val="75000"/>
                    <a:lumOff val="25000"/>
                  </a:schemeClr>
                </a:solidFill>
              </a:rPr>
              <a:t>, l’élève trouve en les postures de ses référents </a:t>
            </a:r>
            <a:r>
              <a:rPr lang="fr-FR" b="1" i="1" dirty="0">
                <a:solidFill>
                  <a:srgbClr val="7AB1E8"/>
                </a:solidFill>
              </a:rPr>
              <a:t>les exemples </a:t>
            </a:r>
            <a:r>
              <a:rPr lang="fr-FR" b="1" i="1" dirty="0">
                <a:solidFill>
                  <a:schemeClr val="accent1">
                    <a:lumMod val="75000"/>
                    <a:lumOff val="25000"/>
                  </a:schemeClr>
                </a:solidFill>
              </a:rPr>
              <a:t>qui vont contribuer à le construire. </a:t>
            </a:r>
          </a:p>
          <a:p>
            <a:pPr marL="0" lvl="5" indent="0">
              <a:buNone/>
            </a:pPr>
            <a:r>
              <a:rPr lang="fr-FR" b="1" i="1" dirty="0">
                <a:solidFill>
                  <a:schemeClr val="accent1">
                    <a:lumMod val="75000"/>
                    <a:lumOff val="25000"/>
                  </a:schemeClr>
                </a:solidFill>
              </a:rPr>
              <a:t>	Chaque adulte, plus encore, chaque enseignant, </a:t>
            </a:r>
          </a:p>
          <a:p>
            <a:pPr marL="0" lvl="5" indent="0">
              <a:buNone/>
            </a:pPr>
            <a:r>
              <a:rPr lang="fr-FR" b="1" i="1" dirty="0">
                <a:solidFill>
                  <a:schemeClr val="accent1">
                    <a:lumMod val="75000"/>
                    <a:lumOff val="25000"/>
                  </a:schemeClr>
                </a:solidFill>
              </a:rPr>
              <a:t>doit avoir une haute idée de son exemplarité.</a:t>
            </a:r>
          </a:p>
          <a:p>
            <a:pPr marL="0" lvl="5" indent="0">
              <a:buNone/>
            </a:pPr>
            <a:endParaRPr lang="fr-FR" dirty="0"/>
          </a:p>
          <a:p>
            <a:pPr lvl="5" indent="0">
              <a:buNone/>
            </a:pPr>
            <a:endParaRPr lang="fr-FR" dirty="0"/>
          </a:p>
          <a:p>
            <a:pPr lvl="5" indent="0">
              <a:buNone/>
            </a:pPr>
            <a:endParaRPr lang="fr-FR" dirty="0"/>
          </a:p>
          <a:p>
            <a:pPr lvl="5" indent="0">
              <a:buNone/>
            </a:pPr>
            <a:endParaRPr lang="fr-FR" dirty="0"/>
          </a:p>
          <a:p>
            <a:pPr lvl="5" indent="0">
              <a:buNone/>
            </a:pPr>
            <a:endParaRPr lang="fr-FR" dirty="0"/>
          </a:p>
          <a:p>
            <a:pPr marL="2857437" lvl="5" indent="-342900">
              <a:buFontTx/>
              <a:buChar char="-"/>
            </a:pPr>
            <a:endParaRPr lang="fr-FR" dirty="0"/>
          </a:p>
          <a:p>
            <a:pPr marL="342900" indent="-342900">
              <a:buFontTx/>
              <a:buChar char="-"/>
            </a:pPr>
            <a:endParaRPr lang="fr-FR" sz="2400" dirty="0"/>
          </a:p>
        </p:txBody>
      </p:sp>
    </p:spTree>
    <p:extLst>
      <p:ext uri="{BB962C8B-B14F-4D97-AF65-F5344CB8AC3E}">
        <p14:creationId xmlns:p14="http://schemas.microsoft.com/office/powerpoint/2010/main" val="3064576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a:t>PAUSE </a:t>
            </a:r>
            <a:br>
              <a:rPr lang="fr-FR" dirty="0"/>
            </a:br>
            <a:r>
              <a:rPr lang="fr-FR" dirty="0"/>
              <a:t/>
            </a:r>
            <a:br>
              <a:rPr lang="fr-FR" dirty="0"/>
            </a:br>
            <a:r>
              <a:rPr lang="fr-FR" dirty="0"/>
              <a:t>REPRISE DES INTERVENTIONS À 10H45</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25</a:t>
            </a:fld>
            <a:endParaRPr lang="fr-FR" dirty="0"/>
          </a:p>
        </p:txBody>
      </p:sp>
    </p:spTree>
    <p:extLst>
      <p:ext uri="{BB962C8B-B14F-4D97-AF65-F5344CB8AC3E}">
        <p14:creationId xmlns:p14="http://schemas.microsoft.com/office/powerpoint/2010/main" val="1418916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a:t>Évaluation et titularisation</a:t>
            </a:r>
            <a:br>
              <a:rPr lang="fr-FR" dirty="0"/>
            </a:br>
            <a:r>
              <a:rPr lang="fr-FR" dirty="0"/>
              <a:t/>
            </a:r>
            <a:br>
              <a:rPr lang="fr-FR" dirty="0"/>
            </a:br>
            <a:r>
              <a:rPr lang="fr-FR" dirty="0"/>
              <a:t>Olivier MONTOUT</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dirty="0"/>
          </a:p>
        </p:txBody>
      </p:sp>
    </p:spTree>
    <p:extLst>
      <p:ext uri="{BB962C8B-B14F-4D97-AF65-F5344CB8AC3E}">
        <p14:creationId xmlns:p14="http://schemas.microsoft.com/office/powerpoint/2010/main" val="2424621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84" y="642038"/>
            <a:ext cx="8615686" cy="60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 de texte 2"/>
          <p:cNvSpPr txBox="1">
            <a:spLocks noChangeArrowheads="1"/>
          </p:cNvSpPr>
          <p:nvPr/>
        </p:nvSpPr>
        <p:spPr bwMode="auto">
          <a:xfrm>
            <a:off x="7103683" y="5729396"/>
            <a:ext cx="2651645" cy="90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167" tIns="40583" rIns="81167" bIns="40583">
            <a:spAutoFit/>
          </a:bodyPr>
          <a:lstStyle/>
          <a:p>
            <a:pPr defTabSz="811675">
              <a:defRPr/>
            </a:pPr>
            <a:r>
              <a:rPr lang="fr-FR" altLang="fr-FR" sz="5327" b="1" dirty="0">
                <a:solidFill>
                  <a:srgbClr val="C00000"/>
                </a:solidFill>
                <a:latin typeface="Agency FB" panose="020B0503020202020204" pitchFamily="34" charset="0"/>
                <a:ea typeface="Arial" panose="020B0604020202020204" pitchFamily="34" charset="0"/>
              </a:rPr>
              <a:t>2025-26</a:t>
            </a:r>
            <a:endParaRPr lang="fr-FR" altLang="fr-FR" sz="2130" dirty="0">
              <a:latin typeface="Arial" panose="020B0604020202020204" pitchFamily="34" charset="0"/>
            </a:endParaRPr>
          </a:p>
        </p:txBody>
      </p:sp>
      <p:sp>
        <p:nvSpPr>
          <p:cNvPr id="4" name="Rectangle 3"/>
          <p:cNvSpPr>
            <a:spLocks noChangeArrowheads="1"/>
          </p:cNvSpPr>
          <p:nvPr/>
        </p:nvSpPr>
        <p:spPr bwMode="auto">
          <a:xfrm>
            <a:off x="206816" y="111024"/>
            <a:ext cx="163984" cy="3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167" tIns="40583" rIns="81167" bIns="40583" anchor="ctr">
            <a:spAutoFit/>
          </a:bodyPr>
          <a:lstStyle/>
          <a:p>
            <a:pPr>
              <a:defRPr/>
            </a:pPr>
            <a:endParaRPr lang="fr-FR" sz="1598"/>
          </a:p>
        </p:txBody>
      </p:sp>
      <p:sp>
        <p:nvSpPr>
          <p:cNvPr id="5" name="Rectangle 4"/>
          <p:cNvSpPr>
            <a:spLocks noChangeArrowheads="1"/>
          </p:cNvSpPr>
          <p:nvPr/>
        </p:nvSpPr>
        <p:spPr bwMode="auto">
          <a:xfrm>
            <a:off x="206816" y="313999"/>
            <a:ext cx="163984" cy="3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167" tIns="40583" rIns="81167" bIns="40583" anchor="ctr">
            <a:spAutoFit/>
          </a:bodyPr>
          <a:lstStyle/>
          <a:p>
            <a:pPr>
              <a:defRPr/>
            </a:pPr>
            <a:endParaRPr lang="fr-FR" sz="1598"/>
          </a:p>
        </p:txBody>
      </p:sp>
    </p:spTree>
    <p:extLst>
      <p:ext uri="{BB962C8B-B14F-4D97-AF65-F5344CB8AC3E}">
        <p14:creationId xmlns:p14="http://schemas.microsoft.com/office/powerpoint/2010/main" val="1930806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Graphiqu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00" y="1033595"/>
            <a:ext cx="7910308" cy="40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object 2"/>
          <p:cNvSpPr>
            <a:spLocks noGrp="1"/>
          </p:cNvSpPr>
          <p:nvPr>
            <p:ph type="title"/>
          </p:nvPr>
        </p:nvSpPr>
        <p:spPr>
          <a:xfrm>
            <a:off x="185222" y="856531"/>
            <a:ext cx="9535557" cy="446259"/>
          </a:xfrm>
        </p:spPr>
        <p:txBody>
          <a:bodyPr/>
          <a:lstStyle/>
          <a:p>
            <a:pPr marL="10077"/>
            <a:r>
              <a:rPr lang="fr-FR" altLang="fr-FR">
                <a:latin typeface="Calibri" panose="020F0502020204030204" pitchFamily="34" charset="0"/>
                <a:cs typeface="Calibri" panose="020F0502020204030204" pitchFamily="34" charset="0"/>
              </a:rPr>
              <a:t>données sur les personnels </a:t>
            </a:r>
            <a:r>
              <a:rPr lang="fr-FR" altLang="fr-FR" b="1">
                <a:solidFill>
                  <a:srgbClr val="C00000"/>
                </a:solidFill>
                <a:latin typeface="Calibri" panose="020F0502020204030204" pitchFamily="34" charset="0"/>
                <a:cs typeface="Calibri" panose="020F0502020204030204" pitchFamily="34" charset="0"/>
              </a:rPr>
              <a:t>2</a:t>
            </a:r>
            <a:r>
              <a:rPr lang="fr-FR" altLang="fr-FR" b="1" baseline="30000">
                <a:solidFill>
                  <a:srgbClr val="C00000"/>
                </a:solidFill>
                <a:latin typeface="Calibri" panose="020F0502020204030204" pitchFamily="34" charset="0"/>
                <a:cs typeface="Calibri" panose="020F0502020204030204" pitchFamily="34" charset="0"/>
              </a:rPr>
              <a:t>nd</a:t>
            </a:r>
            <a:r>
              <a:rPr lang="fr-FR" altLang="fr-FR" b="1">
                <a:solidFill>
                  <a:srgbClr val="C00000"/>
                </a:solidFill>
                <a:latin typeface="Calibri" panose="020F0502020204030204" pitchFamily="34" charset="0"/>
                <a:cs typeface="Calibri" panose="020F0502020204030204" pitchFamily="34" charset="0"/>
              </a:rPr>
              <a:t> degré  </a:t>
            </a:r>
            <a:r>
              <a:rPr lang="fr-FR" altLang="fr-FR">
                <a:latin typeface="Calibri" panose="020F0502020204030204" pitchFamily="34" charset="0"/>
                <a:cs typeface="Calibri" panose="020F0502020204030204" pitchFamily="34" charset="0"/>
              </a:rPr>
              <a:t>(public + privé) :</a:t>
            </a:r>
          </a:p>
        </p:txBody>
      </p:sp>
      <p:sp>
        <p:nvSpPr>
          <p:cNvPr id="6" name="ZoneTexte 5"/>
          <p:cNvSpPr txBox="1"/>
          <p:nvPr/>
        </p:nvSpPr>
        <p:spPr>
          <a:xfrm>
            <a:off x="1368529" y="4661253"/>
            <a:ext cx="7845529" cy="2633093"/>
          </a:xfrm>
          <a:prstGeom prst="rect">
            <a:avLst/>
          </a:prstGeom>
          <a:noFill/>
        </p:spPr>
        <p:txBody>
          <a:bodyPr>
            <a:spAutoFit/>
          </a:bodyPr>
          <a:lstStyle/>
          <a:p>
            <a:pPr>
              <a:defRPr/>
            </a:pPr>
            <a:r>
              <a:rPr lang="fr-FR" sz="2841" dirty="0">
                <a:latin typeface="Century Gothic" panose="020B0502020202020204" pitchFamily="34" charset="0"/>
              </a:rPr>
              <a:t>Nouvelle-Calédonie : </a:t>
            </a:r>
            <a:r>
              <a:rPr lang="fr-FR" sz="2841" b="1" dirty="0">
                <a:solidFill>
                  <a:srgbClr val="C00000"/>
                </a:solidFill>
                <a:latin typeface="Century Gothic" panose="020B0502020202020204" pitchFamily="34" charset="0"/>
              </a:rPr>
              <a:t>2950</a:t>
            </a:r>
            <a:r>
              <a:rPr lang="fr-FR" sz="2841" dirty="0">
                <a:solidFill>
                  <a:srgbClr val="C00000"/>
                </a:solidFill>
                <a:latin typeface="Century Gothic" panose="020B0502020202020204" pitchFamily="34" charset="0"/>
              </a:rPr>
              <a:t> </a:t>
            </a:r>
            <a:r>
              <a:rPr lang="fr-FR" sz="2841" dirty="0">
                <a:latin typeface="Century Gothic" panose="020B0502020202020204" pitchFamily="34" charset="0"/>
              </a:rPr>
              <a:t>professeurs</a:t>
            </a:r>
          </a:p>
          <a:p>
            <a:pPr>
              <a:defRPr/>
            </a:pPr>
            <a:endParaRPr lang="fr-FR" sz="1598" dirty="0">
              <a:latin typeface="Century Gothic" panose="020B0502020202020204" pitchFamily="34" charset="0"/>
            </a:endParaRPr>
          </a:p>
          <a:p>
            <a:pPr>
              <a:defRPr/>
            </a:pPr>
            <a:r>
              <a:rPr lang="fr-FR" sz="3195" b="1" dirty="0">
                <a:solidFill>
                  <a:srgbClr val="C00000"/>
                </a:solidFill>
                <a:latin typeface="Century Gothic" panose="020B0502020202020204" pitchFamily="34" charset="0"/>
              </a:rPr>
              <a:t>29</a:t>
            </a:r>
            <a:r>
              <a:rPr lang="fr-FR" sz="2841" dirty="0">
                <a:solidFill>
                  <a:srgbClr val="C00000"/>
                </a:solidFill>
                <a:latin typeface="Century Gothic" panose="020B0502020202020204" pitchFamily="34" charset="0"/>
              </a:rPr>
              <a:t>%</a:t>
            </a:r>
            <a:r>
              <a:rPr lang="fr-FR" sz="2841" dirty="0">
                <a:latin typeface="Century Gothic" panose="020B0502020202020204" pitchFamily="34" charset="0"/>
              </a:rPr>
              <a:t> enseignement confessionnel,</a:t>
            </a:r>
            <a:br>
              <a:rPr lang="fr-FR" sz="2841" dirty="0">
                <a:latin typeface="Century Gothic" panose="020B0502020202020204" pitchFamily="34" charset="0"/>
              </a:rPr>
            </a:br>
            <a:r>
              <a:rPr lang="fr-FR" sz="3195" b="1" dirty="0">
                <a:solidFill>
                  <a:srgbClr val="C00000"/>
                </a:solidFill>
                <a:latin typeface="Century Gothic" panose="020B0502020202020204" pitchFamily="34" charset="0"/>
              </a:rPr>
              <a:t>71</a:t>
            </a:r>
            <a:r>
              <a:rPr lang="fr-FR" sz="2841" dirty="0">
                <a:solidFill>
                  <a:srgbClr val="C00000"/>
                </a:solidFill>
                <a:latin typeface="Century Gothic" panose="020B0502020202020204" pitchFamily="34" charset="0"/>
              </a:rPr>
              <a:t>%</a:t>
            </a:r>
            <a:r>
              <a:rPr lang="fr-FR" sz="2841" dirty="0">
                <a:latin typeface="Century Gothic" panose="020B0502020202020204" pitchFamily="34" charset="0"/>
              </a:rPr>
              <a:t> enseignement public.</a:t>
            </a:r>
          </a:p>
          <a:p>
            <a:pPr>
              <a:defRPr/>
            </a:pPr>
            <a:endParaRPr lang="fr-FR" sz="2841" dirty="0">
              <a:latin typeface="Century Gothic" panose="020B0502020202020204" pitchFamily="34" charset="0"/>
            </a:endParaRPr>
          </a:p>
          <a:p>
            <a:pPr>
              <a:defRPr/>
            </a:pPr>
            <a:endParaRPr lang="fr-FR" sz="2841" dirty="0">
              <a:latin typeface="Century Gothic" panose="020B0502020202020204" pitchFamily="34" charset="0"/>
            </a:endParaRPr>
          </a:p>
        </p:txBody>
      </p:sp>
      <p:sp>
        <p:nvSpPr>
          <p:cNvPr id="22" name="Rectangle 21"/>
          <p:cNvSpPr/>
          <p:nvPr/>
        </p:nvSpPr>
        <p:spPr>
          <a:xfrm>
            <a:off x="6373833" y="2486098"/>
            <a:ext cx="2008167" cy="748025"/>
          </a:xfrm>
          <a:prstGeom prst="rect">
            <a:avLst/>
          </a:prstGeom>
        </p:spPr>
        <p:txBody>
          <a:bodyPr>
            <a:spAutoFit/>
          </a:bodyPr>
          <a:lstStyle/>
          <a:p>
            <a:pPr>
              <a:defRPr/>
            </a:pPr>
            <a:r>
              <a:rPr lang="fr-FR" sz="4261" dirty="0">
                <a:solidFill>
                  <a:schemeClr val="bg1"/>
                </a:solidFill>
                <a:latin typeface="Century Gothic" panose="020B0502020202020204" pitchFamily="34" charset="0"/>
              </a:rPr>
              <a:t>850</a:t>
            </a:r>
            <a:endParaRPr lang="fr-FR" sz="3195" dirty="0">
              <a:solidFill>
                <a:schemeClr val="bg1"/>
              </a:solidFill>
            </a:endParaRPr>
          </a:p>
        </p:txBody>
      </p:sp>
      <p:sp>
        <p:nvSpPr>
          <p:cNvPr id="23" name="Rectangle 22"/>
          <p:cNvSpPr/>
          <p:nvPr/>
        </p:nvSpPr>
        <p:spPr>
          <a:xfrm>
            <a:off x="2045117" y="1964982"/>
            <a:ext cx="2668919" cy="1075807"/>
          </a:xfrm>
          <a:prstGeom prst="rect">
            <a:avLst/>
          </a:prstGeom>
        </p:spPr>
        <p:txBody>
          <a:bodyPr>
            <a:spAutoFit/>
          </a:bodyPr>
          <a:lstStyle/>
          <a:p>
            <a:pPr>
              <a:defRPr/>
            </a:pPr>
            <a:r>
              <a:rPr lang="fr-FR" sz="6391" dirty="0">
                <a:solidFill>
                  <a:schemeClr val="bg1"/>
                </a:solidFill>
                <a:latin typeface="Century Gothic" panose="020B0502020202020204" pitchFamily="34" charset="0"/>
              </a:rPr>
              <a:t>2100</a:t>
            </a:r>
            <a:endParaRPr lang="fr-FR" sz="4793" dirty="0">
              <a:solidFill>
                <a:schemeClr val="bg1"/>
              </a:solidFill>
            </a:endParaRPr>
          </a:p>
        </p:txBody>
      </p:sp>
    </p:spTree>
    <p:extLst>
      <p:ext uri="{BB962C8B-B14F-4D97-AF65-F5344CB8AC3E}">
        <p14:creationId xmlns:p14="http://schemas.microsoft.com/office/powerpoint/2010/main" val="4272380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2"/>
          <p:cNvSpPr>
            <a:spLocks noGrp="1"/>
          </p:cNvSpPr>
          <p:nvPr>
            <p:ph type="title"/>
          </p:nvPr>
        </p:nvSpPr>
        <p:spPr>
          <a:xfrm>
            <a:off x="254320" y="803268"/>
            <a:ext cx="9403118" cy="446259"/>
          </a:xfrm>
        </p:spPr>
        <p:txBody>
          <a:bodyPr/>
          <a:lstStyle/>
          <a:p>
            <a:pPr marL="10077"/>
            <a:r>
              <a:rPr lang="fr-FR" altLang="fr-FR">
                <a:latin typeface="Calibri" panose="020F0502020204030204" pitchFamily="34" charset="0"/>
                <a:cs typeface="Calibri" panose="020F0502020204030204" pitchFamily="34" charset="0"/>
              </a:rPr>
              <a:t>données sur les personnels </a:t>
            </a:r>
            <a:r>
              <a:rPr lang="fr-FR" altLang="fr-FR" b="1">
                <a:solidFill>
                  <a:srgbClr val="C00000"/>
                </a:solidFill>
                <a:latin typeface="Calibri" panose="020F0502020204030204" pitchFamily="34" charset="0"/>
                <a:cs typeface="Calibri" panose="020F0502020204030204" pitchFamily="34" charset="0"/>
              </a:rPr>
              <a:t>2</a:t>
            </a:r>
            <a:r>
              <a:rPr lang="fr-FR" altLang="fr-FR" b="1" baseline="30000">
                <a:solidFill>
                  <a:srgbClr val="C00000"/>
                </a:solidFill>
                <a:latin typeface="Calibri" panose="020F0502020204030204" pitchFamily="34" charset="0"/>
                <a:cs typeface="Calibri" panose="020F0502020204030204" pitchFamily="34" charset="0"/>
              </a:rPr>
              <a:t>nd</a:t>
            </a:r>
            <a:r>
              <a:rPr lang="fr-FR" altLang="fr-FR" b="1">
                <a:solidFill>
                  <a:srgbClr val="C00000"/>
                </a:solidFill>
                <a:latin typeface="Calibri" panose="020F0502020204030204" pitchFamily="34" charset="0"/>
                <a:cs typeface="Calibri" panose="020F0502020204030204" pitchFamily="34" charset="0"/>
              </a:rPr>
              <a:t> degré  </a:t>
            </a:r>
            <a:r>
              <a:rPr lang="fr-FR" altLang="fr-FR">
                <a:latin typeface="Calibri" panose="020F0502020204030204" pitchFamily="34" charset="0"/>
                <a:cs typeface="Calibri" panose="020F0502020204030204" pitchFamily="34" charset="0"/>
              </a:rPr>
              <a:t>(public + privé) :</a:t>
            </a:r>
          </a:p>
        </p:txBody>
      </p:sp>
      <p:sp>
        <p:nvSpPr>
          <p:cNvPr id="6" name="ZoneTexte 5"/>
          <p:cNvSpPr txBox="1"/>
          <p:nvPr/>
        </p:nvSpPr>
        <p:spPr>
          <a:xfrm>
            <a:off x="421308" y="980332"/>
            <a:ext cx="4344552" cy="829907"/>
          </a:xfrm>
          <a:prstGeom prst="rect">
            <a:avLst/>
          </a:prstGeom>
          <a:noFill/>
        </p:spPr>
        <p:txBody>
          <a:bodyPr>
            <a:spAutoFit/>
          </a:bodyPr>
          <a:lstStyle/>
          <a:p>
            <a:pPr>
              <a:defRPr/>
            </a:pPr>
            <a:endParaRPr lang="fr-FR" sz="1598" dirty="0">
              <a:latin typeface="Century Gothic" panose="020B0502020202020204" pitchFamily="34" charset="0"/>
            </a:endParaRPr>
          </a:p>
          <a:p>
            <a:pPr>
              <a:defRPr/>
            </a:pPr>
            <a:r>
              <a:rPr lang="fr-FR" sz="3195" b="1" dirty="0">
                <a:solidFill>
                  <a:srgbClr val="C00000"/>
                </a:solidFill>
                <a:latin typeface="Century Gothic" panose="020B0502020202020204" pitchFamily="34" charset="0"/>
              </a:rPr>
              <a:t>21</a:t>
            </a:r>
            <a:r>
              <a:rPr lang="fr-FR" sz="2841" dirty="0">
                <a:solidFill>
                  <a:srgbClr val="C00000"/>
                </a:solidFill>
                <a:latin typeface="Century Gothic" panose="020B0502020202020204" pitchFamily="34" charset="0"/>
              </a:rPr>
              <a:t>%</a:t>
            </a:r>
            <a:r>
              <a:rPr lang="fr-FR" sz="2841" dirty="0">
                <a:latin typeface="Century Gothic" panose="020B0502020202020204" pitchFamily="34" charset="0"/>
              </a:rPr>
              <a:t> de contractuels</a:t>
            </a:r>
          </a:p>
        </p:txBody>
      </p:sp>
      <p:pic>
        <p:nvPicPr>
          <p:cNvPr id="7172" name="Graphiqu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420" y="1381965"/>
            <a:ext cx="4803767" cy="26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21307" y="1747610"/>
            <a:ext cx="4605748" cy="1895519"/>
          </a:xfrm>
          <a:prstGeom prst="rect">
            <a:avLst/>
          </a:prstGeom>
        </p:spPr>
        <p:txBody>
          <a:bodyPr wrap="none">
            <a:spAutoFit/>
          </a:bodyPr>
          <a:lstStyle/>
          <a:p>
            <a:pPr>
              <a:defRPr/>
            </a:pPr>
            <a:r>
              <a:rPr lang="fr-FR" sz="2486" b="1" dirty="0">
                <a:solidFill>
                  <a:srgbClr val="C00000"/>
                </a:solidFill>
                <a:latin typeface="Century Gothic" panose="020B0502020202020204" pitchFamily="34" charset="0"/>
              </a:rPr>
              <a:t>29</a:t>
            </a:r>
            <a:r>
              <a:rPr lang="fr-FR" sz="2130" dirty="0">
                <a:solidFill>
                  <a:srgbClr val="C00000"/>
                </a:solidFill>
                <a:latin typeface="Century Gothic" panose="020B0502020202020204" pitchFamily="34" charset="0"/>
              </a:rPr>
              <a:t>%</a:t>
            </a:r>
            <a:r>
              <a:rPr lang="fr-FR" sz="2130" dirty="0">
                <a:latin typeface="Century Gothic" panose="020B0502020202020204" pitchFamily="34" charset="0"/>
              </a:rPr>
              <a:t> enseignement confessionnel</a:t>
            </a:r>
            <a:br>
              <a:rPr lang="fr-FR" sz="2130" dirty="0">
                <a:latin typeface="Century Gothic" panose="020B0502020202020204" pitchFamily="34" charset="0"/>
              </a:rPr>
            </a:br>
            <a:r>
              <a:rPr lang="fr-FR" sz="2486" b="1" dirty="0">
                <a:solidFill>
                  <a:srgbClr val="C00000"/>
                </a:solidFill>
                <a:latin typeface="Century Gothic" panose="020B0502020202020204" pitchFamily="34" charset="0"/>
              </a:rPr>
              <a:t>17</a:t>
            </a:r>
            <a:r>
              <a:rPr lang="fr-FR" sz="2130" dirty="0">
                <a:solidFill>
                  <a:srgbClr val="C00000"/>
                </a:solidFill>
                <a:latin typeface="Century Gothic" panose="020B0502020202020204" pitchFamily="34" charset="0"/>
              </a:rPr>
              <a:t>%</a:t>
            </a:r>
            <a:r>
              <a:rPr lang="fr-FR" sz="2130" dirty="0">
                <a:latin typeface="Century Gothic" panose="020B0502020202020204" pitchFamily="34" charset="0"/>
              </a:rPr>
              <a:t> enseignement public</a:t>
            </a:r>
          </a:p>
          <a:p>
            <a:pPr>
              <a:defRPr/>
            </a:pPr>
            <a:r>
              <a:rPr lang="fr-FR" sz="2130" dirty="0">
                <a:latin typeface="Century Gothic" panose="020B0502020202020204" pitchFamily="34" charset="0"/>
              </a:rPr>
              <a:t>----------------</a:t>
            </a:r>
          </a:p>
          <a:p>
            <a:pPr>
              <a:defRPr/>
            </a:pPr>
            <a:r>
              <a:rPr lang="fr-FR" sz="2486" b="1" dirty="0">
                <a:solidFill>
                  <a:srgbClr val="C00000"/>
                </a:solidFill>
                <a:latin typeface="Century Gothic" panose="020B0502020202020204" pitchFamily="34" charset="0"/>
              </a:rPr>
              <a:t>23</a:t>
            </a:r>
            <a:r>
              <a:rPr lang="fr-FR" sz="2130" dirty="0">
                <a:solidFill>
                  <a:srgbClr val="C00000"/>
                </a:solidFill>
                <a:latin typeface="Century Gothic" panose="020B0502020202020204" pitchFamily="34" charset="0"/>
              </a:rPr>
              <a:t>%</a:t>
            </a:r>
            <a:r>
              <a:rPr lang="fr-FR" sz="2130" dirty="0">
                <a:latin typeface="Century Gothic" panose="020B0502020202020204" pitchFamily="34" charset="0"/>
              </a:rPr>
              <a:t> de contractuels </a:t>
            </a:r>
          </a:p>
          <a:p>
            <a:pPr>
              <a:defRPr/>
            </a:pPr>
            <a:r>
              <a:rPr lang="fr-FR" sz="2130" dirty="0">
                <a:latin typeface="Century Gothic" panose="020B0502020202020204" pitchFamily="34" charset="0"/>
              </a:rPr>
              <a:t>        en métropole</a:t>
            </a:r>
          </a:p>
        </p:txBody>
      </p:sp>
      <p:pic>
        <p:nvPicPr>
          <p:cNvPr id="7174" name="Graphiqu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488" y="3963072"/>
            <a:ext cx="4340233" cy="249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561929" y="2000970"/>
            <a:ext cx="896399" cy="474874"/>
          </a:xfrm>
          <a:prstGeom prst="rect">
            <a:avLst/>
          </a:prstGeom>
        </p:spPr>
        <p:txBody>
          <a:bodyPr wrap="none">
            <a:spAutoFit/>
          </a:bodyPr>
          <a:lstStyle/>
          <a:p>
            <a:pPr>
              <a:defRPr/>
            </a:pPr>
            <a:r>
              <a:rPr lang="fr-FR" sz="2486" b="1" dirty="0">
                <a:solidFill>
                  <a:schemeClr val="bg1"/>
                </a:solidFill>
                <a:latin typeface="Century Gothic" panose="020B0502020202020204" pitchFamily="34" charset="0"/>
              </a:rPr>
              <a:t>2350</a:t>
            </a:r>
            <a:endParaRPr lang="fr-FR" sz="1598" dirty="0">
              <a:solidFill>
                <a:schemeClr val="bg1"/>
              </a:solidFill>
            </a:endParaRPr>
          </a:p>
        </p:txBody>
      </p:sp>
      <p:sp>
        <p:nvSpPr>
          <p:cNvPr id="14" name="Rectangle 13"/>
          <p:cNvSpPr/>
          <p:nvPr/>
        </p:nvSpPr>
        <p:spPr>
          <a:xfrm>
            <a:off x="7490921" y="2566712"/>
            <a:ext cx="718466" cy="474874"/>
          </a:xfrm>
          <a:prstGeom prst="rect">
            <a:avLst/>
          </a:prstGeom>
        </p:spPr>
        <p:txBody>
          <a:bodyPr wrap="none">
            <a:spAutoFit/>
          </a:bodyPr>
          <a:lstStyle/>
          <a:p>
            <a:pPr>
              <a:defRPr/>
            </a:pPr>
            <a:r>
              <a:rPr lang="fr-FR" sz="2486" b="1" dirty="0">
                <a:latin typeface="Century Gothic" panose="020B0502020202020204" pitchFamily="34" charset="0"/>
              </a:rPr>
              <a:t>650</a:t>
            </a:r>
            <a:endParaRPr lang="fr-FR" sz="1598" dirty="0"/>
          </a:p>
        </p:txBody>
      </p:sp>
      <p:sp>
        <p:nvSpPr>
          <p:cNvPr id="15" name="Rectangle 14"/>
          <p:cNvSpPr/>
          <p:nvPr/>
        </p:nvSpPr>
        <p:spPr>
          <a:xfrm>
            <a:off x="8013476" y="5976998"/>
            <a:ext cx="1657826" cy="420115"/>
          </a:xfrm>
          <a:prstGeom prst="rect">
            <a:avLst/>
          </a:prstGeom>
        </p:spPr>
        <p:txBody>
          <a:bodyPr wrap="none">
            <a:spAutoFit/>
          </a:bodyPr>
          <a:lstStyle/>
          <a:p>
            <a:pPr>
              <a:defRPr/>
            </a:pPr>
            <a:r>
              <a:rPr lang="fr-FR" sz="2130" dirty="0">
                <a:latin typeface="Arial" panose="020B0604020202020204" pitchFamily="34" charset="0"/>
                <a:cs typeface="Arial" panose="020B0604020202020204" pitchFamily="34" charset="0"/>
              </a:rPr>
              <a:t>contractuels</a:t>
            </a:r>
            <a:endParaRPr lang="fr-FR" sz="1420" dirty="0">
              <a:latin typeface="Arial" panose="020B0604020202020204" pitchFamily="34" charset="0"/>
              <a:cs typeface="Arial" panose="020B0604020202020204" pitchFamily="34" charset="0"/>
            </a:endParaRPr>
          </a:p>
        </p:txBody>
      </p:sp>
      <p:sp>
        <p:nvSpPr>
          <p:cNvPr id="16" name="Rectangle 15"/>
          <p:cNvSpPr/>
          <p:nvPr/>
        </p:nvSpPr>
        <p:spPr>
          <a:xfrm>
            <a:off x="6192451" y="5424212"/>
            <a:ext cx="792205" cy="420115"/>
          </a:xfrm>
          <a:prstGeom prst="rect">
            <a:avLst/>
          </a:prstGeom>
        </p:spPr>
        <p:txBody>
          <a:bodyPr wrap="none">
            <a:spAutoFit/>
          </a:bodyPr>
          <a:lstStyle/>
          <a:p>
            <a:pPr>
              <a:defRPr/>
            </a:pPr>
            <a:r>
              <a:rPr lang="fr-FR" sz="2130" dirty="0">
                <a:solidFill>
                  <a:schemeClr val="bg1"/>
                </a:solidFill>
                <a:latin typeface="Arial" panose="020B0604020202020204" pitchFamily="34" charset="0"/>
                <a:cs typeface="Arial" panose="020B0604020202020204" pitchFamily="34" charset="0"/>
              </a:rPr>
              <a:t>MAD</a:t>
            </a:r>
          </a:p>
        </p:txBody>
      </p:sp>
      <p:sp>
        <p:nvSpPr>
          <p:cNvPr id="17" name="Rectangle 16"/>
          <p:cNvSpPr/>
          <p:nvPr/>
        </p:nvSpPr>
        <p:spPr>
          <a:xfrm>
            <a:off x="5107032" y="4505781"/>
            <a:ext cx="1293944" cy="420115"/>
          </a:xfrm>
          <a:prstGeom prst="rect">
            <a:avLst/>
          </a:prstGeom>
        </p:spPr>
        <p:txBody>
          <a:bodyPr wrap="none">
            <a:spAutoFit/>
          </a:bodyPr>
          <a:lstStyle/>
          <a:p>
            <a:pPr>
              <a:defRPr/>
            </a:pPr>
            <a:r>
              <a:rPr lang="fr-FR" sz="2130" dirty="0">
                <a:solidFill>
                  <a:schemeClr val="bg1"/>
                </a:solidFill>
                <a:latin typeface="Arial" panose="020B0604020202020204" pitchFamily="34" charset="0"/>
                <a:cs typeface="Arial" panose="020B0604020202020204" pitchFamily="34" charset="0"/>
              </a:rPr>
              <a:t>résidents</a:t>
            </a:r>
            <a:endParaRPr lang="fr-FR" sz="1420" dirty="0">
              <a:solidFill>
                <a:schemeClr val="bg1"/>
              </a:solidFill>
              <a:latin typeface="Arial" panose="020B0604020202020204" pitchFamily="34" charset="0"/>
              <a:cs typeface="Arial" panose="020B0604020202020204" pitchFamily="34" charset="0"/>
            </a:endParaRPr>
          </a:p>
        </p:txBody>
      </p:sp>
      <p:sp>
        <p:nvSpPr>
          <p:cNvPr id="18" name="ZoneTexte 17"/>
          <p:cNvSpPr txBox="1"/>
          <p:nvPr/>
        </p:nvSpPr>
        <p:spPr>
          <a:xfrm>
            <a:off x="484648" y="4376222"/>
            <a:ext cx="4344552" cy="1704249"/>
          </a:xfrm>
          <a:prstGeom prst="rect">
            <a:avLst/>
          </a:prstGeom>
          <a:noFill/>
        </p:spPr>
        <p:txBody>
          <a:bodyPr>
            <a:spAutoFit/>
          </a:bodyPr>
          <a:lstStyle/>
          <a:p>
            <a:pPr>
              <a:defRPr/>
            </a:pPr>
            <a:r>
              <a:rPr lang="fr-FR" sz="2841" dirty="0">
                <a:latin typeface="Century Gothic" panose="020B0502020202020204" pitchFamily="34" charset="0"/>
              </a:rPr>
              <a:t>personnels VR-DGE : </a:t>
            </a:r>
            <a:r>
              <a:rPr lang="fr-FR" sz="2841" b="1" dirty="0">
                <a:solidFill>
                  <a:srgbClr val="C00000"/>
                </a:solidFill>
                <a:latin typeface="Century Gothic" panose="020B0502020202020204" pitchFamily="34" charset="0"/>
              </a:rPr>
              <a:t>2100</a:t>
            </a:r>
            <a:r>
              <a:rPr lang="fr-FR" sz="2841" dirty="0">
                <a:solidFill>
                  <a:srgbClr val="C00000"/>
                </a:solidFill>
                <a:latin typeface="Century Gothic" panose="020B0502020202020204" pitchFamily="34" charset="0"/>
              </a:rPr>
              <a:t> </a:t>
            </a:r>
            <a:r>
              <a:rPr lang="fr-FR" sz="2841" dirty="0">
                <a:latin typeface="Century Gothic" panose="020B0502020202020204" pitchFamily="34" charset="0"/>
              </a:rPr>
              <a:t>professeurs</a:t>
            </a:r>
          </a:p>
          <a:p>
            <a:pPr>
              <a:defRPr/>
            </a:pPr>
            <a:endParaRPr lang="fr-FR" sz="1598" dirty="0">
              <a:latin typeface="Century Gothic" panose="020B0502020202020204" pitchFamily="34" charset="0"/>
            </a:endParaRPr>
          </a:p>
          <a:p>
            <a:pPr>
              <a:defRPr/>
            </a:pPr>
            <a:r>
              <a:rPr lang="fr-FR" sz="3195" b="1" dirty="0">
                <a:solidFill>
                  <a:srgbClr val="C00000"/>
                </a:solidFill>
                <a:latin typeface="Century Gothic" panose="020B0502020202020204" pitchFamily="34" charset="0"/>
              </a:rPr>
              <a:t>18</a:t>
            </a:r>
            <a:r>
              <a:rPr lang="fr-FR" sz="2841" dirty="0">
                <a:solidFill>
                  <a:srgbClr val="C00000"/>
                </a:solidFill>
                <a:latin typeface="Century Gothic" panose="020B0502020202020204" pitchFamily="34" charset="0"/>
              </a:rPr>
              <a:t>%</a:t>
            </a:r>
            <a:r>
              <a:rPr lang="fr-FR" sz="2841" dirty="0">
                <a:latin typeface="Century Gothic" panose="020B0502020202020204" pitchFamily="34" charset="0"/>
              </a:rPr>
              <a:t> MAD</a:t>
            </a:r>
          </a:p>
        </p:txBody>
      </p:sp>
      <p:cxnSp>
        <p:nvCxnSpPr>
          <p:cNvPr id="20" name="Connecteur droit 19"/>
          <p:cNvCxnSpPr/>
          <p:nvPr/>
        </p:nvCxnSpPr>
        <p:spPr>
          <a:xfrm>
            <a:off x="556625" y="3767294"/>
            <a:ext cx="4261058"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325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marL="0" indent="0">
              <a:buNone/>
            </a:pPr>
            <a:r>
              <a:rPr lang="fr-FR" sz="3600" dirty="0"/>
              <a:t>Accueil par madame la présidente de l’UNC</a:t>
            </a:r>
            <a:br>
              <a:rPr lang="fr-FR" sz="3600" dirty="0"/>
            </a:b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3</a:t>
            </a:fld>
            <a:endParaRPr lang="fr-FR" dirty="0">
              <a:latin typeface="Acumin Pro" panose="020B0504020202020204" pitchFamily="34" charset="0"/>
            </a:endParaRPr>
          </a:p>
        </p:txBody>
      </p:sp>
    </p:spTree>
    <p:extLst>
      <p:ext uri="{BB962C8B-B14F-4D97-AF65-F5344CB8AC3E}">
        <p14:creationId xmlns:p14="http://schemas.microsoft.com/office/powerpoint/2010/main" val="1872862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2"/>
          <p:cNvSpPr>
            <a:spLocks noGrp="1"/>
          </p:cNvSpPr>
          <p:nvPr>
            <p:ph type="title"/>
          </p:nvPr>
        </p:nvSpPr>
        <p:spPr>
          <a:xfrm>
            <a:off x="254320" y="787433"/>
            <a:ext cx="9328262" cy="446259"/>
          </a:xfrm>
        </p:spPr>
        <p:txBody>
          <a:bodyPr/>
          <a:lstStyle/>
          <a:p>
            <a:pPr marL="10077"/>
            <a:r>
              <a:rPr lang="fr-FR" altLang="fr-FR" dirty="0">
                <a:latin typeface="Calibri" panose="020F0502020204030204" pitchFamily="34" charset="0"/>
                <a:cs typeface="Calibri" panose="020F0502020204030204" pitchFamily="34" charset="0"/>
              </a:rPr>
              <a:t>statistiques professeurs stagiaires :</a:t>
            </a:r>
          </a:p>
        </p:txBody>
      </p:sp>
      <p:pic>
        <p:nvPicPr>
          <p:cNvPr id="819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914" y="1384844"/>
            <a:ext cx="5897823" cy="338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68141" y="4705879"/>
            <a:ext cx="9131045" cy="1686103"/>
          </a:xfrm>
          <a:prstGeom prst="rect">
            <a:avLst/>
          </a:prstGeom>
          <a:noFill/>
        </p:spPr>
        <p:txBody>
          <a:bodyPr>
            <a:spAutoFit/>
          </a:bodyPr>
          <a:lstStyle/>
          <a:p>
            <a:pPr marL="238148" indent="-238148">
              <a:defRPr/>
            </a:pPr>
            <a:r>
              <a:rPr lang="fr-FR" sz="2545" dirty="0">
                <a:latin typeface="Century Gothic" panose="020B0502020202020204" pitchFamily="34" charset="0"/>
              </a:rPr>
              <a:t>- </a:t>
            </a:r>
            <a:r>
              <a:rPr lang="fr-FR" sz="2545" b="1" dirty="0">
                <a:solidFill>
                  <a:srgbClr val="C00000"/>
                </a:solidFill>
                <a:latin typeface="Century Gothic" panose="020B0502020202020204" pitchFamily="34" charset="0"/>
              </a:rPr>
              <a:t>83</a:t>
            </a:r>
            <a:r>
              <a:rPr lang="fr-FR" sz="2545" dirty="0">
                <a:solidFill>
                  <a:srgbClr val="C00000"/>
                </a:solidFill>
                <a:latin typeface="Century Gothic" panose="020B0502020202020204" pitchFamily="34" charset="0"/>
              </a:rPr>
              <a:t> </a:t>
            </a:r>
            <a:r>
              <a:rPr lang="fr-FR" sz="2545" dirty="0">
                <a:latin typeface="Century Gothic" panose="020B0502020202020204" pitchFamily="34" charset="0"/>
              </a:rPr>
              <a:t>stagiaires par année,</a:t>
            </a:r>
          </a:p>
          <a:p>
            <a:pPr marL="238148" indent="-238148">
              <a:defRPr/>
            </a:pPr>
            <a:endParaRPr lang="fr-FR" sz="1065" dirty="0">
              <a:latin typeface="Century Gothic" panose="020B0502020202020204" pitchFamily="34" charset="0"/>
            </a:endParaRPr>
          </a:p>
          <a:p>
            <a:pPr>
              <a:defRPr/>
            </a:pPr>
            <a:r>
              <a:rPr lang="fr-FR" sz="2841" dirty="0">
                <a:latin typeface="Century Gothic" panose="020B0502020202020204" pitchFamily="34" charset="0"/>
              </a:rPr>
              <a:t>- </a:t>
            </a:r>
            <a:r>
              <a:rPr lang="fr-FR" sz="2545" b="1" dirty="0">
                <a:solidFill>
                  <a:srgbClr val="C00000"/>
                </a:solidFill>
                <a:latin typeface="Century Gothic" panose="020B0502020202020204" pitchFamily="34" charset="0"/>
              </a:rPr>
              <a:t>829</a:t>
            </a:r>
            <a:r>
              <a:rPr lang="fr-FR" sz="2545" dirty="0">
                <a:solidFill>
                  <a:srgbClr val="C00000"/>
                </a:solidFill>
                <a:latin typeface="Century Gothic" panose="020B0502020202020204" pitchFamily="34" charset="0"/>
              </a:rPr>
              <a:t> </a:t>
            </a:r>
            <a:r>
              <a:rPr lang="fr-FR" sz="2545" dirty="0">
                <a:latin typeface="Century Gothic" panose="020B0502020202020204" pitchFamily="34" charset="0"/>
              </a:rPr>
              <a:t>professeurs stagiaires formés en Calédonie,</a:t>
            </a:r>
          </a:p>
          <a:p>
            <a:pPr marL="405837" indent="-405837">
              <a:buFontTx/>
              <a:buChar char="-"/>
              <a:defRPr/>
            </a:pPr>
            <a:endParaRPr lang="fr-FR" sz="1065" dirty="0">
              <a:latin typeface="Century Gothic" panose="020B0502020202020204" pitchFamily="34" charset="0"/>
            </a:endParaRPr>
          </a:p>
          <a:p>
            <a:pPr marL="238148" indent="-238148">
              <a:defRPr/>
            </a:pPr>
            <a:r>
              <a:rPr lang="fr-FR" sz="2841" dirty="0">
                <a:latin typeface="Century Gothic" panose="020B0502020202020204" pitchFamily="34" charset="0"/>
              </a:rPr>
              <a:t>- </a:t>
            </a:r>
            <a:r>
              <a:rPr lang="fr-FR" sz="2545" dirty="0">
                <a:latin typeface="Century Gothic" panose="020B0502020202020204" pitchFamily="34" charset="0"/>
              </a:rPr>
              <a:t>soit </a:t>
            </a:r>
            <a:r>
              <a:rPr lang="fr-FR" sz="2545" b="1" dirty="0">
                <a:solidFill>
                  <a:srgbClr val="C00000"/>
                </a:solidFill>
                <a:latin typeface="Century Gothic" panose="020B0502020202020204" pitchFamily="34" charset="0"/>
              </a:rPr>
              <a:t>35</a:t>
            </a:r>
            <a:r>
              <a:rPr lang="fr-FR" sz="2545" dirty="0">
                <a:solidFill>
                  <a:srgbClr val="C00000"/>
                </a:solidFill>
                <a:latin typeface="Century Gothic" panose="020B0502020202020204" pitchFamily="34" charset="0"/>
              </a:rPr>
              <a:t>%</a:t>
            </a:r>
            <a:r>
              <a:rPr lang="fr-FR" sz="2545" dirty="0">
                <a:latin typeface="Century Gothic" panose="020B0502020202020204" pitchFamily="34" charset="0"/>
              </a:rPr>
              <a:t> des professeurs titulaires  (public + privé)</a:t>
            </a:r>
          </a:p>
        </p:txBody>
      </p:sp>
      <p:sp>
        <p:nvSpPr>
          <p:cNvPr id="7" name="ZoneTexte 6"/>
          <p:cNvSpPr txBox="1"/>
          <p:nvPr/>
        </p:nvSpPr>
        <p:spPr>
          <a:xfrm>
            <a:off x="4490906" y="3754337"/>
            <a:ext cx="5686209" cy="574324"/>
          </a:xfrm>
          <a:prstGeom prst="rect">
            <a:avLst/>
          </a:prstGeom>
          <a:noFill/>
        </p:spPr>
        <p:txBody>
          <a:bodyPr>
            <a:spAutoFit/>
          </a:bodyPr>
          <a:lstStyle/>
          <a:p>
            <a:pPr>
              <a:defRPr/>
            </a:pPr>
            <a:r>
              <a:rPr lang="fr-FR" sz="3132" dirty="0">
                <a:solidFill>
                  <a:srgbClr val="002060"/>
                </a:solidFill>
              </a:rPr>
              <a:t>sur 10 années glissantes</a:t>
            </a:r>
          </a:p>
        </p:txBody>
      </p:sp>
    </p:spTree>
    <p:extLst>
      <p:ext uri="{BB962C8B-B14F-4D97-AF65-F5344CB8AC3E}">
        <p14:creationId xmlns:p14="http://schemas.microsoft.com/office/powerpoint/2010/main" val="1802491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2"/>
          <p:cNvSpPr>
            <a:spLocks noGrp="1"/>
          </p:cNvSpPr>
          <p:nvPr>
            <p:ph type="title"/>
          </p:nvPr>
        </p:nvSpPr>
        <p:spPr>
          <a:xfrm>
            <a:off x="254320" y="898278"/>
            <a:ext cx="9397360" cy="446259"/>
          </a:xfrm>
        </p:spPr>
        <p:txBody>
          <a:bodyPr/>
          <a:lstStyle/>
          <a:p>
            <a:pPr marL="10077"/>
            <a:r>
              <a:rPr lang="fr-FR" altLang="fr-FR">
                <a:latin typeface="Calibri" panose="020F0502020204030204" pitchFamily="34" charset="0"/>
                <a:cs typeface="Calibri" panose="020F0502020204030204" pitchFamily="34" charset="0"/>
              </a:rPr>
              <a:t>résultats concours internes et externes :</a:t>
            </a:r>
          </a:p>
        </p:txBody>
      </p:sp>
      <p:grpSp>
        <p:nvGrpSpPr>
          <p:cNvPr id="10243" name="Groupe 33"/>
          <p:cNvGrpSpPr>
            <a:grpSpLocks/>
          </p:cNvGrpSpPr>
          <p:nvPr/>
        </p:nvGrpSpPr>
        <p:grpSpPr bwMode="auto">
          <a:xfrm>
            <a:off x="421308" y="1737534"/>
            <a:ext cx="6290819" cy="4937645"/>
            <a:chOff x="3441700" y="885825"/>
            <a:chExt cx="7086600" cy="5562600"/>
          </a:xfrm>
        </p:grpSpPr>
        <p:grpSp>
          <p:nvGrpSpPr>
            <p:cNvPr id="10246" name="Groupe 30"/>
            <p:cNvGrpSpPr>
              <a:grpSpLocks/>
            </p:cNvGrpSpPr>
            <p:nvPr/>
          </p:nvGrpSpPr>
          <p:grpSpPr bwMode="auto">
            <a:xfrm>
              <a:off x="3441700" y="885825"/>
              <a:ext cx="7086600" cy="5562600"/>
              <a:chOff x="5803900" y="844397"/>
              <a:chExt cx="5029200" cy="4099536"/>
            </a:xfrm>
          </p:grpSpPr>
          <p:pic>
            <p:nvPicPr>
              <p:cNvPr id="10249" name="Image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3900" y="844397"/>
                <a:ext cx="5029200" cy="398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0" name="Groupe 25"/>
              <p:cNvGrpSpPr>
                <a:grpSpLocks/>
              </p:cNvGrpSpPr>
              <p:nvPr/>
            </p:nvGrpSpPr>
            <p:grpSpPr bwMode="auto">
              <a:xfrm>
                <a:off x="7001247" y="1411711"/>
                <a:ext cx="982962" cy="3532222"/>
                <a:chOff x="-6985" y="-917038"/>
                <a:chExt cx="643890" cy="2009065"/>
              </a:xfrm>
            </p:grpSpPr>
            <p:grpSp>
              <p:nvGrpSpPr>
                <p:cNvPr id="10251" name="Groupe 26"/>
                <p:cNvGrpSpPr>
                  <a:grpSpLocks/>
                </p:cNvGrpSpPr>
                <p:nvPr/>
              </p:nvGrpSpPr>
              <p:grpSpPr bwMode="auto">
                <a:xfrm>
                  <a:off x="105158" y="517495"/>
                  <a:ext cx="503151" cy="574532"/>
                  <a:chOff x="6098" y="52675"/>
                  <a:chExt cx="503151" cy="574532"/>
                </a:xfrm>
              </p:grpSpPr>
              <p:sp>
                <p:nvSpPr>
                  <p:cNvPr id="29" name="Zone de texte 2"/>
                  <p:cNvSpPr txBox="1">
                    <a:spLocks noChangeArrowheads="1"/>
                  </p:cNvSpPr>
                  <p:nvPr/>
                </p:nvSpPr>
                <p:spPr bwMode="auto">
                  <a:xfrm>
                    <a:off x="5975" y="52769"/>
                    <a:ext cx="401809" cy="290958"/>
                  </a:xfrm>
                  <a:prstGeom prst="rect">
                    <a:avLst/>
                  </a:prstGeom>
                  <a:noFill/>
                  <a:ln w="9525">
                    <a:noFill/>
                    <a:miter lim="800000"/>
                    <a:headEnd/>
                    <a:tailEnd/>
                  </a:ln>
                </p:spPr>
                <p:txBody>
                  <a:bodyPr lIns="81167" tIns="40583" rIns="81167" bIns="40583"/>
                  <a:lstStyle/>
                  <a:p>
                    <a:pPr>
                      <a:defRPr/>
                    </a:pPr>
                    <a:r>
                      <a:rPr lang="fr-FR" sz="2841" b="1" dirty="0">
                        <a:solidFill>
                          <a:srgbClr val="E5DFEC"/>
                        </a:solidFill>
                        <a:latin typeface="Arial" panose="020B0604020202020204" pitchFamily="34" charset="0"/>
                        <a:ea typeface="Times New Roman" panose="02020603050405020304" pitchFamily="18" charset="0"/>
                      </a:rPr>
                      <a:t>145</a:t>
                    </a:r>
                    <a:endParaRPr lang="fr-FR" sz="1598" dirty="0">
                      <a:latin typeface="Times New Roman" panose="02020603050405020304" pitchFamily="18" charset="0"/>
                      <a:ea typeface="Times New Roman" panose="02020603050405020304" pitchFamily="18" charset="0"/>
                    </a:endParaRPr>
                  </a:p>
                  <a:p>
                    <a:pPr>
                      <a:defRPr/>
                    </a:pPr>
                    <a:r>
                      <a:rPr lang="fr-FR" sz="1065" dirty="0">
                        <a:latin typeface="Times New Roman" panose="02020603050405020304" pitchFamily="18" charset="0"/>
                        <a:ea typeface="Times New Roman" panose="02020603050405020304" pitchFamily="18" charset="0"/>
                      </a:rPr>
                      <a:t> </a:t>
                    </a:r>
                  </a:p>
                </p:txBody>
              </p:sp>
              <p:sp>
                <p:nvSpPr>
                  <p:cNvPr id="30" name="Zone de texte 2"/>
                  <p:cNvSpPr txBox="1">
                    <a:spLocks noChangeArrowheads="1"/>
                  </p:cNvSpPr>
                  <p:nvPr/>
                </p:nvSpPr>
                <p:spPr bwMode="auto">
                  <a:xfrm>
                    <a:off x="107747" y="336249"/>
                    <a:ext cx="401809" cy="290958"/>
                  </a:xfrm>
                  <a:prstGeom prst="rect">
                    <a:avLst/>
                  </a:prstGeom>
                  <a:noFill/>
                  <a:ln w="9525">
                    <a:noFill/>
                    <a:miter lim="800000"/>
                    <a:headEnd/>
                    <a:tailEnd/>
                  </a:ln>
                </p:spPr>
                <p:txBody>
                  <a:bodyPr lIns="81167" tIns="40583" rIns="81167" bIns="40583"/>
                  <a:lstStyle/>
                  <a:p>
                    <a:pPr>
                      <a:defRPr/>
                    </a:pPr>
                    <a:r>
                      <a:rPr lang="fr-FR" sz="1598" b="1" dirty="0">
                        <a:solidFill>
                          <a:srgbClr val="E5DFEC"/>
                        </a:solidFill>
                        <a:latin typeface="Arial" panose="020B0604020202020204" pitchFamily="34" charset="0"/>
                        <a:ea typeface="Times New Roman" panose="02020603050405020304" pitchFamily="18" charset="0"/>
                      </a:rPr>
                      <a:t>55</a:t>
                    </a:r>
                    <a:endParaRPr lang="fr-FR" sz="1420" dirty="0">
                      <a:latin typeface="Times New Roman" panose="02020603050405020304" pitchFamily="18" charset="0"/>
                      <a:ea typeface="Times New Roman" panose="02020603050405020304" pitchFamily="18" charset="0"/>
                    </a:endParaRPr>
                  </a:p>
                  <a:p>
                    <a:pPr>
                      <a:defRPr/>
                    </a:pPr>
                    <a:r>
                      <a:rPr lang="fr-FR" sz="1065" dirty="0">
                        <a:latin typeface="Times New Roman" panose="02020603050405020304" pitchFamily="18" charset="0"/>
                        <a:ea typeface="Times New Roman" panose="02020603050405020304" pitchFamily="18" charset="0"/>
                      </a:rPr>
                      <a:t> </a:t>
                    </a:r>
                  </a:p>
                </p:txBody>
              </p:sp>
            </p:grpSp>
            <p:sp>
              <p:nvSpPr>
                <p:cNvPr id="28" name="Zone de texte 2"/>
                <p:cNvSpPr txBox="1">
                  <a:spLocks noChangeArrowheads="1"/>
                </p:cNvSpPr>
                <p:nvPr/>
              </p:nvSpPr>
              <p:spPr bwMode="auto">
                <a:xfrm>
                  <a:off x="-7290" y="-916807"/>
                  <a:ext cx="644553" cy="352821"/>
                </a:xfrm>
                <a:prstGeom prst="rect">
                  <a:avLst/>
                </a:prstGeom>
                <a:noFill/>
                <a:ln w="9525">
                  <a:noFill/>
                  <a:miter lim="800000"/>
                  <a:headEnd/>
                  <a:tailEnd/>
                </a:ln>
              </p:spPr>
              <p:txBody>
                <a:bodyPr lIns="81167" tIns="40583" rIns="81167" bIns="40583"/>
                <a:lstStyle/>
                <a:p>
                  <a:pPr>
                    <a:defRPr/>
                  </a:pPr>
                  <a:r>
                    <a:rPr lang="fr-FR" sz="4261" b="1" dirty="0">
                      <a:solidFill>
                        <a:srgbClr val="7030A0"/>
                      </a:solidFill>
                      <a:latin typeface="Arial" panose="020B0604020202020204" pitchFamily="34" charset="0"/>
                      <a:ea typeface="Times New Roman" panose="02020603050405020304" pitchFamily="18" charset="0"/>
                      <a:cs typeface="Arial" panose="020B0604020202020204" pitchFamily="34" charset="0"/>
                    </a:rPr>
                    <a:t>612</a:t>
                  </a:r>
                  <a:endParaRPr lang="fr-FR" sz="4261" dirty="0">
                    <a:latin typeface="Arial" panose="020B0604020202020204" pitchFamily="34" charset="0"/>
                    <a:ea typeface="Times New Roman" panose="02020603050405020304" pitchFamily="18" charset="0"/>
                    <a:cs typeface="Arial" panose="020B0604020202020204" pitchFamily="34" charset="0"/>
                  </a:endParaRPr>
                </a:p>
                <a:p>
                  <a:pPr>
                    <a:defRPr/>
                  </a:pPr>
                  <a:r>
                    <a:rPr lang="fr-FR" sz="1065" dirty="0">
                      <a:latin typeface="Times New Roman" panose="02020603050405020304" pitchFamily="18" charset="0"/>
                      <a:ea typeface="Times New Roman" panose="02020603050405020304" pitchFamily="18" charset="0"/>
                    </a:rPr>
                    <a:t> </a:t>
                  </a:r>
                </a:p>
              </p:txBody>
            </p:sp>
          </p:grpSp>
        </p:grpSp>
        <p:sp>
          <p:nvSpPr>
            <p:cNvPr id="32" name="Rectangle 31"/>
            <p:cNvSpPr/>
            <p:nvPr/>
          </p:nvSpPr>
          <p:spPr>
            <a:xfrm>
              <a:off x="8136370" y="5438075"/>
              <a:ext cx="626968" cy="381044"/>
            </a:xfrm>
            <a:prstGeom prst="rect">
              <a:avLst/>
            </a:prstGeom>
          </p:spPr>
          <p:txBody>
            <a:bodyPr wrap="none">
              <a:spAutoFit/>
            </a:bodyPr>
            <a:lstStyle/>
            <a:p>
              <a:pPr>
                <a:defRPr/>
              </a:pPr>
              <a:r>
                <a:rPr lang="fr-FR" sz="1598" b="1" dirty="0">
                  <a:solidFill>
                    <a:srgbClr val="C00000"/>
                  </a:solidFill>
                  <a:latin typeface="Century Gothic" panose="020B0502020202020204" pitchFamily="34" charset="0"/>
                </a:rPr>
                <a:t>24</a:t>
              </a:r>
              <a:r>
                <a:rPr lang="fr-FR" sz="1420" dirty="0">
                  <a:solidFill>
                    <a:srgbClr val="C00000"/>
                  </a:solidFill>
                  <a:latin typeface="Century Gothic" panose="020B0502020202020204" pitchFamily="34" charset="0"/>
                </a:rPr>
                <a:t>%</a:t>
              </a:r>
              <a:endParaRPr lang="fr-FR" sz="1598" dirty="0"/>
            </a:p>
          </p:txBody>
        </p:sp>
        <p:sp>
          <p:nvSpPr>
            <p:cNvPr id="33" name="Rectangle 32"/>
            <p:cNvSpPr/>
            <p:nvPr/>
          </p:nvSpPr>
          <p:spPr>
            <a:xfrm>
              <a:off x="8230426" y="5759181"/>
              <a:ext cx="531261" cy="411888"/>
            </a:xfrm>
            <a:prstGeom prst="rect">
              <a:avLst/>
            </a:prstGeom>
          </p:spPr>
          <p:txBody>
            <a:bodyPr wrap="none">
              <a:spAutoFit/>
            </a:bodyPr>
            <a:lstStyle/>
            <a:p>
              <a:pPr>
                <a:defRPr/>
              </a:pPr>
              <a:r>
                <a:rPr lang="fr-FR" sz="1776" b="1" dirty="0">
                  <a:solidFill>
                    <a:srgbClr val="C00000"/>
                  </a:solidFill>
                  <a:latin typeface="Century Gothic" panose="020B0502020202020204" pitchFamily="34" charset="0"/>
                </a:rPr>
                <a:t>9</a:t>
              </a:r>
              <a:r>
                <a:rPr lang="fr-FR" sz="1598" dirty="0">
                  <a:solidFill>
                    <a:srgbClr val="C00000"/>
                  </a:solidFill>
                  <a:latin typeface="Century Gothic" panose="020B0502020202020204" pitchFamily="34" charset="0"/>
                </a:rPr>
                <a:t>%</a:t>
              </a:r>
              <a:endParaRPr lang="fr-FR" sz="1776" dirty="0"/>
            </a:p>
          </p:txBody>
        </p:sp>
      </p:grpSp>
      <p:sp>
        <p:nvSpPr>
          <p:cNvPr id="6" name="ZoneTexte 5"/>
          <p:cNvSpPr txBox="1"/>
          <p:nvPr/>
        </p:nvSpPr>
        <p:spPr>
          <a:xfrm>
            <a:off x="4937166" y="1592139"/>
            <a:ext cx="4953479" cy="4306243"/>
          </a:xfrm>
          <a:prstGeom prst="rect">
            <a:avLst/>
          </a:prstGeom>
          <a:noFill/>
        </p:spPr>
        <p:txBody>
          <a:bodyPr>
            <a:spAutoFit/>
          </a:bodyPr>
          <a:lstStyle/>
          <a:p>
            <a:pPr>
              <a:defRPr/>
            </a:pPr>
            <a:r>
              <a:rPr lang="fr-FR" sz="2841" dirty="0">
                <a:latin typeface="Century Gothic" panose="020B0502020202020204" pitchFamily="34" charset="0"/>
              </a:rPr>
              <a:t>concours </a:t>
            </a:r>
            <a:r>
              <a:rPr lang="fr-FR" sz="2841" b="1" i="1" dirty="0">
                <a:latin typeface="Century Gothic" panose="020B0502020202020204" pitchFamily="34" charset="0"/>
              </a:rPr>
              <a:t>internes</a:t>
            </a:r>
            <a:r>
              <a:rPr lang="fr-FR" sz="2841" dirty="0">
                <a:latin typeface="Century Gothic" panose="020B0502020202020204" pitchFamily="34" charset="0"/>
              </a:rPr>
              <a:t> : </a:t>
            </a:r>
          </a:p>
          <a:p>
            <a:pPr>
              <a:defRPr/>
            </a:pPr>
            <a:r>
              <a:rPr lang="fr-FR" sz="2841" b="1" dirty="0">
                <a:solidFill>
                  <a:srgbClr val="C00000"/>
                </a:solidFill>
                <a:latin typeface="Century Gothic" panose="020B0502020202020204" pitchFamily="34" charset="0"/>
              </a:rPr>
              <a:t>276</a:t>
            </a:r>
            <a:r>
              <a:rPr lang="fr-FR" sz="2841" dirty="0">
                <a:solidFill>
                  <a:srgbClr val="C00000"/>
                </a:solidFill>
                <a:latin typeface="Century Gothic" panose="020B0502020202020204" pitchFamily="34" charset="0"/>
              </a:rPr>
              <a:t> </a:t>
            </a:r>
            <a:r>
              <a:rPr lang="fr-FR" sz="2841" dirty="0">
                <a:latin typeface="Century Gothic" panose="020B0502020202020204" pitchFamily="34" charset="0"/>
              </a:rPr>
              <a:t>inscrits,</a:t>
            </a:r>
            <a:br>
              <a:rPr lang="fr-FR" sz="2841" dirty="0">
                <a:latin typeface="Century Gothic" panose="020B0502020202020204" pitchFamily="34" charset="0"/>
              </a:rPr>
            </a:br>
            <a:r>
              <a:rPr lang="fr-FR" sz="2841" b="1" dirty="0">
                <a:solidFill>
                  <a:srgbClr val="C00000"/>
                </a:solidFill>
                <a:latin typeface="Century Gothic" panose="020B0502020202020204" pitchFamily="34" charset="0"/>
              </a:rPr>
              <a:t>162</a:t>
            </a:r>
            <a:r>
              <a:rPr lang="fr-FR" sz="2841" dirty="0">
                <a:solidFill>
                  <a:srgbClr val="C00000"/>
                </a:solidFill>
                <a:latin typeface="Century Gothic" panose="020B0502020202020204" pitchFamily="34" charset="0"/>
              </a:rPr>
              <a:t> </a:t>
            </a:r>
            <a:r>
              <a:rPr lang="fr-FR" sz="2841" dirty="0">
                <a:latin typeface="Century Gothic" panose="020B0502020202020204" pitchFamily="34" charset="0"/>
              </a:rPr>
              <a:t>RAEP  </a:t>
            </a:r>
            <a:r>
              <a:rPr lang="fr-FR" sz="2841" b="1" dirty="0">
                <a:solidFill>
                  <a:srgbClr val="C00000"/>
                </a:solidFill>
                <a:latin typeface="Century Gothic" panose="020B0502020202020204" pitchFamily="34" charset="0"/>
              </a:rPr>
              <a:t>41</a:t>
            </a:r>
            <a:r>
              <a:rPr lang="fr-FR" sz="2486" dirty="0">
                <a:solidFill>
                  <a:srgbClr val="C00000"/>
                </a:solidFill>
                <a:latin typeface="Century Gothic" panose="020B0502020202020204" pitchFamily="34" charset="0"/>
              </a:rPr>
              <a:t>%</a:t>
            </a:r>
            <a:r>
              <a:rPr lang="fr-FR" sz="2841" dirty="0">
                <a:latin typeface="Century Gothic" panose="020B0502020202020204" pitchFamily="34" charset="0"/>
              </a:rPr>
              <a:t>,</a:t>
            </a:r>
            <a:br>
              <a:rPr lang="fr-FR" sz="2841" dirty="0">
                <a:latin typeface="Century Gothic" panose="020B0502020202020204" pitchFamily="34" charset="0"/>
              </a:rPr>
            </a:br>
            <a:endParaRPr lang="fr-FR" sz="1174" dirty="0">
              <a:latin typeface="Century Gothic" panose="020B0502020202020204" pitchFamily="34" charset="0"/>
            </a:endParaRPr>
          </a:p>
          <a:p>
            <a:pPr>
              <a:defRPr/>
            </a:pPr>
            <a:r>
              <a:rPr lang="fr-FR" sz="2841" b="1" dirty="0">
                <a:solidFill>
                  <a:srgbClr val="C00000"/>
                </a:solidFill>
                <a:latin typeface="Century Gothic" panose="020B0502020202020204" pitchFamily="34" charset="0"/>
              </a:rPr>
              <a:t>85</a:t>
            </a:r>
            <a:r>
              <a:rPr lang="fr-FR" sz="2841" dirty="0">
                <a:solidFill>
                  <a:srgbClr val="C00000"/>
                </a:solidFill>
                <a:latin typeface="Century Gothic" panose="020B0502020202020204" pitchFamily="34" charset="0"/>
              </a:rPr>
              <a:t> </a:t>
            </a:r>
            <a:r>
              <a:rPr lang="fr-FR" sz="2841" dirty="0">
                <a:latin typeface="Century Gothic" panose="020B0502020202020204" pitchFamily="34" charset="0"/>
              </a:rPr>
              <a:t>admissibles </a:t>
            </a:r>
            <a:r>
              <a:rPr lang="fr-FR" sz="2841" b="1" dirty="0">
                <a:solidFill>
                  <a:srgbClr val="C00000"/>
                </a:solidFill>
                <a:latin typeface="Century Gothic" panose="020B0502020202020204" pitchFamily="34" charset="0"/>
              </a:rPr>
              <a:t>52</a:t>
            </a:r>
            <a:r>
              <a:rPr lang="fr-FR" sz="2486" dirty="0">
                <a:solidFill>
                  <a:srgbClr val="C00000"/>
                </a:solidFill>
                <a:latin typeface="Century Gothic" panose="020B0502020202020204" pitchFamily="34" charset="0"/>
              </a:rPr>
              <a:t>%</a:t>
            </a:r>
            <a:r>
              <a:rPr lang="fr-FR" sz="2841" dirty="0">
                <a:latin typeface="Century Gothic" panose="020B0502020202020204" pitchFamily="34" charset="0"/>
              </a:rPr>
              <a:t>,</a:t>
            </a:r>
            <a:br>
              <a:rPr lang="fr-FR" sz="2841" dirty="0">
                <a:latin typeface="Century Gothic" panose="020B0502020202020204" pitchFamily="34" charset="0"/>
              </a:rPr>
            </a:br>
            <a:r>
              <a:rPr lang="fr-FR" sz="2841" b="1" dirty="0">
                <a:solidFill>
                  <a:srgbClr val="C00000"/>
                </a:solidFill>
                <a:latin typeface="Century Gothic" panose="020B0502020202020204" pitchFamily="34" charset="0"/>
              </a:rPr>
              <a:t>28</a:t>
            </a:r>
            <a:r>
              <a:rPr lang="fr-FR" sz="2841" dirty="0">
                <a:solidFill>
                  <a:srgbClr val="C00000"/>
                </a:solidFill>
                <a:latin typeface="Century Gothic" panose="020B0502020202020204" pitchFamily="34" charset="0"/>
              </a:rPr>
              <a:t> </a:t>
            </a:r>
            <a:r>
              <a:rPr lang="fr-FR" sz="2841" dirty="0">
                <a:latin typeface="Century Gothic" panose="020B0502020202020204" pitchFamily="34" charset="0"/>
              </a:rPr>
              <a:t>admis </a:t>
            </a:r>
            <a:r>
              <a:rPr lang="fr-FR" sz="2841" b="1" dirty="0">
                <a:solidFill>
                  <a:srgbClr val="C00000"/>
                </a:solidFill>
                <a:latin typeface="Century Gothic" panose="020B0502020202020204" pitchFamily="34" charset="0"/>
              </a:rPr>
              <a:t>18</a:t>
            </a:r>
            <a:r>
              <a:rPr lang="fr-FR" sz="2486" dirty="0">
                <a:solidFill>
                  <a:srgbClr val="C00000"/>
                </a:solidFill>
                <a:latin typeface="Century Gothic" panose="020B0502020202020204" pitchFamily="34" charset="0"/>
              </a:rPr>
              <a:t>%</a:t>
            </a:r>
            <a:r>
              <a:rPr lang="fr-FR" sz="2841" dirty="0">
                <a:latin typeface="Century Gothic" panose="020B0502020202020204" pitchFamily="34" charset="0"/>
              </a:rPr>
              <a:t>,</a:t>
            </a:r>
          </a:p>
          <a:p>
            <a:pPr>
              <a:defRPr/>
            </a:pPr>
            <a:endParaRPr lang="fr-FR" sz="1174" dirty="0">
              <a:latin typeface="Century Gothic" panose="020B0502020202020204" pitchFamily="34" charset="0"/>
            </a:endParaRPr>
          </a:p>
          <a:p>
            <a:pPr>
              <a:defRPr/>
            </a:pPr>
            <a:r>
              <a:rPr lang="fr-FR" sz="1598" dirty="0">
                <a:latin typeface="Century Gothic" panose="020B0502020202020204" pitchFamily="34" charset="0"/>
              </a:rPr>
              <a:t>,</a:t>
            </a:r>
          </a:p>
          <a:p>
            <a:pPr>
              <a:defRPr/>
            </a:pPr>
            <a:r>
              <a:rPr lang="fr-FR" sz="1598" b="1" dirty="0">
                <a:solidFill>
                  <a:srgbClr val="C00000"/>
                </a:solidFill>
                <a:latin typeface="Century Gothic" panose="020B0502020202020204" pitchFamily="34" charset="0"/>
              </a:rPr>
              <a:t>101</a:t>
            </a:r>
            <a:r>
              <a:rPr lang="fr-FR" sz="1598" dirty="0">
                <a:solidFill>
                  <a:srgbClr val="C00000"/>
                </a:solidFill>
                <a:latin typeface="Century Gothic" panose="020B0502020202020204" pitchFamily="34" charset="0"/>
              </a:rPr>
              <a:t> </a:t>
            </a:r>
            <a:r>
              <a:rPr lang="fr-FR" sz="1598" dirty="0">
                <a:latin typeface="Century Gothic" panose="020B0502020202020204" pitchFamily="34" charset="0"/>
              </a:rPr>
              <a:t>déplacements épreuves : </a:t>
            </a:r>
            <a:r>
              <a:rPr lang="fr-FR" sz="1598" b="1" dirty="0">
                <a:solidFill>
                  <a:srgbClr val="C00000"/>
                </a:solidFill>
                <a:latin typeface="Century Gothic" panose="020B0502020202020204" pitchFamily="34" charset="0"/>
              </a:rPr>
              <a:t>44 600 000 </a:t>
            </a:r>
            <a:r>
              <a:rPr lang="fr-FR" sz="1598" dirty="0" err="1">
                <a:latin typeface="Century Gothic" panose="020B0502020202020204" pitchFamily="34" charset="0"/>
              </a:rPr>
              <a:t>Fcfp</a:t>
            </a:r>
            <a:r>
              <a:rPr lang="fr-FR" sz="1598" dirty="0">
                <a:latin typeface="Century Gothic" panose="020B0502020202020204" pitchFamily="34" charset="0"/>
              </a:rPr>
              <a:t>,</a:t>
            </a:r>
            <a:br>
              <a:rPr lang="fr-FR" sz="1598" dirty="0">
                <a:latin typeface="Century Gothic" panose="020B0502020202020204" pitchFamily="34" charset="0"/>
              </a:rPr>
            </a:br>
            <a:endParaRPr lang="fr-FR" sz="1598" dirty="0">
              <a:latin typeface="Century Gothic" panose="020B0502020202020204" pitchFamily="34" charset="0"/>
            </a:endParaRPr>
          </a:p>
          <a:p>
            <a:pPr>
              <a:defRPr/>
            </a:pPr>
            <a:endParaRPr lang="fr-FR" sz="1598" dirty="0">
              <a:latin typeface="Century Gothic" panose="020B0502020202020204" pitchFamily="34" charset="0"/>
            </a:endParaRPr>
          </a:p>
          <a:p>
            <a:pPr>
              <a:defRPr/>
            </a:pPr>
            <a:endParaRPr lang="fr-FR" sz="1598" dirty="0">
              <a:latin typeface="Century Gothic" panose="020B0502020202020204" pitchFamily="34" charset="0"/>
            </a:endParaRPr>
          </a:p>
          <a:p>
            <a:pPr>
              <a:defRPr/>
            </a:pPr>
            <a:endParaRPr lang="fr-FR" sz="2841" dirty="0">
              <a:latin typeface="Century Gothic" panose="020B0502020202020204" pitchFamily="34" charset="0"/>
            </a:endParaRPr>
          </a:p>
        </p:txBody>
      </p:sp>
      <p:cxnSp>
        <p:nvCxnSpPr>
          <p:cNvPr id="35" name="Connecteur droit 34"/>
          <p:cNvCxnSpPr/>
          <p:nvPr/>
        </p:nvCxnSpPr>
        <p:spPr>
          <a:xfrm flipV="1">
            <a:off x="4885342" y="1455382"/>
            <a:ext cx="51824" cy="3394451"/>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0653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28602" y="1534557"/>
            <a:ext cx="8928068" cy="1827295"/>
          </a:xfrm>
          <a:prstGeom prst="rect">
            <a:avLst/>
          </a:prstGeom>
          <a:noFill/>
        </p:spPr>
        <p:txBody>
          <a:bodyPr>
            <a:spAutoFit/>
          </a:bodyPr>
          <a:lstStyle/>
          <a:p>
            <a:pPr>
              <a:defRPr/>
            </a:pPr>
            <a:r>
              <a:rPr lang="fr-FR" sz="2841" dirty="0">
                <a:solidFill>
                  <a:srgbClr val="002060"/>
                </a:solidFill>
                <a:latin typeface="Century Gothic" panose="020B0502020202020204" pitchFamily="34" charset="0"/>
              </a:rPr>
              <a:t>2 phases : </a:t>
            </a:r>
          </a:p>
          <a:p>
            <a:pPr>
              <a:defRPr/>
            </a:pPr>
            <a:endParaRPr lang="fr-FR" sz="976" dirty="0">
              <a:solidFill>
                <a:srgbClr val="002060"/>
              </a:solidFill>
              <a:latin typeface="Century Gothic" panose="020B0502020202020204" pitchFamily="34" charset="0"/>
            </a:endParaRPr>
          </a:p>
          <a:p>
            <a:pPr marL="304378" indent="-304378">
              <a:buFontTx/>
              <a:buChar char="-"/>
              <a:defRPr/>
            </a:pPr>
            <a:r>
              <a:rPr lang="fr-FR" sz="2486" dirty="0">
                <a:latin typeface="Century Gothic" panose="020B0502020202020204" pitchFamily="34" charset="0"/>
              </a:rPr>
              <a:t>admission aux concours,</a:t>
            </a:r>
          </a:p>
          <a:p>
            <a:pPr marL="304378" indent="-304378">
              <a:buFontTx/>
              <a:buChar char="-"/>
              <a:defRPr/>
            </a:pPr>
            <a:r>
              <a:rPr lang="fr-FR" sz="2486" dirty="0">
                <a:latin typeface="Century Gothic" panose="020B0502020202020204" pitchFamily="34" charset="0"/>
              </a:rPr>
              <a:t>titularisation par l’employeur après 1 année de formation.</a:t>
            </a:r>
          </a:p>
        </p:txBody>
      </p:sp>
      <p:sp>
        <p:nvSpPr>
          <p:cNvPr id="9" name="ZoneTexte 8"/>
          <p:cNvSpPr txBox="1"/>
          <p:nvPr/>
        </p:nvSpPr>
        <p:spPr>
          <a:xfrm>
            <a:off x="644438" y="3735624"/>
            <a:ext cx="9083539" cy="1868397"/>
          </a:xfrm>
          <a:prstGeom prst="rect">
            <a:avLst/>
          </a:prstGeom>
          <a:noFill/>
        </p:spPr>
        <p:txBody>
          <a:bodyPr>
            <a:spAutoFit/>
          </a:bodyPr>
          <a:lstStyle/>
          <a:p>
            <a:pPr>
              <a:defRPr/>
            </a:pPr>
            <a:r>
              <a:rPr lang="fr-FR" sz="2841" dirty="0">
                <a:solidFill>
                  <a:srgbClr val="002060"/>
                </a:solidFill>
                <a:latin typeface="Century Gothic" panose="020B0502020202020204" pitchFamily="34" charset="0"/>
              </a:rPr>
              <a:t>3 procédures de titularisations : </a:t>
            </a:r>
          </a:p>
          <a:p>
            <a:pPr>
              <a:defRPr/>
            </a:pPr>
            <a:endParaRPr lang="fr-FR" sz="1243" dirty="0">
              <a:solidFill>
                <a:srgbClr val="002060"/>
              </a:solidFill>
              <a:latin typeface="Century Gothic" panose="020B0502020202020204" pitchFamily="34" charset="0"/>
            </a:endParaRPr>
          </a:p>
          <a:p>
            <a:pPr marL="304378" indent="-304378">
              <a:buFontTx/>
              <a:buChar char="-"/>
              <a:defRPr/>
            </a:pPr>
            <a:r>
              <a:rPr lang="fr-FR" sz="2486" dirty="0">
                <a:latin typeface="Century Gothic" panose="020B0502020202020204" pitchFamily="34" charset="0"/>
              </a:rPr>
              <a:t>lauréats agents "</a:t>
            </a:r>
            <a:r>
              <a:rPr lang="fr-FR" sz="2486" i="1" dirty="0">
                <a:latin typeface="Century Gothic" panose="020B0502020202020204" pitchFamily="34" charset="0"/>
              </a:rPr>
              <a:t>réputés qualifiés</a:t>
            </a:r>
            <a:r>
              <a:rPr lang="fr-FR" sz="2486" dirty="0">
                <a:latin typeface="Century Gothic" panose="020B0502020202020204" pitchFamily="34" charset="0"/>
              </a:rPr>
              <a:t>" = CA sur avis,</a:t>
            </a:r>
          </a:p>
          <a:p>
            <a:pPr marL="304378" indent="-304378">
              <a:buFontTx/>
              <a:buChar char="-"/>
              <a:defRPr/>
            </a:pPr>
            <a:r>
              <a:rPr lang="fr-FR" sz="2486" dirty="0">
                <a:latin typeface="Century Gothic" panose="020B0502020202020204" pitchFamily="34" charset="0"/>
              </a:rPr>
              <a:t>lauréats agrégés = IGESR sur avis IP,</a:t>
            </a:r>
          </a:p>
          <a:p>
            <a:pPr marL="304378" indent="-304378">
              <a:buFontTx/>
              <a:buChar char="-"/>
              <a:defRPr/>
            </a:pPr>
            <a:r>
              <a:rPr lang="fr-FR" sz="2486" dirty="0">
                <a:latin typeface="Century Gothic" panose="020B0502020202020204" pitchFamily="34" charset="0"/>
              </a:rPr>
              <a:t>lauréats autres = jurys académiques.</a:t>
            </a:r>
          </a:p>
        </p:txBody>
      </p:sp>
      <p:sp>
        <p:nvSpPr>
          <p:cNvPr id="11268" name="object 2"/>
          <p:cNvSpPr>
            <a:spLocks noGrp="1"/>
          </p:cNvSpPr>
          <p:nvPr>
            <p:ph type="title"/>
          </p:nvPr>
        </p:nvSpPr>
        <p:spPr>
          <a:xfrm>
            <a:off x="254321" y="909794"/>
            <a:ext cx="9280757" cy="447699"/>
          </a:xfrm>
        </p:spPr>
        <p:txBody>
          <a:bodyPr/>
          <a:lstStyle/>
          <a:p>
            <a:pPr marL="10077"/>
            <a:r>
              <a:rPr lang="fr-FR" altLang="fr-FR">
                <a:latin typeface="Calibri" panose="020F0502020204030204" pitchFamily="34" charset="0"/>
                <a:cs typeface="Calibri" panose="020F0502020204030204" pitchFamily="34" charset="0"/>
              </a:rPr>
              <a:t>procédure de titularisation d’un(e) professeur(e) :</a:t>
            </a:r>
          </a:p>
        </p:txBody>
      </p:sp>
    </p:spTree>
    <p:extLst>
      <p:ext uri="{BB962C8B-B14F-4D97-AF65-F5344CB8AC3E}">
        <p14:creationId xmlns:p14="http://schemas.microsoft.com/office/powerpoint/2010/main" val="1698200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2"/>
          <p:cNvSpPr>
            <a:spLocks noGrp="1"/>
          </p:cNvSpPr>
          <p:nvPr>
            <p:ph type="title"/>
          </p:nvPr>
        </p:nvSpPr>
        <p:spPr>
          <a:xfrm>
            <a:off x="185222" y="934266"/>
            <a:ext cx="9466458" cy="447699"/>
          </a:xfrm>
        </p:spPr>
        <p:txBody>
          <a:bodyPr/>
          <a:lstStyle/>
          <a:p>
            <a:pPr marL="10077"/>
            <a:r>
              <a:rPr lang="fr-FR" altLang="fr-FR">
                <a:latin typeface="Calibri" panose="020F0502020204030204" pitchFamily="34" charset="0"/>
                <a:cs typeface="Calibri" panose="020F0502020204030204" pitchFamily="34" charset="0"/>
              </a:rPr>
              <a:t>délibérations et propositions du Jury Académique :</a:t>
            </a:r>
          </a:p>
        </p:txBody>
      </p:sp>
      <p:sp>
        <p:nvSpPr>
          <p:cNvPr id="3" name="object 3"/>
          <p:cNvSpPr txBox="1"/>
          <p:nvPr/>
        </p:nvSpPr>
        <p:spPr>
          <a:xfrm>
            <a:off x="691942" y="1399240"/>
            <a:ext cx="8458776" cy="3988143"/>
          </a:xfrm>
          <a:prstGeom prst="rect">
            <a:avLst/>
          </a:prstGeom>
        </p:spPr>
        <p:txBody>
          <a:bodyPr lIns="0" tIns="0" rIns="0" bIns="0">
            <a:spAutoFit/>
          </a:bodyPr>
          <a:lstStyle/>
          <a:p>
            <a:pPr>
              <a:spcBef>
                <a:spcPts val="5"/>
              </a:spcBef>
              <a:defRPr/>
            </a:pPr>
            <a:endParaRPr sz="2486" dirty="0">
              <a:latin typeface="Times New Roman"/>
              <a:cs typeface="Times New Roman"/>
            </a:endParaRPr>
          </a:p>
          <a:p>
            <a:pPr marL="235329" indent="-235329">
              <a:defRPr/>
            </a:pPr>
            <a:r>
              <a:rPr lang="fr-FR" sz="2130" dirty="0">
                <a:latin typeface="Century Gothic" panose="020B0502020202020204" pitchFamily="34" charset="0"/>
              </a:rPr>
              <a:t>1°- l'avis d'un </a:t>
            </a:r>
            <a:r>
              <a:rPr lang="fr-FR" sz="2130" b="1" i="1" dirty="0">
                <a:latin typeface="Century Gothic" panose="020B0502020202020204" pitchFamily="34" charset="0"/>
              </a:rPr>
              <a:t>membre des corps d'inspection</a:t>
            </a:r>
            <a:r>
              <a:rPr lang="fr-FR" sz="2130" dirty="0">
                <a:latin typeface="Century Gothic" panose="020B0502020202020204" pitchFamily="34" charset="0"/>
              </a:rPr>
              <a:t> après consultation du </a:t>
            </a:r>
            <a:r>
              <a:rPr lang="fr-FR" sz="2130" b="1" i="1" dirty="0">
                <a:latin typeface="Century Gothic" panose="020B0502020202020204" pitchFamily="34" charset="0"/>
              </a:rPr>
              <a:t>rapport du tuteur</a:t>
            </a:r>
            <a:r>
              <a:rPr lang="fr-FR" sz="2130" dirty="0">
                <a:latin typeface="Century Gothic" panose="020B0502020202020204" pitchFamily="34" charset="0"/>
              </a:rPr>
              <a:t> complété par un rapport d'inspection le cas échéant ,</a:t>
            </a:r>
          </a:p>
          <a:p>
            <a:pPr marL="235329" indent="-235329">
              <a:defRPr/>
            </a:pPr>
            <a:r>
              <a:rPr lang="fr-FR" sz="2130" dirty="0">
                <a:latin typeface="Century Gothic" panose="020B0502020202020204" pitchFamily="34" charset="0"/>
              </a:rPr>
              <a:t> </a:t>
            </a:r>
          </a:p>
          <a:p>
            <a:pPr marL="235329" indent="-235329">
              <a:defRPr/>
            </a:pPr>
            <a:endParaRPr lang="fr-FR" sz="2130" dirty="0">
              <a:latin typeface="Century Gothic" panose="020B0502020202020204" pitchFamily="34" charset="0"/>
            </a:endParaRPr>
          </a:p>
          <a:p>
            <a:pPr marL="235329" indent="-235329">
              <a:defRPr/>
            </a:pPr>
            <a:r>
              <a:rPr lang="fr-FR" sz="2130" dirty="0">
                <a:latin typeface="Century Gothic" panose="020B0502020202020204" pitchFamily="34" charset="0"/>
              </a:rPr>
              <a:t>2°- l'avis du </a:t>
            </a:r>
            <a:r>
              <a:rPr lang="fr-FR" sz="2130" b="1" i="1" dirty="0">
                <a:latin typeface="Century Gothic" panose="020B0502020202020204" pitchFamily="34" charset="0"/>
              </a:rPr>
              <a:t>chef de l'établissement </a:t>
            </a:r>
            <a:r>
              <a:rPr lang="fr-FR" sz="2130" dirty="0">
                <a:latin typeface="Century Gothic" panose="020B0502020202020204" pitchFamily="34" charset="0"/>
              </a:rPr>
              <a:t>,</a:t>
            </a:r>
          </a:p>
          <a:p>
            <a:pPr marL="235329" indent="-235329">
              <a:defRPr/>
            </a:pPr>
            <a:r>
              <a:rPr lang="fr-FR" sz="2130" dirty="0">
                <a:latin typeface="Century Gothic" panose="020B0502020202020204" pitchFamily="34" charset="0"/>
              </a:rPr>
              <a:t> </a:t>
            </a:r>
          </a:p>
          <a:p>
            <a:pPr marL="235329" indent="-235329">
              <a:defRPr/>
            </a:pPr>
            <a:endParaRPr lang="fr-FR" sz="2130" dirty="0">
              <a:latin typeface="Century Gothic" panose="020B0502020202020204" pitchFamily="34" charset="0"/>
            </a:endParaRPr>
          </a:p>
          <a:p>
            <a:pPr marL="235329" indent="-235329">
              <a:defRPr/>
            </a:pPr>
            <a:r>
              <a:rPr lang="fr-FR" sz="2130" dirty="0">
                <a:latin typeface="Century Gothic" panose="020B0502020202020204" pitchFamily="34" charset="0"/>
              </a:rPr>
              <a:t>3°- </a:t>
            </a:r>
            <a:r>
              <a:rPr lang="fr-FR" sz="1776" dirty="0">
                <a:latin typeface="Century Gothic" panose="020B0502020202020204" pitchFamily="34" charset="0"/>
              </a:rPr>
              <a:t>(pour les stagiaires bénéficiant d’un parcours réalisé en alternance dont le stage en responsabilité à mi-temps) </a:t>
            </a:r>
            <a:r>
              <a:rPr lang="fr-FR" sz="2130" dirty="0">
                <a:latin typeface="Century Gothic" panose="020B0502020202020204" pitchFamily="34" charset="0"/>
              </a:rPr>
              <a:t>l'avis du</a:t>
            </a:r>
            <a:r>
              <a:rPr lang="fr-FR" sz="2130" b="1" i="1" dirty="0">
                <a:latin typeface="Century Gothic" panose="020B0502020202020204" pitchFamily="34" charset="0"/>
              </a:rPr>
              <a:t> directeur de l'INSPÉ</a:t>
            </a:r>
            <a:r>
              <a:rPr lang="fr-FR" sz="2130" i="1" dirty="0">
                <a:latin typeface="Century Gothic" panose="020B0502020202020204" pitchFamily="34" charset="0"/>
              </a:rPr>
              <a:t> </a:t>
            </a:r>
            <a:r>
              <a:rPr lang="fr-FR" sz="2130" dirty="0">
                <a:latin typeface="Century Gothic" panose="020B0502020202020204" pitchFamily="34" charset="0"/>
              </a:rPr>
              <a:t>responsable de la formation du stagiaire.</a:t>
            </a:r>
            <a:endParaRPr sz="3195" dirty="0">
              <a:latin typeface="Century Gothic" panose="020B0502020202020204" pitchFamily="34" charset="0"/>
              <a:cs typeface="Calibri"/>
            </a:endParaRPr>
          </a:p>
        </p:txBody>
      </p:sp>
    </p:spTree>
    <p:extLst>
      <p:ext uri="{BB962C8B-B14F-4D97-AF65-F5344CB8AC3E}">
        <p14:creationId xmlns:p14="http://schemas.microsoft.com/office/powerpoint/2010/main" val="521947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2"/>
          <p:cNvSpPr>
            <a:spLocks noGrp="1"/>
          </p:cNvSpPr>
          <p:nvPr>
            <p:ph type="title"/>
          </p:nvPr>
        </p:nvSpPr>
        <p:spPr>
          <a:xfrm>
            <a:off x="185222" y="909794"/>
            <a:ext cx="9522601" cy="446259"/>
          </a:xfrm>
        </p:spPr>
        <p:txBody>
          <a:bodyPr/>
          <a:lstStyle/>
          <a:p>
            <a:pPr marL="10077"/>
            <a:r>
              <a:rPr lang="fr-FR" altLang="fr-FR">
                <a:latin typeface="Calibri" panose="020F0502020204030204" pitchFamily="34" charset="0"/>
                <a:cs typeface="Calibri" panose="020F0502020204030204" pitchFamily="34" charset="0"/>
              </a:rPr>
              <a:t>statistiques stagiaires en difficultés :</a:t>
            </a:r>
          </a:p>
        </p:txBody>
      </p:sp>
      <p:sp>
        <p:nvSpPr>
          <p:cNvPr id="7" name="ZoneTexte 6"/>
          <p:cNvSpPr txBox="1"/>
          <p:nvPr/>
        </p:nvSpPr>
        <p:spPr>
          <a:xfrm>
            <a:off x="624284" y="5543694"/>
            <a:ext cx="9083539" cy="815608"/>
          </a:xfrm>
          <a:prstGeom prst="rect">
            <a:avLst/>
          </a:prstGeom>
          <a:noFill/>
        </p:spPr>
        <p:txBody>
          <a:bodyPr>
            <a:spAutoFit/>
          </a:bodyPr>
          <a:lstStyle/>
          <a:p>
            <a:pPr>
              <a:defRPr/>
            </a:pPr>
            <a:r>
              <a:rPr lang="fr-FR" sz="2350" b="1" dirty="0">
                <a:solidFill>
                  <a:srgbClr val="C00000"/>
                </a:solidFill>
                <a:latin typeface="Century Gothic" panose="020B0502020202020204" pitchFamily="34" charset="0"/>
              </a:rPr>
              <a:t>11%</a:t>
            </a:r>
            <a:r>
              <a:rPr lang="fr-FR" sz="2350" dirty="0">
                <a:latin typeface="Century Gothic" panose="020B0502020202020204" pitchFamily="34" charset="0"/>
              </a:rPr>
              <a:t> de professeurs stagiaires en difficulté après une ou deux années de formation.</a:t>
            </a:r>
          </a:p>
        </p:txBody>
      </p:sp>
      <p:sp>
        <p:nvSpPr>
          <p:cNvPr id="9" name="ZoneTexte 8"/>
          <p:cNvSpPr txBox="1"/>
          <p:nvPr/>
        </p:nvSpPr>
        <p:spPr>
          <a:xfrm>
            <a:off x="717854" y="1455382"/>
            <a:ext cx="9083539" cy="2005036"/>
          </a:xfrm>
          <a:prstGeom prst="rect">
            <a:avLst/>
          </a:prstGeom>
          <a:noFill/>
        </p:spPr>
        <p:txBody>
          <a:bodyPr>
            <a:spAutoFit/>
          </a:bodyPr>
          <a:lstStyle/>
          <a:p>
            <a:pPr>
              <a:defRPr/>
            </a:pPr>
            <a:r>
              <a:rPr lang="fr-FR" sz="2486" dirty="0">
                <a:solidFill>
                  <a:srgbClr val="002060"/>
                </a:solidFill>
                <a:latin typeface="Century Gothic" panose="020B0502020202020204" pitchFamily="34" charset="0"/>
              </a:rPr>
              <a:t>4 propositions de décisions  </a:t>
            </a:r>
          </a:p>
          <a:p>
            <a:pPr>
              <a:defRPr/>
            </a:pPr>
            <a:r>
              <a:rPr lang="fr-FR" sz="2486" dirty="0">
                <a:solidFill>
                  <a:srgbClr val="002060"/>
                </a:solidFill>
                <a:latin typeface="Century Gothic" panose="020B0502020202020204" pitchFamily="34" charset="0"/>
              </a:rPr>
              <a:t>-  </a:t>
            </a:r>
            <a:r>
              <a:rPr lang="fr-FR" sz="2486" dirty="0">
                <a:latin typeface="Century Gothic" panose="020B0502020202020204" pitchFamily="34" charset="0"/>
              </a:rPr>
              <a:t>titularisation</a:t>
            </a:r>
          </a:p>
          <a:p>
            <a:pPr marL="304378" indent="-304378">
              <a:buFontTx/>
              <a:buChar char="-"/>
              <a:defRPr/>
            </a:pPr>
            <a:r>
              <a:rPr lang="fr-FR" sz="2486" dirty="0">
                <a:latin typeface="Century Gothic" panose="020B0502020202020204" pitchFamily="34" charset="0"/>
              </a:rPr>
              <a:t>prolongation </a:t>
            </a:r>
            <a:r>
              <a:rPr lang="fr-FR" sz="1776" dirty="0">
                <a:latin typeface="Century Gothic" panose="020B0502020202020204" pitchFamily="34" charset="0"/>
              </a:rPr>
              <a:t>(en cas de congés sup à 36 jours)</a:t>
            </a:r>
            <a:r>
              <a:rPr lang="fr-FR" sz="2486" dirty="0">
                <a:latin typeface="Century Gothic" panose="020B0502020202020204" pitchFamily="34" charset="0"/>
              </a:rPr>
              <a:t>,</a:t>
            </a:r>
          </a:p>
          <a:p>
            <a:pPr marL="304378" indent="-304378">
              <a:buFontTx/>
              <a:buChar char="-"/>
              <a:defRPr/>
            </a:pPr>
            <a:r>
              <a:rPr lang="fr-FR" sz="2486" dirty="0">
                <a:latin typeface="Century Gothic" panose="020B0502020202020204" pitchFamily="34" charset="0"/>
              </a:rPr>
              <a:t>renouvellement année supplémentaire de formation,</a:t>
            </a:r>
          </a:p>
          <a:p>
            <a:pPr marL="304378" indent="-304378">
              <a:buFontTx/>
              <a:buChar char="-"/>
              <a:defRPr/>
            </a:pPr>
            <a:r>
              <a:rPr lang="fr-FR" sz="2486" dirty="0">
                <a:latin typeface="Century Gothic" panose="020B0502020202020204" pitchFamily="34" charset="0"/>
              </a:rPr>
              <a:t>licenciement ou retour dans le corps d’origine.</a:t>
            </a:r>
          </a:p>
        </p:txBody>
      </p:sp>
      <p:pic>
        <p:nvPicPr>
          <p:cNvPr id="1331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496" y="3567196"/>
            <a:ext cx="9218856" cy="190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15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p:cNvSpPr>
            <a:spLocks noGrp="1"/>
          </p:cNvSpPr>
          <p:nvPr>
            <p:ph type="title"/>
          </p:nvPr>
        </p:nvSpPr>
        <p:spPr>
          <a:xfrm>
            <a:off x="209695" y="823114"/>
            <a:ext cx="9489491" cy="447699"/>
          </a:xfrm>
        </p:spPr>
        <p:txBody>
          <a:bodyPr/>
          <a:lstStyle/>
          <a:p>
            <a:pPr marL="10077"/>
            <a:r>
              <a:rPr lang="fr-FR" altLang="fr-FR" dirty="0">
                <a:latin typeface="Calibri" panose="020F0502020204030204" pitchFamily="34" charset="0"/>
                <a:cs typeface="Calibri" panose="020F0502020204030204" pitchFamily="34" charset="0"/>
              </a:rPr>
              <a:t>statistiques titularisation :</a:t>
            </a:r>
          </a:p>
        </p:txBody>
      </p:sp>
      <p:sp>
        <p:nvSpPr>
          <p:cNvPr id="7" name="ZoneTexte 6"/>
          <p:cNvSpPr txBox="1"/>
          <p:nvPr/>
        </p:nvSpPr>
        <p:spPr>
          <a:xfrm>
            <a:off x="897798" y="2686194"/>
            <a:ext cx="8072977" cy="815608"/>
          </a:xfrm>
          <a:prstGeom prst="rect">
            <a:avLst/>
          </a:prstGeom>
          <a:noFill/>
        </p:spPr>
        <p:txBody>
          <a:bodyPr>
            <a:spAutoFit/>
          </a:bodyPr>
          <a:lstStyle/>
          <a:p>
            <a:pPr>
              <a:defRPr/>
            </a:pPr>
            <a:r>
              <a:rPr lang="fr-FR" sz="2350" b="1" dirty="0">
                <a:solidFill>
                  <a:srgbClr val="C00000"/>
                </a:solidFill>
                <a:latin typeface="Century Gothic" panose="020B0502020202020204" pitchFamily="34" charset="0"/>
              </a:rPr>
              <a:t>91%</a:t>
            </a:r>
            <a:r>
              <a:rPr lang="fr-FR" sz="2350" b="1" dirty="0">
                <a:latin typeface="Century Gothic" panose="020B0502020202020204" pitchFamily="34" charset="0"/>
              </a:rPr>
              <a:t> </a:t>
            </a:r>
            <a:r>
              <a:rPr lang="fr-FR" sz="2350" dirty="0">
                <a:latin typeface="Century Gothic" panose="020B0502020202020204" pitchFamily="34" charset="0"/>
              </a:rPr>
              <a:t>des stagiaires sont titularisés après une ou deux années de formation.</a:t>
            </a:r>
          </a:p>
        </p:txBody>
      </p:sp>
      <p:sp>
        <p:nvSpPr>
          <p:cNvPr id="6" name="ZoneTexte 5"/>
          <p:cNvSpPr txBox="1"/>
          <p:nvPr/>
        </p:nvSpPr>
        <p:spPr>
          <a:xfrm>
            <a:off x="795589" y="5526420"/>
            <a:ext cx="8648796" cy="815608"/>
          </a:xfrm>
          <a:prstGeom prst="rect">
            <a:avLst/>
          </a:prstGeom>
          <a:noFill/>
        </p:spPr>
        <p:txBody>
          <a:bodyPr>
            <a:spAutoFit/>
          </a:bodyPr>
          <a:lstStyle/>
          <a:p>
            <a:pPr>
              <a:defRPr/>
            </a:pPr>
            <a:r>
              <a:rPr lang="fr-FR" sz="2350" dirty="0">
                <a:latin typeface="Century Gothic" panose="020B0502020202020204" pitchFamily="34" charset="0"/>
              </a:rPr>
              <a:t>seul </a:t>
            </a:r>
            <a:r>
              <a:rPr lang="fr-FR" sz="2350" b="1" dirty="0">
                <a:solidFill>
                  <a:srgbClr val="C00000"/>
                </a:solidFill>
                <a:latin typeface="Century Gothic" panose="020B0502020202020204" pitchFamily="34" charset="0"/>
              </a:rPr>
              <a:t>1,6%</a:t>
            </a:r>
            <a:r>
              <a:rPr lang="fr-FR" sz="2350" b="1" dirty="0">
                <a:latin typeface="Century Gothic" panose="020B0502020202020204" pitchFamily="34" charset="0"/>
              </a:rPr>
              <a:t> </a:t>
            </a:r>
            <a:r>
              <a:rPr lang="fr-FR" sz="2350" dirty="0">
                <a:latin typeface="Century Gothic" panose="020B0502020202020204" pitchFamily="34" charset="0"/>
              </a:rPr>
              <a:t>des stagiaires sont licenciés ou démissionnent après une ou deux années de formation.</a:t>
            </a:r>
          </a:p>
        </p:txBody>
      </p:sp>
      <p:pic>
        <p:nvPicPr>
          <p:cNvPr id="14341" name="Imag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244" y="1151638"/>
            <a:ext cx="9454942" cy="153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e 4"/>
          <p:cNvGrpSpPr>
            <a:grpSpLocks/>
          </p:cNvGrpSpPr>
          <p:nvPr/>
        </p:nvGrpSpPr>
        <p:grpSpPr bwMode="auto">
          <a:xfrm>
            <a:off x="209695" y="3711151"/>
            <a:ext cx="9492370" cy="1762005"/>
            <a:chOff x="108089" y="3645024"/>
            <a:chExt cx="9695746" cy="1800200"/>
          </a:xfrm>
        </p:grpSpPr>
        <p:pic>
          <p:nvPicPr>
            <p:cNvPr id="1434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089" y="3645024"/>
              <a:ext cx="969574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8481955" y="4231854"/>
              <a:ext cx="216148" cy="302002"/>
            </a:xfrm>
            <a:prstGeom prst="rect">
              <a:avLst/>
            </a:prstGeom>
            <a:solidFill>
              <a:schemeClr val="bg1"/>
            </a:solidFill>
          </p:spPr>
          <p:txBody>
            <a:bodyPr>
              <a:spAutoFit/>
            </a:bodyPr>
            <a:lstStyle/>
            <a:p>
              <a:pPr>
                <a:defRPr/>
              </a:pPr>
              <a:r>
                <a:rPr lang="fr-FR" sz="1321" dirty="0"/>
                <a:t>5</a:t>
              </a:r>
            </a:p>
          </p:txBody>
        </p:sp>
      </p:grpSp>
    </p:spTree>
    <p:extLst>
      <p:ext uri="{BB962C8B-B14F-4D97-AF65-F5344CB8AC3E}">
        <p14:creationId xmlns:p14="http://schemas.microsoft.com/office/powerpoint/2010/main" val="3391723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323419" y="793191"/>
            <a:ext cx="9211659" cy="874342"/>
          </a:xfrm>
          <a:prstGeom prst="rect">
            <a:avLst/>
          </a:prstGeom>
        </p:spPr>
        <p:txBody>
          <a:bodyPr lIns="0" tIns="0" rIns="0" bIns="0">
            <a:spAutoFit/>
          </a:bodyPr>
          <a:lstStyle>
            <a:lvl1pPr>
              <a:defRPr sz="3200" b="0" i="1">
                <a:solidFill>
                  <a:srgbClr val="7030A0"/>
                </a:solidFill>
                <a:latin typeface="Calibri"/>
                <a:ea typeface="+mj-ea"/>
                <a:cs typeface="Calibri"/>
              </a:defRPr>
            </a:lvl1pPr>
          </a:lstStyle>
          <a:p>
            <a:pPr marL="11273" algn="ctr">
              <a:defRPr/>
            </a:pPr>
            <a:r>
              <a:rPr lang="fr-FR" sz="2841" kern="0" spc="-5" dirty="0"/>
              <a:t>suivi et évaluation des </a:t>
            </a:r>
            <a:r>
              <a:rPr lang="fr-FR" sz="2841" kern="0" spc="-9" dirty="0"/>
              <a:t>professeurs stagiaires </a:t>
            </a:r>
            <a:r>
              <a:rPr lang="fr-FR" sz="2841" kern="0" dirty="0"/>
              <a:t>:</a:t>
            </a:r>
            <a:r>
              <a:rPr lang="fr-FR" sz="2841" kern="0" spc="133" dirty="0"/>
              <a:t> </a:t>
            </a:r>
          </a:p>
          <a:p>
            <a:pPr marL="11273" algn="ctr">
              <a:defRPr/>
            </a:pPr>
            <a:r>
              <a:rPr lang="fr-FR" sz="2841" kern="0" spc="-5" dirty="0"/>
              <a:t>échéancier 2025-2026</a:t>
            </a:r>
          </a:p>
        </p:txBody>
      </p:sp>
      <p:sp>
        <p:nvSpPr>
          <p:cNvPr id="2" name="Rectangle 1"/>
          <p:cNvSpPr/>
          <p:nvPr/>
        </p:nvSpPr>
        <p:spPr>
          <a:xfrm>
            <a:off x="445780" y="5966921"/>
            <a:ext cx="8860409" cy="338234"/>
          </a:xfrm>
          <a:prstGeom prst="rect">
            <a:avLst/>
          </a:prstGeom>
        </p:spPr>
        <p:txBody>
          <a:bodyPr>
            <a:spAutoFit/>
          </a:bodyPr>
          <a:lstStyle/>
          <a:p>
            <a:pPr>
              <a:defRPr/>
            </a:pPr>
            <a:r>
              <a:rPr lang="fr-FR" sz="1598" dirty="0">
                <a:latin typeface="Century Gothic" panose="020B0502020202020204" pitchFamily="34" charset="0"/>
                <a:cs typeface="Calibri"/>
              </a:rPr>
              <a:t>le </a:t>
            </a:r>
            <a:r>
              <a:rPr lang="fr-FR" sz="1598" b="1" i="1" dirty="0">
                <a:latin typeface="Century Gothic" panose="020B0502020202020204" pitchFamily="34" charset="0"/>
                <a:cs typeface="Calibri"/>
              </a:rPr>
              <a:t>jury </a:t>
            </a:r>
            <a:r>
              <a:rPr lang="fr-FR" sz="1598" b="1" i="1" spc="-9" dirty="0">
                <a:latin typeface="Century Gothic" panose="020B0502020202020204" pitchFamily="34" charset="0"/>
                <a:cs typeface="Calibri"/>
              </a:rPr>
              <a:t>académique </a:t>
            </a:r>
            <a:r>
              <a:rPr lang="fr-FR" sz="1598" spc="-9" dirty="0">
                <a:latin typeface="Century Gothic" panose="020B0502020202020204" pitchFamily="34" charset="0"/>
                <a:cs typeface="Calibri"/>
              </a:rPr>
              <a:t>délibèrera </a:t>
            </a:r>
            <a:r>
              <a:rPr lang="fr-FR" sz="1598" dirty="0">
                <a:latin typeface="Century Gothic" panose="020B0502020202020204" pitchFamily="34" charset="0"/>
                <a:cs typeface="Calibri"/>
              </a:rPr>
              <a:t>le </a:t>
            </a:r>
            <a:r>
              <a:rPr lang="fr-FR" sz="1598" b="1" i="1" dirty="0">
                <a:solidFill>
                  <a:srgbClr val="FF0000"/>
                </a:solidFill>
                <a:latin typeface="Century Gothic" panose="020B0502020202020204" pitchFamily="34" charset="0"/>
                <a:cs typeface="Calibri"/>
              </a:rPr>
              <a:t>mercredi 05 août 2026 </a:t>
            </a:r>
            <a:endParaRPr lang="fr-FR" sz="1598" dirty="0"/>
          </a:p>
        </p:txBody>
      </p:sp>
      <p:pic>
        <p:nvPicPr>
          <p:cNvPr id="1536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68" y="1737533"/>
            <a:ext cx="9177110" cy="422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382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600" b="0" dirty="0"/>
              <a:t>Quelques chiffres sur l’enseignement en Nouvelle-Calédonie</a:t>
            </a:r>
            <a:r>
              <a:rPr lang="fr-FR" dirty="0"/>
              <a:t> </a:t>
            </a:r>
            <a:br>
              <a:rPr lang="fr-FR" dirty="0"/>
            </a:br>
            <a:r>
              <a:rPr lang="fr-FR" dirty="0"/>
              <a:t/>
            </a:r>
            <a:br>
              <a:rPr lang="fr-FR" dirty="0"/>
            </a:br>
            <a:r>
              <a:rPr lang="fr-FR" dirty="0"/>
              <a:t>David BROUSTET</a:t>
            </a:r>
            <a:br>
              <a:rPr lang="fr-FR" dirty="0"/>
            </a:br>
            <a:r>
              <a:rPr lang="fr-FR" dirty="0"/>
              <a:t>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37</a:t>
            </a:fld>
            <a:endParaRPr lang="fr-FR" dirty="0"/>
          </a:p>
        </p:txBody>
      </p:sp>
    </p:spTree>
    <p:extLst>
      <p:ext uri="{BB962C8B-B14F-4D97-AF65-F5344CB8AC3E}">
        <p14:creationId xmlns:p14="http://schemas.microsoft.com/office/powerpoint/2010/main" val="3854478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38</a:t>
            </a:fld>
            <a:endParaRPr lang="fr-FR" dirty="0"/>
          </a:p>
        </p:txBody>
      </p:sp>
      <p:sp>
        <p:nvSpPr>
          <p:cNvPr id="5" name="Titre 4"/>
          <p:cNvSpPr>
            <a:spLocks noGrp="1"/>
          </p:cNvSpPr>
          <p:nvPr>
            <p:ph type="title"/>
          </p:nvPr>
        </p:nvSpPr>
        <p:spPr/>
        <p:txBody>
          <a:bodyPr/>
          <a:lstStyle/>
          <a:p>
            <a:r>
              <a:rPr lang="fr-FR" dirty="0">
                <a:solidFill>
                  <a:prstClr val="black"/>
                </a:solidFill>
                <a:latin typeface="Calibri"/>
              </a:rPr>
              <a:t>60 700 élèves scolarisés de la maternelle au lycée à la rentrée 2025</a:t>
            </a:r>
            <a:br>
              <a:rPr lang="fr-FR" dirty="0">
                <a:solidFill>
                  <a:prstClr val="black"/>
                </a:solidFill>
                <a:latin typeface="Calibri"/>
              </a:rPr>
            </a:b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1066898133"/>
              </p:ext>
            </p:extLst>
          </p:nvPr>
        </p:nvGraphicFramePr>
        <p:xfrm>
          <a:off x="406759" y="1412776"/>
          <a:ext cx="4754880" cy="2628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p:cNvGraphicFramePr>
            <a:graphicFrameLocks/>
          </p:cNvGraphicFramePr>
          <p:nvPr>
            <p:extLst>
              <p:ext uri="{D42A27DB-BD31-4B8C-83A1-F6EECF244321}">
                <p14:modId xmlns:p14="http://schemas.microsoft.com/office/powerpoint/2010/main" val="486083962"/>
              </p:ext>
            </p:extLst>
          </p:nvPr>
        </p:nvGraphicFramePr>
        <p:xfrm>
          <a:off x="4520952" y="1412776"/>
          <a:ext cx="4754880" cy="26289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 1"/>
          <p:cNvPicPr>
            <a:picLocks noChangeAspect="1"/>
          </p:cNvPicPr>
          <p:nvPr/>
        </p:nvPicPr>
        <p:blipFill rotWithShape="1">
          <a:blip r:embed="rId5"/>
          <a:srcRect t="408"/>
          <a:stretch/>
        </p:blipFill>
        <p:spPr>
          <a:xfrm>
            <a:off x="1493538" y="1474505"/>
            <a:ext cx="7037094" cy="4770470"/>
          </a:xfrm>
          <a:prstGeom prst="rect">
            <a:avLst/>
          </a:prstGeom>
        </p:spPr>
      </p:pic>
    </p:spTree>
    <p:extLst>
      <p:ext uri="{BB962C8B-B14F-4D97-AF65-F5344CB8AC3E}">
        <p14:creationId xmlns:p14="http://schemas.microsoft.com/office/powerpoint/2010/main" val="1096267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39</a:t>
            </a:fld>
            <a:endParaRPr lang="fr-FR" dirty="0"/>
          </a:p>
        </p:txBody>
      </p:sp>
      <p:sp>
        <p:nvSpPr>
          <p:cNvPr id="5" name="Titre 4"/>
          <p:cNvSpPr>
            <a:spLocks noGrp="1"/>
          </p:cNvSpPr>
          <p:nvPr>
            <p:ph type="title"/>
          </p:nvPr>
        </p:nvSpPr>
        <p:spPr/>
        <p:txBody>
          <a:bodyPr/>
          <a:lstStyle/>
          <a:p>
            <a:r>
              <a:rPr lang="fr-FR" dirty="0">
                <a:solidFill>
                  <a:prstClr val="black"/>
                </a:solidFill>
                <a:latin typeface="Calibri"/>
              </a:rPr>
              <a:t>Des effectifs élèves en diminution…</a:t>
            </a: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714343630"/>
              </p:ext>
            </p:extLst>
          </p:nvPr>
        </p:nvGraphicFramePr>
        <p:xfrm>
          <a:off x="801112" y="1828000"/>
          <a:ext cx="8421945" cy="376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796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marL="0" indent="0">
              <a:buNone/>
            </a:pPr>
            <a:r>
              <a:rPr lang="fr-FR" sz="3600" dirty="0">
                <a:hlinkClick r:id="rId3"/>
              </a:rPr>
              <a:t>Accueil par monsieur le vice-recteur</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latin typeface="Acumin Pro" panose="020B0504020202020204" pitchFamily="34" charset="0"/>
              </a:rPr>
              <a:pPr/>
              <a:t>4</a:t>
            </a:fld>
            <a:endParaRPr lang="fr-FR" dirty="0">
              <a:latin typeface="Acumin Pro" panose="020B0504020202020204" pitchFamily="34" charset="0"/>
            </a:endParaRPr>
          </a:p>
        </p:txBody>
      </p:sp>
    </p:spTree>
    <p:extLst>
      <p:ext uri="{BB962C8B-B14F-4D97-AF65-F5344CB8AC3E}">
        <p14:creationId xmlns:p14="http://schemas.microsoft.com/office/powerpoint/2010/main" val="3844207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40</a:t>
            </a:fld>
            <a:endParaRPr lang="fr-FR" dirty="0"/>
          </a:p>
        </p:txBody>
      </p:sp>
      <p:sp>
        <p:nvSpPr>
          <p:cNvPr id="5" name="Titre 4"/>
          <p:cNvSpPr>
            <a:spLocks noGrp="1"/>
          </p:cNvSpPr>
          <p:nvPr>
            <p:ph type="title"/>
          </p:nvPr>
        </p:nvSpPr>
        <p:spPr/>
        <p:txBody>
          <a:bodyPr/>
          <a:lstStyle/>
          <a:p>
            <a:r>
              <a:rPr lang="fr-FR" dirty="0"/>
              <a:t>… en raison de la baisse des naissances et d’un déficit migratoire</a:t>
            </a:r>
          </a:p>
        </p:txBody>
      </p:sp>
      <p:graphicFrame>
        <p:nvGraphicFramePr>
          <p:cNvPr id="6" name="Espace réservé du contenu 8"/>
          <p:cNvGraphicFramePr>
            <a:graphicFrameLocks/>
          </p:cNvGraphicFramePr>
          <p:nvPr>
            <p:extLst>
              <p:ext uri="{D42A27DB-BD31-4B8C-83A1-F6EECF244321}">
                <p14:modId xmlns:p14="http://schemas.microsoft.com/office/powerpoint/2010/main" val="1583350941"/>
              </p:ext>
            </p:extLst>
          </p:nvPr>
        </p:nvGraphicFramePr>
        <p:xfrm>
          <a:off x="727609" y="1628800"/>
          <a:ext cx="8568952" cy="3931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5636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41</a:t>
            </a:fld>
            <a:endParaRPr lang="fr-FR" dirty="0"/>
          </a:p>
        </p:txBody>
      </p:sp>
      <p:sp>
        <p:nvSpPr>
          <p:cNvPr id="5" name="Titre 4"/>
          <p:cNvSpPr>
            <a:spLocks noGrp="1"/>
          </p:cNvSpPr>
          <p:nvPr>
            <p:ph type="title"/>
          </p:nvPr>
        </p:nvSpPr>
        <p:spPr/>
        <p:txBody>
          <a:bodyPr/>
          <a:lstStyle/>
          <a:p>
            <a:r>
              <a:rPr lang="fr-FR" dirty="0">
                <a:solidFill>
                  <a:prstClr val="black"/>
                </a:solidFill>
                <a:latin typeface="Calibri"/>
              </a:rPr>
              <a:t>De fortes disparités selon l’établissement</a:t>
            </a: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285858751"/>
              </p:ext>
            </p:extLst>
          </p:nvPr>
        </p:nvGraphicFramePr>
        <p:xfrm>
          <a:off x="389997" y="1764404"/>
          <a:ext cx="9259328" cy="4179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90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42</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p:txBody>
          <a:bodyPr/>
          <a:lstStyle/>
          <a:p>
            <a:r>
              <a:rPr lang="fr-FR" dirty="0">
                <a:solidFill>
                  <a:prstClr val="black"/>
                </a:solidFill>
                <a:latin typeface="Calibri"/>
              </a:rPr>
              <a:t>Des collèges très isolés et bien plus éloignés que ceux de métropole</a:t>
            </a:r>
            <a:endParaRPr lang="fr-FR" dirty="0"/>
          </a:p>
        </p:txBody>
      </p:sp>
      <p:pic>
        <p:nvPicPr>
          <p:cNvPr id="6" name="Image 5"/>
          <p:cNvPicPr>
            <a:picLocks noChangeAspect="1"/>
          </p:cNvPicPr>
          <p:nvPr/>
        </p:nvPicPr>
        <p:blipFill rotWithShape="1">
          <a:blip r:embed="rId3"/>
          <a:srcRect l="10455" t="8466" r="12666" b="8079"/>
          <a:stretch/>
        </p:blipFill>
        <p:spPr>
          <a:xfrm>
            <a:off x="696238" y="1344226"/>
            <a:ext cx="8631694" cy="5270680"/>
          </a:xfrm>
          <a:prstGeom prst="rect">
            <a:avLst/>
          </a:prstGeom>
        </p:spPr>
      </p:pic>
    </p:spTree>
    <p:extLst>
      <p:ext uri="{BB962C8B-B14F-4D97-AF65-F5344CB8AC3E}">
        <p14:creationId xmlns:p14="http://schemas.microsoft.com/office/powerpoint/2010/main" val="2406298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43</a:t>
            </a:fld>
            <a:endParaRPr lang="fr-FR" dirty="0"/>
          </a:p>
        </p:txBody>
      </p:sp>
      <p:sp>
        <p:nvSpPr>
          <p:cNvPr id="6" name="Titre 4"/>
          <p:cNvSpPr>
            <a:spLocks noGrp="1"/>
          </p:cNvSpPr>
          <p:nvPr>
            <p:ph type="title"/>
          </p:nvPr>
        </p:nvSpPr>
        <p:spPr>
          <a:xfrm>
            <a:off x="374846" y="836712"/>
            <a:ext cx="9274479" cy="648072"/>
          </a:xfrm>
        </p:spPr>
        <p:txBody>
          <a:bodyPr/>
          <a:lstStyle/>
          <a:p>
            <a:pPr>
              <a:lnSpc>
                <a:spcPct val="100000"/>
              </a:lnSpc>
            </a:pPr>
            <a:r>
              <a:rPr lang="fr-FR" dirty="0">
                <a:solidFill>
                  <a:prstClr val="black"/>
                </a:solidFill>
                <a:latin typeface="Calibri"/>
              </a:rPr>
              <a:t>Un pourcentage de candidats refusés dès le premier groupe d’épreuves au baccalauréat plus élevé que la moyenne métropolitaine et les académies comparables</a:t>
            </a:r>
          </a:p>
        </p:txBody>
      </p:sp>
      <p:pic>
        <p:nvPicPr>
          <p:cNvPr id="9" name="Image 8"/>
          <p:cNvPicPr>
            <a:picLocks noChangeAspect="1"/>
          </p:cNvPicPr>
          <p:nvPr/>
        </p:nvPicPr>
        <p:blipFill>
          <a:blip r:embed="rId3"/>
          <a:stretch>
            <a:fillRect/>
          </a:stretch>
        </p:blipFill>
        <p:spPr>
          <a:xfrm>
            <a:off x="872895" y="1527857"/>
            <a:ext cx="8278380" cy="4839375"/>
          </a:xfrm>
          <a:prstGeom prst="rect">
            <a:avLst/>
          </a:prstGeom>
        </p:spPr>
      </p:pic>
    </p:spTree>
    <p:extLst>
      <p:ext uri="{BB962C8B-B14F-4D97-AF65-F5344CB8AC3E}">
        <p14:creationId xmlns:p14="http://schemas.microsoft.com/office/powerpoint/2010/main" val="1878670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44</a:t>
            </a:fld>
            <a:endParaRPr lang="fr-FR" dirty="0"/>
          </a:p>
        </p:txBody>
      </p:sp>
      <p:sp>
        <p:nvSpPr>
          <p:cNvPr id="5" name="Titre 4"/>
          <p:cNvSpPr>
            <a:spLocks noGrp="1"/>
          </p:cNvSpPr>
          <p:nvPr>
            <p:ph type="title"/>
          </p:nvPr>
        </p:nvSpPr>
        <p:spPr/>
        <p:txBody>
          <a:bodyPr/>
          <a:lstStyle/>
          <a:p>
            <a:r>
              <a:rPr lang="fr-FR" dirty="0">
                <a:solidFill>
                  <a:prstClr val="black"/>
                </a:solidFill>
                <a:latin typeface="Calibri"/>
              </a:rPr>
              <a:t>Un écart entre les filles et les garçons deux fois supérieur à la métropole</a:t>
            </a:r>
            <a:endParaRPr lang="fr-FR" dirty="0"/>
          </a:p>
        </p:txBody>
      </p:sp>
      <p:pic>
        <p:nvPicPr>
          <p:cNvPr id="6" name="Image 5"/>
          <p:cNvPicPr>
            <a:picLocks noChangeAspect="1"/>
          </p:cNvPicPr>
          <p:nvPr/>
        </p:nvPicPr>
        <p:blipFill>
          <a:blip r:embed="rId3"/>
          <a:stretch>
            <a:fillRect/>
          </a:stretch>
        </p:blipFill>
        <p:spPr>
          <a:xfrm>
            <a:off x="1373719" y="1410617"/>
            <a:ext cx="7276732" cy="4956615"/>
          </a:xfrm>
          <a:prstGeom prst="rect">
            <a:avLst/>
          </a:prstGeom>
        </p:spPr>
      </p:pic>
    </p:spTree>
    <p:extLst>
      <p:ext uri="{BB962C8B-B14F-4D97-AF65-F5344CB8AC3E}">
        <p14:creationId xmlns:p14="http://schemas.microsoft.com/office/powerpoint/2010/main" val="4139069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45</a:t>
            </a:fld>
            <a:endParaRPr lang="fr-FR" dirty="0"/>
          </a:p>
        </p:txBody>
      </p:sp>
      <p:sp>
        <p:nvSpPr>
          <p:cNvPr id="6" name="Titre 4"/>
          <p:cNvSpPr txBox="1">
            <a:spLocks/>
          </p:cNvSpPr>
          <p:nvPr/>
        </p:nvSpPr>
        <p:spPr bwMode="gray">
          <a:xfrm>
            <a:off x="366090" y="853408"/>
            <a:ext cx="9274479" cy="415352"/>
          </a:xfrm>
          <a:prstGeom prst="rect">
            <a:avLst/>
          </a:prstGeom>
          <a:solidFill>
            <a:srgbClr val="A9C5DF"/>
          </a:solidFill>
          <a:ln>
            <a:noFill/>
          </a:ln>
        </p:spPr>
        <p:txBody>
          <a:bodyPr spcFirstLastPara="1" vert="horz" wrap="square" lIns="0" tIns="0" rIns="0" bIns="0" rtlCol="0" anchor="t" anchorCtr="0">
            <a:noAutofit/>
          </a:bodyPr>
          <a:lstStyle>
            <a:lvl1pPr lvl="0" algn="ctr" defTabSz="914378" rtl="0" eaLnBrk="1" latinLnBrk="0" hangingPunct="1">
              <a:lnSpc>
                <a:spcPct val="150000"/>
              </a:lnSpc>
              <a:spcBef>
                <a:spcPts val="0"/>
              </a:spcBef>
              <a:spcAft>
                <a:spcPts val="0"/>
              </a:spcAft>
              <a:buClr>
                <a:schemeClr val="dk1"/>
              </a:buClr>
              <a:buSzPts val="1800"/>
              <a:buNone/>
              <a:defRPr sz="2000" b="1" kern="1200">
                <a:solidFill>
                  <a:schemeClr val="tx1"/>
                </a:solidFill>
                <a:latin typeface="+mn-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nSpc>
                <a:spcPct val="100000"/>
              </a:lnSpc>
            </a:pPr>
            <a:r>
              <a:rPr lang="fr-FR" dirty="0">
                <a:solidFill>
                  <a:prstClr val="black"/>
                </a:solidFill>
                <a:latin typeface="Calibri"/>
              </a:rPr>
              <a:t>Un écart de réussite important selon l’origine sociale</a:t>
            </a:r>
          </a:p>
        </p:txBody>
      </p:sp>
      <p:pic>
        <p:nvPicPr>
          <p:cNvPr id="7" name="Image 6"/>
          <p:cNvPicPr>
            <a:picLocks noChangeAspect="1"/>
          </p:cNvPicPr>
          <p:nvPr/>
        </p:nvPicPr>
        <p:blipFill>
          <a:blip r:embed="rId3"/>
          <a:stretch>
            <a:fillRect/>
          </a:stretch>
        </p:blipFill>
        <p:spPr>
          <a:xfrm>
            <a:off x="485435" y="1753730"/>
            <a:ext cx="9035787" cy="4351312"/>
          </a:xfrm>
          <a:prstGeom prst="rect">
            <a:avLst/>
          </a:prstGeom>
        </p:spPr>
      </p:pic>
    </p:spTree>
    <p:extLst>
      <p:ext uri="{BB962C8B-B14F-4D97-AF65-F5344CB8AC3E}">
        <p14:creationId xmlns:p14="http://schemas.microsoft.com/office/powerpoint/2010/main" val="40593469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46</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p:txBody>
          <a:bodyPr/>
          <a:lstStyle/>
          <a:p>
            <a:r>
              <a:rPr lang="fr-FR" dirty="0"/>
              <a:t>Un espace statistique facilement accessible…</a:t>
            </a:r>
          </a:p>
        </p:txBody>
      </p:sp>
      <p:pic>
        <p:nvPicPr>
          <p:cNvPr id="6" name="Image 5"/>
          <p:cNvPicPr>
            <a:picLocks noChangeAspect="1"/>
          </p:cNvPicPr>
          <p:nvPr/>
        </p:nvPicPr>
        <p:blipFill>
          <a:blip r:embed="rId2"/>
          <a:stretch>
            <a:fillRect/>
          </a:stretch>
        </p:blipFill>
        <p:spPr>
          <a:xfrm>
            <a:off x="943632" y="1516862"/>
            <a:ext cx="8136905" cy="5110918"/>
          </a:xfrm>
          <a:prstGeom prst="rect">
            <a:avLst/>
          </a:prstGeom>
        </p:spPr>
      </p:pic>
    </p:spTree>
    <p:extLst>
      <p:ext uri="{BB962C8B-B14F-4D97-AF65-F5344CB8AC3E}">
        <p14:creationId xmlns:p14="http://schemas.microsoft.com/office/powerpoint/2010/main" val="3091494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47</a:t>
            </a:fld>
            <a:endParaRPr lang="fr-FR" dirty="0"/>
          </a:p>
        </p:txBody>
      </p:sp>
      <p:sp>
        <p:nvSpPr>
          <p:cNvPr id="4" name="Espace réservé du contenu 3"/>
          <p:cNvSpPr>
            <a:spLocks noGrp="1"/>
          </p:cNvSpPr>
          <p:nvPr>
            <p:ph sz="quarter" idx="14"/>
          </p:nvPr>
        </p:nvSpPr>
        <p:spPr/>
        <p:txBody>
          <a:bodyPr/>
          <a:lstStyle/>
          <a:p>
            <a:endParaRPr lang="fr-FR"/>
          </a:p>
        </p:txBody>
      </p:sp>
      <p:sp>
        <p:nvSpPr>
          <p:cNvPr id="5" name="Titre 4"/>
          <p:cNvSpPr>
            <a:spLocks noGrp="1"/>
          </p:cNvSpPr>
          <p:nvPr>
            <p:ph type="title"/>
          </p:nvPr>
        </p:nvSpPr>
        <p:spPr/>
        <p:txBody>
          <a:bodyPr/>
          <a:lstStyle/>
          <a:p>
            <a:r>
              <a:rPr lang="fr-FR" dirty="0"/>
              <a:t>… et destiné à tout type de lecteurs</a:t>
            </a:r>
          </a:p>
        </p:txBody>
      </p:sp>
      <p:pic>
        <p:nvPicPr>
          <p:cNvPr id="6" name="Image 5"/>
          <p:cNvPicPr>
            <a:picLocks noChangeAspect="1"/>
          </p:cNvPicPr>
          <p:nvPr/>
        </p:nvPicPr>
        <p:blipFill>
          <a:blip r:embed="rId2"/>
          <a:stretch>
            <a:fillRect/>
          </a:stretch>
        </p:blipFill>
        <p:spPr>
          <a:xfrm>
            <a:off x="1612403" y="1491893"/>
            <a:ext cx="3399682" cy="4907087"/>
          </a:xfrm>
          <a:prstGeom prst="rect">
            <a:avLst/>
          </a:prstGeom>
        </p:spPr>
      </p:pic>
      <p:pic>
        <p:nvPicPr>
          <p:cNvPr id="7" name="Image 6"/>
          <p:cNvPicPr>
            <a:picLocks noChangeAspect="1"/>
          </p:cNvPicPr>
          <p:nvPr/>
        </p:nvPicPr>
        <p:blipFill>
          <a:blip r:embed="rId3"/>
          <a:stretch>
            <a:fillRect/>
          </a:stretch>
        </p:blipFill>
        <p:spPr>
          <a:xfrm>
            <a:off x="5313040" y="1491893"/>
            <a:ext cx="3395372" cy="4971986"/>
          </a:xfrm>
          <a:prstGeom prst="rect">
            <a:avLst/>
          </a:prstGeom>
        </p:spPr>
      </p:pic>
    </p:spTree>
    <p:extLst>
      <p:ext uri="{BB962C8B-B14F-4D97-AF65-F5344CB8AC3E}">
        <p14:creationId xmlns:p14="http://schemas.microsoft.com/office/powerpoint/2010/main" val="2296051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600" dirty="0"/>
              <a:t>CALENDRIER DES JOURN</a:t>
            </a:r>
            <a:r>
              <a:rPr lang="fr-FR" sz="3600" dirty="0">
                <a:latin typeface="Acumin Pro" panose="020B0504020202020204"/>
                <a:cs typeface="Calibri" panose="020F0502020204030204" pitchFamily="34" charset="0"/>
              </a:rPr>
              <a:t>É</a:t>
            </a:r>
            <a:r>
              <a:rPr lang="fr-FR" sz="3600" dirty="0"/>
              <a:t>ES D’ACCUEIL</a:t>
            </a:r>
            <a:r>
              <a:rPr lang="fr-FR" sz="3600" b="0" dirty="0"/>
              <a:t/>
            </a:r>
            <a:br>
              <a:rPr lang="fr-FR" sz="3600" b="0" dirty="0"/>
            </a:br>
            <a:r>
              <a:rPr lang="fr-FR" dirty="0"/>
              <a:t>	</a:t>
            </a:r>
            <a:br>
              <a:rPr lang="fr-FR" dirty="0"/>
            </a:b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48</a:t>
            </a:fld>
            <a:endParaRPr lang="fr-FR" dirty="0"/>
          </a:p>
        </p:txBody>
      </p:sp>
    </p:spTree>
    <p:extLst>
      <p:ext uri="{BB962C8B-B14F-4D97-AF65-F5344CB8AC3E}">
        <p14:creationId xmlns:p14="http://schemas.microsoft.com/office/powerpoint/2010/main" val="782937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89998" y="1844824"/>
            <a:ext cx="2730000" cy="4052200"/>
          </a:xfrm>
        </p:spPr>
        <p:txBody>
          <a:bodyPr/>
          <a:lstStyle/>
          <a:p>
            <a:pPr marL="0" indent="0">
              <a:buNone/>
            </a:pPr>
            <a:r>
              <a:rPr lang="fr-FR" sz="1400" dirty="0"/>
              <a:t>Mercredi 27 août 2025</a:t>
            </a:r>
          </a:p>
          <a:p>
            <a:pPr marL="0" indent="0">
              <a:spcBef>
                <a:spcPts val="0"/>
              </a:spcBef>
              <a:spcAft>
                <a:spcPts val="0"/>
              </a:spcAft>
              <a:buNone/>
            </a:pPr>
            <a:r>
              <a:rPr lang="pt-BR" sz="1400" b="0" dirty="0"/>
              <a:t>7h30 - 11h30 - Amphi 250 - UNC</a:t>
            </a:r>
          </a:p>
          <a:p>
            <a:pPr marL="0" indent="0">
              <a:spcBef>
                <a:spcPts val="0"/>
              </a:spcBef>
              <a:spcAft>
                <a:spcPts val="0"/>
              </a:spcAft>
              <a:buNone/>
            </a:pPr>
            <a:endParaRPr lang="pt-BR" sz="1400" b="0" dirty="0"/>
          </a:p>
          <a:p>
            <a:pPr marL="0" indent="0">
              <a:spcBef>
                <a:spcPts val="0"/>
              </a:spcBef>
              <a:spcAft>
                <a:spcPts val="0"/>
              </a:spcAft>
              <a:buNone/>
            </a:pPr>
            <a:r>
              <a:rPr lang="pt-BR" sz="1400" b="0" dirty="0"/>
              <a:t>Accueil et réunion de rentrée</a:t>
            </a:r>
          </a:p>
          <a:p>
            <a:pPr marL="0" indent="0">
              <a:buNone/>
            </a:pPr>
            <a:endParaRPr lang="pt-BR" sz="1400" b="0" dirty="0"/>
          </a:p>
          <a:p>
            <a:pPr marL="0" indent="0">
              <a:spcBef>
                <a:spcPts val="0"/>
              </a:spcBef>
              <a:spcAft>
                <a:spcPts val="0"/>
              </a:spcAft>
              <a:buNone/>
            </a:pPr>
            <a:r>
              <a:rPr lang="pt-BR" sz="1400" b="0" dirty="0"/>
              <a:t>13h30 - 16h30 - INSPÉ</a:t>
            </a:r>
            <a:endParaRPr lang="fr-FR" sz="1400" b="0" dirty="0"/>
          </a:p>
          <a:p>
            <a:pPr marL="0" indent="0">
              <a:spcBef>
                <a:spcPts val="0"/>
              </a:spcBef>
              <a:spcAft>
                <a:spcPts val="0"/>
              </a:spcAft>
              <a:buNone/>
            </a:pPr>
            <a:r>
              <a:rPr lang="fr-FR" sz="1400" b="0" dirty="0"/>
              <a:t>Accueil disciplinaire</a:t>
            </a:r>
          </a:p>
        </p:txBody>
      </p:sp>
      <p:sp>
        <p:nvSpPr>
          <p:cNvPr id="4" name="Espace réservé du texte 3"/>
          <p:cNvSpPr>
            <a:spLocks noGrp="1"/>
          </p:cNvSpPr>
          <p:nvPr>
            <p:ph type="body" sz="quarter" idx="14"/>
          </p:nvPr>
        </p:nvSpPr>
        <p:spPr>
          <a:xfrm>
            <a:off x="3588000" y="1844824"/>
            <a:ext cx="2730000" cy="3960440"/>
          </a:xfrm>
        </p:spPr>
        <p:txBody>
          <a:bodyPr/>
          <a:lstStyle/>
          <a:p>
            <a:pPr marL="0" indent="0">
              <a:buNone/>
            </a:pPr>
            <a:r>
              <a:rPr lang="fr-FR" sz="1400" dirty="0"/>
              <a:t>Jeudi 28 août 2025</a:t>
            </a:r>
          </a:p>
          <a:p>
            <a:pPr marL="0" indent="0">
              <a:spcBef>
                <a:spcPts val="0"/>
              </a:spcBef>
              <a:spcAft>
                <a:spcPts val="0"/>
              </a:spcAft>
              <a:buNone/>
            </a:pPr>
            <a:r>
              <a:rPr lang="fr-FR" sz="1400" b="0" dirty="0"/>
              <a:t>8h - 11h – </a:t>
            </a:r>
            <a:r>
              <a:rPr lang="pt-BR" sz="1400" b="0" dirty="0"/>
              <a:t>INSPÉ</a:t>
            </a:r>
            <a:r>
              <a:rPr lang="fr-FR" sz="1400" b="0" dirty="0"/>
              <a:t> (salle de réunion et salle 3)</a:t>
            </a:r>
          </a:p>
          <a:p>
            <a:pPr marL="0" indent="0">
              <a:spcBef>
                <a:spcPts val="0"/>
              </a:spcBef>
              <a:spcAft>
                <a:spcPts val="0"/>
              </a:spcAft>
              <a:buNone/>
            </a:pPr>
            <a:r>
              <a:rPr lang="fr-FR" sz="1400" b="0" dirty="0"/>
              <a:t>Gestion de classe</a:t>
            </a:r>
          </a:p>
          <a:p>
            <a:pPr marL="0" indent="0">
              <a:spcBef>
                <a:spcPts val="0"/>
              </a:spcBef>
              <a:spcAft>
                <a:spcPts val="0"/>
              </a:spcAft>
              <a:buNone/>
            </a:pPr>
            <a:endParaRPr lang="fr-FR" sz="1400" b="0" dirty="0"/>
          </a:p>
          <a:p>
            <a:pPr marL="0" indent="0">
              <a:spcBef>
                <a:spcPts val="0"/>
              </a:spcBef>
              <a:spcAft>
                <a:spcPts val="0"/>
              </a:spcAft>
              <a:buNone/>
            </a:pPr>
            <a:endParaRPr lang="fr-FR" sz="1400" b="0" dirty="0"/>
          </a:p>
          <a:p>
            <a:pPr marL="0" indent="0">
              <a:spcBef>
                <a:spcPts val="0"/>
              </a:spcBef>
              <a:spcAft>
                <a:spcPts val="0"/>
              </a:spcAft>
              <a:buNone/>
            </a:pPr>
            <a:r>
              <a:rPr lang="fr-FR" sz="1400" b="0" dirty="0"/>
              <a:t>13h30 – </a:t>
            </a:r>
            <a:r>
              <a:rPr lang="fr-FR" sz="1400" b="0" dirty="0" smtClean="0"/>
              <a:t>16h30 </a:t>
            </a:r>
            <a:r>
              <a:rPr lang="fr-FR" sz="1400" b="0" dirty="0"/>
              <a:t>– </a:t>
            </a:r>
            <a:r>
              <a:rPr lang="pt-BR" sz="1400" b="0" dirty="0"/>
              <a:t>INSPÉ</a:t>
            </a:r>
            <a:r>
              <a:rPr lang="fr-FR" sz="1400" b="0" dirty="0"/>
              <a:t> (salle de réunion)</a:t>
            </a:r>
          </a:p>
          <a:p>
            <a:pPr marL="0" indent="0">
              <a:spcBef>
                <a:spcPts val="0"/>
              </a:spcBef>
              <a:spcAft>
                <a:spcPts val="0"/>
              </a:spcAft>
              <a:buNone/>
            </a:pPr>
            <a:endParaRPr lang="fr-FR" sz="1400" b="0" dirty="0"/>
          </a:p>
          <a:p>
            <a:pPr marL="0" indent="0">
              <a:spcBef>
                <a:spcPts val="0"/>
              </a:spcBef>
              <a:spcAft>
                <a:spcPts val="0"/>
              </a:spcAft>
              <a:buNone/>
            </a:pPr>
            <a:r>
              <a:rPr lang="fr-FR" sz="1400" b="0" dirty="0"/>
              <a:t>Intégrer l'EDD dans les enseignements </a:t>
            </a:r>
            <a:endParaRPr lang="fr-FR" sz="1400" b="0" dirty="0" smtClean="0"/>
          </a:p>
          <a:p>
            <a:pPr marL="0" indent="0">
              <a:spcBef>
                <a:spcPts val="0"/>
              </a:spcBef>
              <a:spcAft>
                <a:spcPts val="0"/>
              </a:spcAft>
              <a:buNone/>
            </a:pPr>
            <a:endParaRPr lang="fr-FR" sz="1400" b="0" dirty="0"/>
          </a:p>
          <a:p>
            <a:pPr marL="0" indent="0">
              <a:spcBef>
                <a:spcPts val="0"/>
              </a:spcBef>
              <a:spcAft>
                <a:spcPts val="0"/>
              </a:spcAft>
              <a:buNone/>
            </a:pPr>
            <a:r>
              <a:rPr lang="fr-FR" sz="1400" b="0" dirty="0"/>
              <a:t>Le numérique à l'École </a:t>
            </a:r>
            <a:endParaRPr lang="fr-FR" sz="1400" b="0" dirty="0" smtClean="0"/>
          </a:p>
          <a:p>
            <a:pPr marL="0" indent="0">
              <a:spcBef>
                <a:spcPts val="0"/>
              </a:spcBef>
              <a:spcAft>
                <a:spcPts val="0"/>
              </a:spcAft>
              <a:buNone/>
            </a:pPr>
            <a:endParaRPr lang="fr-FR" sz="1400" b="0" dirty="0"/>
          </a:p>
          <a:p>
            <a:pPr marL="0" indent="0">
              <a:spcBef>
                <a:spcPts val="0"/>
              </a:spcBef>
              <a:spcAft>
                <a:spcPts val="0"/>
              </a:spcAft>
              <a:buNone/>
            </a:pPr>
            <a:r>
              <a:rPr lang="fr-FR" sz="1400" b="0" dirty="0"/>
              <a:t>L'accueil des élèves à besoins éducatifs particuliers en classe </a:t>
            </a:r>
            <a:r>
              <a:rPr lang="fr-FR" sz="1400" b="0" dirty="0" smtClean="0"/>
              <a:t>ordinaire</a:t>
            </a:r>
          </a:p>
          <a:p>
            <a:pPr marL="0" indent="0">
              <a:spcBef>
                <a:spcPts val="0"/>
              </a:spcBef>
              <a:spcAft>
                <a:spcPts val="0"/>
              </a:spcAft>
              <a:buNone/>
            </a:pPr>
            <a:endParaRPr lang="fr-FR" sz="1400" b="0" dirty="0"/>
          </a:p>
        </p:txBody>
      </p:sp>
      <p:sp>
        <p:nvSpPr>
          <p:cNvPr id="5" name="Espace réservé du texte 4"/>
          <p:cNvSpPr>
            <a:spLocks noGrp="1"/>
          </p:cNvSpPr>
          <p:nvPr>
            <p:ph type="body" sz="quarter" idx="15"/>
          </p:nvPr>
        </p:nvSpPr>
        <p:spPr>
          <a:xfrm>
            <a:off x="6825208" y="1842648"/>
            <a:ext cx="2730000" cy="4054376"/>
          </a:xfrm>
        </p:spPr>
        <p:txBody>
          <a:bodyPr/>
          <a:lstStyle/>
          <a:p>
            <a:pPr marL="0" indent="0">
              <a:buNone/>
            </a:pPr>
            <a:r>
              <a:rPr lang="fr-FR" sz="1400" dirty="0"/>
              <a:t>Vendredi 29 août 2025</a:t>
            </a:r>
          </a:p>
          <a:p>
            <a:pPr marL="0" indent="0">
              <a:buNone/>
            </a:pPr>
            <a:r>
              <a:rPr lang="fr-FR" sz="1400" b="0" dirty="0"/>
              <a:t>Matinée </a:t>
            </a:r>
          </a:p>
          <a:p>
            <a:pPr marL="0" indent="0">
              <a:buNone/>
            </a:pPr>
            <a:r>
              <a:rPr lang="fr-FR" sz="1400" b="0" dirty="0"/>
              <a:t>Didactique disciplinaire </a:t>
            </a:r>
          </a:p>
          <a:p>
            <a:pPr marL="0" indent="0">
              <a:buNone/>
            </a:pPr>
            <a:endParaRPr lang="fr-FR" sz="1400" b="0" dirty="0"/>
          </a:p>
          <a:p>
            <a:pPr marL="0" indent="0">
              <a:spcBef>
                <a:spcPts val="0"/>
              </a:spcBef>
              <a:spcAft>
                <a:spcPts val="0"/>
              </a:spcAft>
              <a:buNone/>
            </a:pPr>
            <a:r>
              <a:rPr lang="fr-FR" sz="1400" b="0" dirty="0"/>
              <a:t>13h30 - 16h30 – INSPÉ (Salle de réunion et salle 3)</a:t>
            </a:r>
          </a:p>
          <a:p>
            <a:pPr marL="0" indent="0">
              <a:spcBef>
                <a:spcPts val="0"/>
              </a:spcBef>
              <a:spcAft>
                <a:spcPts val="0"/>
              </a:spcAft>
              <a:buNone/>
            </a:pPr>
            <a:endParaRPr lang="fr-FR" sz="1400" b="0" dirty="0"/>
          </a:p>
          <a:p>
            <a:pPr marL="0" indent="0">
              <a:spcBef>
                <a:spcPts val="0"/>
              </a:spcBef>
              <a:spcAft>
                <a:spcPts val="0"/>
              </a:spcAft>
              <a:buNone/>
            </a:pPr>
            <a:r>
              <a:rPr lang="fr-FR" sz="1400" b="0" dirty="0"/>
              <a:t>Agir sur le climat scolaire</a:t>
            </a:r>
          </a:p>
        </p:txBody>
      </p:sp>
      <p:sp>
        <p:nvSpPr>
          <p:cNvPr id="8" name="Espace réservé du numéro de diapositive 7"/>
          <p:cNvSpPr>
            <a:spLocks noGrp="1"/>
          </p:cNvSpPr>
          <p:nvPr>
            <p:ph type="sldNum" sz="quarter" idx="4294967295"/>
          </p:nvPr>
        </p:nvSpPr>
        <p:spPr/>
        <p:txBody>
          <a:bodyPr/>
          <a:lstStyle/>
          <a:p>
            <a:fld id="{733122C9-A0B9-462F-8757-0847AD287B63}" type="slidenum">
              <a:rPr lang="fr-FR" smtClean="0"/>
              <a:pPr/>
              <a:t>49</a:t>
            </a:fld>
            <a:endParaRPr lang="fr-FR" dirty="0"/>
          </a:p>
        </p:txBody>
      </p:sp>
    </p:spTree>
    <p:extLst>
      <p:ext uri="{BB962C8B-B14F-4D97-AF65-F5344CB8AC3E}">
        <p14:creationId xmlns:p14="http://schemas.microsoft.com/office/powerpoint/2010/main" val="337808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a:t>Présentation des représentants de    l’administration et des représentants des filières de l’INSPÉ</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2249948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endParaRPr lang="fr-F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50</a:t>
            </a:fld>
            <a:endParaRPr lang="fr-FR" dirty="0"/>
          </a:p>
        </p:txBody>
      </p:sp>
      <p:sp>
        <p:nvSpPr>
          <p:cNvPr id="10" name="Espace réservé du texte 9"/>
          <p:cNvSpPr>
            <a:spLocks noGrp="1"/>
          </p:cNvSpPr>
          <p:nvPr>
            <p:ph type="body" sz="quarter" idx="13"/>
          </p:nvPr>
        </p:nvSpPr>
        <p:spPr>
          <a:xfrm>
            <a:off x="390000" y="240000"/>
            <a:ext cx="9126000" cy="5657661"/>
          </a:xfrm>
        </p:spPr>
        <p:txBody>
          <a:bodyPr/>
          <a:lstStyle/>
          <a:p>
            <a:pPr algn="ctr"/>
            <a:r>
              <a:rPr lang="fr-FR" sz="1800" dirty="0" smtClean="0"/>
              <a:t>Mercredi 27 août après-midi</a:t>
            </a:r>
          </a:p>
          <a:p>
            <a:pPr algn="ctr"/>
            <a:r>
              <a:rPr lang="fr-FR" sz="1800" dirty="0" smtClean="0"/>
              <a:t>Accueil disciplinaire – À partir de 13h30</a:t>
            </a:r>
          </a:p>
          <a:p>
            <a:endParaRPr lang="fr-FR" dirty="0"/>
          </a:p>
        </p:txBody>
      </p:sp>
      <p:graphicFrame>
        <p:nvGraphicFramePr>
          <p:cNvPr id="12" name="Tableau 11"/>
          <p:cNvGraphicFramePr>
            <a:graphicFrameLocks noGrp="1"/>
          </p:cNvGraphicFramePr>
          <p:nvPr>
            <p:extLst>
              <p:ext uri="{D42A27DB-BD31-4B8C-83A1-F6EECF244321}">
                <p14:modId xmlns:p14="http://schemas.microsoft.com/office/powerpoint/2010/main" val="544448247"/>
              </p:ext>
            </p:extLst>
          </p:nvPr>
        </p:nvGraphicFramePr>
        <p:xfrm>
          <a:off x="195000" y="907304"/>
          <a:ext cx="9582536" cy="5470697"/>
        </p:xfrm>
        <a:graphic>
          <a:graphicData uri="http://schemas.openxmlformats.org/drawingml/2006/table">
            <a:tbl>
              <a:tblPr firstRow="1" bandRow="1">
                <a:tableStyleId>{5C22544A-7EE6-4342-B048-85BDC9FD1C3A}</a:tableStyleId>
              </a:tblPr>
              <a:tblGrid>
                <a:gridCol w="6094901">
                  <a:extLst>
                    <a:ext uri="{9D8B030D-6E8A-4147-A177-3AD203B41FA5}">
                      <a16:colId xmlns:a16="http://schemas.microsoft.com/office/drawing/2014/main" val="1153684512"/>
                    </a:ext>
                  </a:extLst>
                </a:gridCol>
                <a:gridCol w="3487635">
                  <a:extLst>
                    <a:ext uri="{9D8B030D-6E8A-4147-A177-3AD203B41FA5}">
                      <a16:colId xmlns:a16="http://schemas.microsoft.com/office/drawing/2014/main" val="2110928480"/>
                    </a:ext>
                  </a:extLst>
                </a:gridCol>
              </a:tblGrid>
              <a:tr h="376079">
                <a:tc>
                  <a:txBody>
                    <a:bodyPr/>
                    <a:lstStyle/>
                    <a:p>
                      <a:pPr algn="ctr"/>
                      <a:r>
                        <a:rPr lang="fr-FR" sz="1800" dirty="0" smtClean="0"/>
                        <a:t>Disciplines</a:t>
                      </a:r>
                      <a:endParaRPr lang="fr-FR" sz="1800" dirty="0"/>
                    </a:p>
                  </a:txBody>
                  <a:tcPr/>
                </a:tc>
                <a:tc>
                  <a:txBody>
                    <a:bodyPr/>
                    <a:lstStyle/>
                    <a:p>
                      <a:pPr algn="ctr"/>
                      <a:r>
                        <a:rPr lang="fr-FR" sz="1800" dirty="0" smtClean="0"/>
                        <a:t>Salles</a:t>
                      </a:r>
                      <a:endParaRPr lang="fr-FR" sz="1800" dirty="0"/>
                    </a:p>
                  </a:txBody>
                  <a:tcPr/>
                </a:tc>
                <a:extLst>
                  <a:ext uri="{0D108BD9-81ED-4DB2-BD59-A6C34878D82A}">
                    <a16:rowId xmlns:a16="http://schemas.microsoft.com/office/drawing/2014/main" val="1043211995"/>
                  </a:ext>
                </a:extLst>
              </a:tr>
              <a:tr h="587890">
                <a:tc>
                  <a:txBody>
                    <a:bodyPr/>
                    <a:lstStyle/>
                    <a:p>
                      <a:r>
                        <a:rPr lang="fr-FR" sz="1400" dirty="0" smtClean="0"/>
                        <a:t>Biotechnologies</a:t>
                      </a:r>
                      <a:endParaRPr lang="fr-FR" sz="1400" dirty="0"/>
                    </a:p>
                  </a:txBody>
                  <a:tcPr/>
                </a:tc>
                <a:tc>
                  <a:txBody>
                    <a:bodyPr/>
                    <a:lstStyle/>
                    <a:p>
                      <a:pPr algn="ctr"/>
                      <a:r>
                        <a:rPr lang="fr-FR" sz="1400" b="1" dirty="0" smtClean="0"/>
                        <a:t>Lycée du Mont-Dore – salle 127 </a:t>
                      </a:r>
                      <a:endParaRPr lang="fr-FR" sz="1400" b="1" dirty="0"/>
                    </a:p>
                  </a:txBody>
                  <a:tcPr/>
                </a:tc>
                <a:extLst>
                  <a:ext uri="{0D108BD9-81ED-4DB2-BD59-A6C34878D82A}">
                    <a16:rowId xmlns:a16="http://schemas.microsoft.com/office/drawing/2014/main" val="1312785177"/>
                  </a:ext>
                </a:extLst>
              </a:tr>
              <a:tr h="592315">
                <a:tc>
                  <a:txBody>
                    <a:bodyPr/>
                    <a:lstStyle/>
                    <a:p>
                      <a:r>
                        <a:rPr lang="fr-FR" sz="1400" dirty="0" smtClean="0"/>
                        <a:t>Documentation - CPE</a:t>
                      </a:r>
                      <a:endParaRPr lang="fr-FR" sz="1400" dirty="0"/>
                    </a:p>
                  </a:txBody>
                  <a:tcPr/>
                </a:tc>
                <a:tc>
                  <a:txBody>
                    <a:bodyPr/>
                    <a:lstStyle/>
                    <a:p>
                      <a:pPr algn="ctr"/>
                      <a:r>
                        <a:rPr lang="fr-FR" sz="1400" b="1" dirty="0" smtClean="0"/>
                        <a:t>Lycée Dick </a:t>
                      </a:r>
                      <a:r>
                        <a:rPr lang="fr-FR" sz="1400" b="1" dirty="0" err="1" smtClean="0"/>
                        <a:t>Ukeiwë</a:t>
                      </a:r>
                      <a:r>
                        <a:rPr lang="fr-FR" sz="1400" b="1" dirty="0" smtClean="0"/>
                        <a:t> – bureau</a:t>
                      </a:r>
                      <a:r>
                        <a:rPr lang="fr-FR" sz="1400" b="1" baseline="0" dirty="0" smtClean="0"/>
                        <a:t> CPE</a:t>
                      </a:r>
                      <a:endParaRPr lang="fr-FR" sz="1400" b="1" dirty="0"/>
                    </a:p>
                  </a:txBody>
                  <a:tcPr/>
                </a:tc>
                <a:extLst>
                  <a:ext uri="{0D108BD9-81ED-4DB2-BD59-A6C34878D82A}">
                    <a16:rowId xmlns:a16="http://schemas.microsoft.com/office/drawing/2014/main" val="1297282639"/>
                  </a:ext>
                </a:extLst>
              </a:tr>
              <a:tr h="592315">
                <a:tc>
                  <a:txBody>
                    <a:bodyPr/>
                    <a:lstStyle/>
                    <a:p>
                      <a:r>
                        <a:rPr lang="fr-FR" sz="1400" dirty="0" smtClean="0"/>
                        <a:t>Economie-Gestion voie professionnelle</a:t>
                      </a:r>
                      <a:endParaRPr lang="fr-FR" sz="1400" dirty="0"/>
                    </a:p>
                  </a:txBody>
                  <a:tcPr/>
                </a:tc>
                <a:tc>
                  <a:txBody>
                    <a:bodyPr/>
                    <a:lstStyle/>
                    <a:p>
                      <a:pPr algn="ctr"/>
                      <a:r>
                        <a:rPr lang="fr-FR" sz="1400" b="1" dirty="0" smtClean="0"/>
                        <a:t>Vice-rectorat site </a:t>
                      </a:r>
                      <a:r>
                        <a:rPr lang="fr-FR" sz="1400" b="1" dirty="0" err="1" smtClean="0"/>
                        <a:t>Dézarnaulds</a:t>
                      </a:r>
                      <a:r>
                        <a:rPr lang="fr-FR" sz="1400" b="1" dirty="0" smtClean="0"/>
                        <a:t> salle 218 (en face du haut-commissariat)</a:t>
                      </a:r>
                      <a:endParaRPr lang="fr-FR" sz="1400" b="1" dirty="0"/>
                    </a:p>
                  </a:txBody>
                  <a:tcPr/>
                </a:tc>
                <a:extLst>
                  <a:ext uri="{0D108BD9-81ED-4DB2-BD59-A6C34878D82A}">
                    <a16:rowId xmlns:a16="http://schemas.microsoft.com/office/drawing/2014/main" val="3984712226"/>
                  </a:ext>
                </a:extLst>
              </a:tr>
              <a:tr h="592315">
                <a:tc>
                  <a:txBody>
                    <a:bodyPr/>
                    <a:lstStyle/>
                    <a:p>
                      <a:r>
                        <a:rPr lang="fr-FR" sz="1400" dirty="0" smtClean="0"/>
                        <a:t>Economie-Gestion voie technologique et SES</a:t>
                      </a:r>
                      <a:endParaRPr lang="fr-FR" sz="14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b="1" dirty="0" smtClean="0"/>
                        <a:t>Lycée La</a:t>
                      </a:r>
                      <a:r>
                        <a:rPr lang="fr-FR" sz="1400" b="1" baseline="0" dirty="0" smtClean="0"/>
                        <a:t> Pérouse</a:t>
                      </a:r>
                    </a:p>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b="1" baseline="0" dirty="0" smtClean="0"/>
                        <a:t>Salle A05 (à partir de 14 h)</a:t>
                      </a:r>
                      <a:endParaRPr lang="fr-FR" sz="1400" b="1" dirty="0" smtClean="0"/>
                    </a:p>
                  </a:txBody>
                  <a:tcPr/>
                </a:tc>
                <a:extLst>
                  <a:ext uri="{0D108BD9-81ED-4DB2-BD59-A6C34878D82A}">
                    <a16:rowId xmlns:a16="http://schemas.microsoft.com/office/drawing/2014/main" val="3428220057"/>
                  </a:ext>
                </a:extLst>
              </a:tr>
              <a:tr h="532778">
                <a:tc>
                  <a:txBody>
                    <a:bodyPr/>
                    <a:lstStyle/>
                    <a:p>
                      <a:r>
                        <a:rPr lang="fr-FR" sz="1400" dirty="0" smtClean="0"/>
                        <a:t>EPS</a:t>
                      </a:r>
                      <a:endParaRPr lang="fr-FR" sz="14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b="1" smtClean="0"/>
                        <a:t>INSPÉ – 6</a:t>
                      </a:r>
                    </a:p>
                    <a:p>
                      <a:pPr marL="0" marR="0" lvl="0" indent="0" algn="ctr" defTabSz="914378" rtl="0" eaLnBrk="1" fontAlgn="auto" latinLnBrk="0" hangingPunct="1">
                        <a:lnSpc>
                          <a:spcPct val="100000"/>
                        </a:lnSpc>
                        <a:spcBef>
                          <a:spcPts val="0"/>
                        </a:spcBef>
                        <a:spcAft>
                          <a:spcPts val="0"/>
                        </a:spcAft>
                        <a:buClrTx/>
                        <a:buSzTx/>
                        <a:buFontTx/>
                        <a:buNone/>
                        <a:tabLst/>
                        <a:defRPr/>
                      </a:pPr>
                      <a:endParaRPr lang="fr-FR" sz="1400" b="1" dirty="0" smtClean="0"/>
                    </a:p>
                  </a:txBody>
                  <a:tcPr/>
                </a:tc>
                <a:extLst>
                  <a:ext uri="{0D108BD9-81ED-4DB2-BD59-A6C34878D82A}">
                    <a16:rowId xmlns:a16="http://schemas.microsoft.com/office/drawing/2014/main" val="1268307545"/>
                  </a:ext>
                </a:extLst>
              </a:tr>
              <a:tr h="503774">
                <a:tc>
                  <a:txBody>
                    <a:bodyPr/>
                    <a:lstStyle/>
                    <a:p>
                      <a:r>
                        <a:rPr lang="fr-FR" sz="1400" dirty="0" smtClean="0"/>
                        <a:t>Histoire-Géographie et Lettres Histoire-Géographie</a:t>
                      </a:r>
                      <a:endParaRPr lang="fr-FR" sz="1400" dirty="0"/>
                    </a:p>
                  </a:txBody>
                  <a:tcPr/>
                </a:tc>
                <a:tc>
                  <a:txBody>
                    <a:bodyPr/>
                    <a:lstStyle/>
                    <a:p>
                      <a:pPr algn="ctr"/>
                      <a:r>
                        <a:rPr lang="fr-FR" sz="1400" b="1" dirty="0" smtClean="0"/>
                        <a:t>INSPÉ – 13 </a:t>
                      </a:r>
                      <a:endParaRPr lang="fr-FR" sz="1400" b="1" dirty="0"/>
                    </a:p>
                  </a:txBody>
                  <a:tcPr/>
                </a:tc>
                <a:extLst>
                  <a:ext uri="{0D108BD9-81ED-4DB2-BD59-A6C34878D82A}">
                    <a16:rowId xmlns:a16="http://schemas.microsoft.com/office/drawing/2014/main" val="3930779023"/>
                  </a:ext>
                </a:extLst>
              </a:tr>
              <a:tr h="444237">
                <a:tc>
                  <a:txBody>
                    <a:bodyPr/>
                    <a:lstStyle/>
                    <a:p>
                      <a:r>
                        <a:rPr lang="fr-FR" sz="1400" dirty="0" smtClean="0"/>
                        <a:t>Langues vivantes </a:t>
                      </a:r>
                      <a:endParaRPr lang="fr-FR" sz="1400" dirty="0"/>
                    </a:p>
                  </a:txBody>
                  <a:tcPr/>
                </a:tc>
                <a:tc>
                  <a:txBody>
                    <a:bodyPr/>
                    <a:lstStyle/>
                    <a:p>
                      <a:pPr algn="ctr"/>
                      <a:r>
                        <a:rPr lang="fr-FR" sz="1400" b="1" dirty="0" smtClean="0"/>
                        <a:t>INSPÉ – 7</a:t>
                      </a:r>
                    </a:p>
                  </a:txBody>
                  <a:tcPr/>
                </a:tc>
                <a:extLst>
                  <a:ext uri="{0D108BD9-81ED-4DB2-BD59-A6C34878D82A}">
                    <a16:rowId xmlns:a16="http://schemas.microsoft.com/office/drawing/2014/main" val="1716402234"/>
                  </a:ext>
                </a:extLst>
              </a:tr>
              <a:tr h="444237">
                <a:tc>
                  <a:txBody>
                    <a:bodyPr/>
                    <a:lstStyle/>
                    <a:p>
                      <a:r>
                        <a:rPr lang="fr-FR" sz="1400" dirty="0" smtClean="0"/>
                        <a:t>Mathématiques</a:t>
                      </a:r>
                      <a:endParaRPr lang="fr-FR" sz="1400" dirty="0"/>
                    </a:p>
                  </a:txBody>
                  <a:tcPr/>
                </a:tc>
                <a:tc>
                  <a:txBody>
                    <a:bodyPr/>
                    <a:lstStyle/>
                    <a:p>
                      <a:pPr algn="ctr"/>
                      <a:r>
                        <a:rPr lang="fr-FR" sz="1400" b="1" dirty="0" smtClean="0"/>
                        <a:t>INSPÉ – 14 </a:t>
                      </a:r>
                      <a:endParaRPr lang="fr-FR" sz="1400" b="1" dirty="0"/>
                    </a:p>
                  </a:txBody>
                  <a:tcPr/>
                </a:tc>
                <a:extLst>
                  <a:ext uri="{0D108BD9-81ED-4DB2-BD59-A6C34878D82A}">
                    <a16:rowId xmlns:a16="http://schemas.microsoft.com/office/drawing/2014/main" val="3342469369"/>
                  </a:ext>
                </a:extLst>
              </a:tr>
              <a:tr h="444237">
                <a:tc>
                  <a:txBody>
                    <a:bodyPr/>
                    <a:lstStyle/>
                    <a:p>
                      <a:r>
                        <a:rPr lang="fr-FR" sz="1400" dirty="0" smtClean="0"/>
                        <a:t>Physique-Chimie et Mathématique-Physique-Chimie</a:t>
                      </a:r>
                      <a:endParaRPr lang="fr-FR" sz="14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fr-FR" sz="1400" b="1" dirty="0" smtClean="0"/>
                        <a:t>INSPÉ – 4 </a:t>
                      </a:r>
                    </a:p>
                  </a:txBody>
                  <a:tcPr/>
                </a:tc>
                <a:extLst>
                  <a:ext uri="{0D108BD9-81ED-4DB2-BD59-A6C34878D82A}">
                    <a16:rowId xmlns:a16="http://schemas.microsoft.com/office/drawing/2014/main" val="3994764611"/>
                  </a:ext>
                </a:extLst>
              </a:tr>
              <a:tr h="360520">
                <a:tc>
                  <a:txBody>
                    <a:bodyPr/>
                    <a:lstStyle/>
                    <a:p>
                      <a:r>
                        <a:rPr lang="fr-FR" sz="1400" dirty="0" smtClean="0"/>
                        <a:t>STI</a:t>
                      </a:r>
                      <a:endParaRPr lang="fr-FR" sz="1400" dirty="0"/>
                    </a:p>
                  </a:txBody>
                  <a:tcPr/>
                </a:tc>
                <a:tc>
                  <a:txBody>
                    <a:bodyPr/>
                    <a:lstStyle/>
                    <a:p>
                      <a:pPr algn="ctr"/>
                      <a:r>
                        <a:rPr lang="fr-FR" sz="1400" b="1" dirty="0" smtClean="0"/>
                        <a:t>INSPÉ – 9 </a:t>
                      </a:r>
                    </a:p>
                  </a:txBody>
                  <a:tcPr/>
                </a:tc>
                <a:extLst>
                  <a:ext uri="{0D108BD9-81ED-4DB2-BD59-A6C34878D82A}">
                    <a16:rowId xmlns:a16="http://schemas.microsoft.com/office/drawing/2014/main" val="1532408048"/>
                  </a:ext>
                </a:extLst>
              </a:tr>
            </a:tbl>
          </a:graphicData>
        </a:graphic>
      </p:graphicFrame>
      <p:sp>
        <p:nvSpPr>
          <p:cNvPr id="2" name="ZoneTexte 1"/>
          <p:cNvSpPr txBox="1"/>
          <p:nvPr/>
        </p:nvSpPr>
        <p:spPr>
          <a:xfrm>
            <a:off x="195000" y="240000"/>
            <a:ext cx="2021696" cy="668720"/>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30354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600" dirty="0"/>
              <a:t>QUESTIONS DIVERSES</a:t>
            </a:r>
            <a:r>
              <a:rPr lang="fr-FR" dirty="0"/>
              <a:t>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51</a:t>
            </a:fld>
            <a:endParaRPr lang="fr-FR" dirty="0"/>
          </a:p>
        </p:txBody>
      </p:sp>
    </p:spTree>
    <p:extLst>
      <p:ext uri="{BB962C8B-B14F-4D97-AF65-F5344CB8AC3E}">
        <p14:creationId xmlns:p14="http://schemas.microsoft.com/office/powerpoint/2010/main" val="38131906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a:t>Nous vous remercions de votre attention et vous souhaitons une excellente année de stage. </a:t>
            </a:r>
          </a:p>
        </p:txBody>
      </p:sp>
      <p:sp>
        <p:nvSpPr>
          <p:cNvPr id="5" name="Espace réservé du numéro de diapositive 4"/>
          <p:cNvSpPr>
            <a:spLocks noGrp="1"/>
          </p:cNvSpPr>
          <p:nvPr>
            <p:ph type="sldNum" sz="quarter" idx="12"/>
          </p:nvPr>
        </p:nvSpPr>
        <p:spPr>
          <a:xfrm>
            <a:off x="6786000" y="6378000"/>
            <a:ext cx="1462500" cy="480000"/>
          </a:xfrm>
        </p:spPr>
        <p:txBody>
          <a:bodyPr/>
          <a:lstStyle/>
          <a:p>
            <a:fld id="{733122C9-A0B9-462F-8757-0847AD287B63}" type="slidenum">
              <a:rPr lang="fr-FR" smtClean="0"/>
              <a:pPr/>
              <a:t>52</a:t>
            </a:fld>
            <a:endParaRPr lang="fr-FR" dirty="0"/>
          </a:p>
        </p:txBody>
      </p:sp>
    </p:spTree>
    <p:extLst>
      <p:ext uri="{BB962C8B-B14F-4D97-AF65-F5344CB8AC3E}">
        <p14:creationId xmlns:p14="http://schemas.microsoft.com/office/powerpoint/2010/main" val="3315854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a:t/>
            </a:r>
            <a:br>
              <a:rPr lang="fr-FR" dirty="0"/>
            </a:br>
            <a:r>
              <a:rPr lang="fr-FR" dirty="0"/>
              <a:t>Les différents types de stagiaires, les modalités de leur formation, l’affectation</a:t>
            </a:r>
            <a:br>
              <a:rPr lang="fr-FR" dirty="0"/>
            </a:br>
            <a:r>
              <a:rPr lang="fr-FR" dirty="0"/>
              <a:t/>
            </a:r>
            <a:br>
              <a:rPr lang="fr-FR" dirty="0"/>
            </a:br>
            <a:r>
              <a:rPr lang="fr-FR" dirty="0"/>
              <a:t>Margot LE ROUX</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3042258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dirty="0"/>
          </a:p>
        </p:txBody>
      </p:sp>
      <p:sp>
        <p:nvSpPr>
          <p:cNvPr id="4" name="Espace réservé du contenu 3"/>
          <p:cNvSpPr>
            <a:spLocks noGrp="1"/>
          </p:cNvSpPr>
          <p:nvPr>
            <p:ph sz="quarter" idx="14"/>
          </p:nvPr>
        </p:nvSpPr>
        <p:spPr>
          <a:xfrm>
            <a:off x="389997" y="1700808"/>
            <a:ext cx="9259328" cy="4392488"/>
          </a:xfrm>
        </p:spPr>
        <p:txBody>
          <a:bodyPr/>
          <a:lstStyle/>
          <a:p>
            <a:pPr algn="ctr"/>
            <a:r>
              <a:rPr lang="fr-FR" dirty="0">
                <a:latin typeface="Arial" pitchFamily="34"/>
                <a:cs typeface="Arial" pitchFamily="34"/>
              </a:rPr>
              <a:t>du 1</a:t>
            </a:r>
            <a:r>
              <a:rPr lang="fr-FR" baseline="30000" dirty="0">
                <a:latin typeface="Arial" pitchFamily="34"/>
                <a:cs typeface="Arial" pitchFamily="34"/>
              </a:rPr>
              <a:t>er</a:t>
            </a:r>
            <a:r>
              <a:rPr lang="fr-FR" dirty="0">
                <a:latin typeface="Arial" pitchFamily="34"/>
                <a:cs typeface="Arial" pitchFamily="34"/>
              </a:rPr>
              <a:t> septembre 2025 au 31 août 2026</a:t>
            </a:r>
          </a:p>
          <a:p>
            <a:pPr algn="ctr"/>
            <a:endParaRPr lang="fr-FR" dirty="0">
              <a:latin typeface="Arial" pitchFamily="34"/>
              <a:cs typeface="Arial" pitchFamily="34"/>
            </a:endParaRPr>
          </a:p>
          <a:p>
            <a:pPr marL="342900" indent="-342900" algn="just">
              <a:buFont typeface="Wingdings" panose="05000000000000000000" pitchFamily="2" charset="2"/>
              <a:buChar char="Ø"/>
            </a:pPr>
            <a:r>
              <a:rPr lang="fr-FR" sz="2400" u="sng" dirty="0">
                <a:latin typeface="Arial" pitchFamily="34"/>
                <a:cs typeface="Arial" pitchFamily="34"/>
              </a:rPr>
              <a:t>Date de nomination : 01/09/2025</a:t>
            </a:r>
          </a:p>
          <a:p>
            <a:pPr algn="just"/>
            <a:r>
              <a:rPr lang="fr-FR" sz="2400" dirty="0">
                <a:latin typeface="Arial" pitchFamily="34"/>
                <a:cs typeface="Arial" pitchFamily="34"/>
              </a:rPr>
              <a:t>Le procès verbal d’installation doit être signé le lundi 1</a:t>
            </a:r>
            <a:r>
              <a:rPr lang="fr-FR" sz="2400" baseline="30000" dirty="0">
                <a:latin typeface="Arial" pitchFamily="34"/>
                <a:cs typeface="Arial" pitchFamily="34"/>
              </a:rPr>
              <a:t>er</a:t>
            </a:r>
            <a:r>
              <a:rPr lang="fr-FR" sz="2400" dirty="0">
                <a:latin typeface="Arial" pitchFamily="34"/>
                <a:cs typeface="Arial" pitchFamily="34"/>
              </a:rPr>
              <a:t> septembre 2025 en établissement.</a:t>
            </a:r>
          </a:p>
          <a:p>
            <a:pPr algn="ctr"/>
            <a:endParaRPr lang="fr-FR" dirty="0">
              <a:latin typeface="Arial" pitchFamily="34"/>
              <a:cs typeface="Arial" pitchFamily="34"/>
            </a:endParaRPr>
          </a:p>
          <a:p>
            <a:pPr marL="342900" indent="-342900">
              <a:buFont typeface="Wingdings" panose="05000000000000000000" pitchFamily="2" charset="2"/>
              <a:buChar char="Ø"/>
            </a:pPr>
            <a:r>
              <a:rPr lang="fr-FR" sz="2400" u="sng" dirty="0"/>
              <a:t>Le statut de stagiaire</a:t>
            </a:r>
          </a:p>
          <a:p>
            <a:pPr marL="342900" indent="-342900">
              <a:buFont typeface="Wingdings" panose="05000000000000000000" pitchFamily="2" charset="2"/>
              <a:buChar char="ü"/>
            </a:pPr>
            <a:r>
              <a:rPr lang="fr-FR" sz="2400" dirty="0">
                <a:latin typeface="Arial" panose="020B0604020202020204" pitchFamily="34" charset="0"/>
                <a:cs typeface="Arial" panose="020B0604020202020204" pitchFamily="34" charset="0"/>
              </a:rPr>
              <a:t>Réussite concours de l’éducation nationale</a:t>
            </a:r>
          </a:p>
          <a:p>
            <a:pPr marL="342900" indent="-342900">
              <a:buFont typeface="Wingdings" panose="05000000000000000000" pitchFamily="2" charset="2"/>
              <a:buChar char="ü"/>
            </a:pPr>
            <a:r>
              <a:rPr lang="fr-FR" sz="2400" dirty="0">
                <a:latin typeface="Arial" panose="020B0604020202020204" pitchFamily="34" charset="0"/>
                <a:cs typeface="Arial" panose="020B0604020202020204" pitchFamily="34" charset="0"/>
              </a:rPr>
              <a:t>Une année probatoire : alternance mise en situation professionnelle/formation</a:t>
            </a:r>
          </a:p>
          <a:p>
            <a:endParaRPr lang="fr-FR" sz="2400" dirty="0">
              <a:latin typeface="Arial" panose="020B0604020202020204" pitchFamily="34" charset="0"/>
              <a:cs typeface="Arial" panose="020B0604020202020204" pitchFamily="34" charset="0"/>
            </a:endParaRPr>
          </a:p>
          <a:p>
            <a:pPr algn="ctr"/>
            <a:endParaRPr lang="fr-FR" dirty="0"/>
          </a:p>
        </p:txBody>
      </p:sp>
      <p:sp>
        <p:nvSpPr>
          <p:cNvPr id="5" name="Titre 4"/>
          <p:cNvSpPr>
            <a:spLocks noGrp="1"/>
          </p:cNvSpPr>
          <p:nvPr>
            <p:ph type="title"/>
          </p:nvPr>
        </p:nvSpPr>
        <p:spPr/>
        <p:txBody>
          <a:bodyPr/>
          <a:lstStyle/>
          <a:p>
            <a:r>
              <a:rPr lang="fr-FR" dirty="0"/>
              <a:t>L’organisation de l’année de stage</a:t>
            </a:r>
          </a:p>
        </p:txBody>
      </p:sp>
    </p:spTree>
    <p:extLst>
      <p:ext uri="{BB962C8B-B14F-4D97-AF65-F5344CB8AC3E}">
        <p14:creationId xmlns:p14="http://schemas.microsoft.com/office/powerpoint/2010/main" val="3763492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8</a:t>
            </a:fld>
            <a:endParaRPr lang="fr-FR" dirty="0"/>
          </a:p>
        </p:txBody>
      </p:sp>
      <p:sp>
        <p:nvSpPr>
          <p:cNvPr id="6" name="Espace réservé du texte 5"/>
          <p:cNvSpPr>
            <a:spLocks noGrp="1"/>
          </p:cNvSpPr>
          <p:nvPr>
            <p:ph type="body" sz="quarter" idx="17"/>
          </p:nvPr>
        </p:nvSpPr>
        <p:spPr>
          <a:xfrm>
            <a:off x="390524" y="913847"/>
            <a:ext cx="9124950" cy="5472608"/>
          </a:xfrm>
        </p:spPr>
        <p:txBody>
          <a:bodyPr/>
          <a:lstStyle/>
          <a:p>
            <a:pPr marL="342900" indent="-342900" algn="just">
              <a:buFont typeface="Wingdings" panose="05000000000000000000" pitchFamily="2" charset="2"/>
              <a:buChar char="Ø"/>
            </a:pPr>
            <a:r>
              <a:rPr lang="fr-FR" sz="2200" u="sng" dirty="0">
                <a:latin typeface="Arial" pitchFamily="34"/>
                <a:cs typeface="Arial" pitchFamily="34"/>
              </a:rPr>
              <a:t>La formation</a:t>
            </a:r>
            <a:r>
              <a:rPr lang="fr-FR" sz="2200" dirty="0">
                <a:latin typeface="Arial" pitchFamily="34"/>
                <a:cs typeface="Arial" pitchFamily="34"/>
              </a:rPr>
              <a:t> : </a:t>
            </a:r>
            <a:r>
              <a:rPr lang="fr-FR" sz="2200" b="0" dirty="0">
                <a:latin typeface="Arial" pitchFamily="34"/>
                <a:cs typeface="Arial" pitchFamily="34"/>
              </a:rPr>
              <a:t>l'ensemble des stagiaires bénéficie d'un parcours de formation adapté prenant en compte les parcours universitaire et professionnel antérieurs.</a:t>
            </a:r>
          </a:p>
          <a:p>
            <a:pPr algn="just"/>
            <a:endParaRPr lang="fr-FR" sz="2200" b="0" dirty="0">
              <a:latin typeface="Arial" pitchFamily="34"/>
              <a:cs typeface="Arial" pitchFamily="34"/>
            </a:endParaRPr>
          </a:p>
          <a:p>
            <a:pPr marL="342900" indent="-342900" algn="just">
              <a:buFont typeface="Wingdings" panose="05000000000000000000" pitchFamily="2" charset="2"/>
              <a:buChar char="Ø"/>
            </a:pPr>
            <a:r>
              <a:rPr lang="fr-FR" sz="2200" u="sng" dirty="0">
                <a:latin typeface="Arial" pitchFamily="34"/>
                <a:cs typeface="Arial" pitchFamily="34"/>
              </a:rPr>
              <a:t>Les modalités de stage</a:t>
            </a:r>
            <a:r>
              <a:rPr lang="fr-FR" sz="2200" dirty="0">
                <a:latin typeface="Arial" pitchFamily="34"/>
                <a:cs typeface="Arial" pitchFamily="34"/>
              </a:rPr>
              <a:t> </a:t>
            </a:r>
            <a:r>
              <a:rPr lang="fr-FR" sz="2200" b="0" dirty="0">
                <a:latin typeface="Arial" pitchFamily="34"/>
                <a:cs typeface="Arial" pitchFamily="34"/>
              </a:rPr>
              <a:t>: à temps partiel ou à temps plein en établissement</a:t>
            </a:r>
          </a:p>
          <a:p>
            <a:pPr algn="just"/>
            <a:endParaRPr lang="fr-FR" sz="2200" b="0" dirty="0">
              <a:latin typeface="Arial" pitchFamily="34"/>
              <a:cs typeface="Arial" pitchFamily="34"/>
            </a:endParaRPr>
          </a:p>
          <a:p>
            <a:pPr marL="342900" indent="-342900" algn="just">
              <a:buFont typeface="Wingdings" panose="05000000000000000000" pitchFamily="2" charset="2"/>
              <a:buChar char="Ø"/>
            </a:pPr>
            <a:r>
              <a:rPr lang="fr-FR" sz="2200" u="sng" dirty="0">
                <a:latin typeface="Arial" pitchFamily="34"/>
                <a:cs typeface="Arial" pitchFamily="34"/>
              </a:rPr>
              <a:t>L’affectation en établissement </a:t>
            </a:r>
            <a:r>
              <a:rPr lang="fr-FR" sz="2200" b="0" dirty="0">
                <a:latin typeface="Arial" pitchFamily="34"/>
                <a:cs typeface="Arial" pitchFamily="34"/>
              </a:rPr>
              <a:t>: décidée en fonction des possibilités de postes dans la discipline et en concertation avec le corps d’inspection</a:t>
            </a:r>
          </a:p>
          <a:p>
            <a:pPr algn="just"/>
            <a:endParaRPr lang="fr-FR" sz="2200" b="0" dirty="0">
              <a:latin typeface="Arial" pitchFamily="34"/>
              <a:cs typeface="Arial" pitchFamily="34"/>
            </a:endParaRPr>
          </a:p>
          <a:p>
            <a:pPr marL="342900" indent="-342900">
              <a:buFont typeface="Wingdings" panose="05000000000000000000" pitchFamily="2" charset="2"/>
              <a:buChar char="Ø"/>
            </a:pPr>
            <a:r>
              <a:rPr lang="fr-FR" sz="2200" u="sng" dirty="0">
                <a:latin typeface="Arial" pitchFamily="34"/>
                <a:cs typeface="Arial" pitchFamily="34"/>
              </a:rPr>
              <a:t>Le tutorat :</a:t>
            </a:r>
            <a:r>
              <a:rPr lang="fr-FR" sz="2200" b="0" dirty="0">
                <a:latin typeface="Arial" pitchFamily="34"/>
                <a:cs typeface="Arial" pitchFamily="34"/>
              </a:rPr>
              <a:t> chaque stagiaire se voit désigner un tuteur : il apporte tout au long de l’année conseil et assistance, sur la base de son expérience. </a:t>
            </a:r>
          </a:p>
        </p:txBody>
      </p:sp>
      <p:sp>
        <p:nvSpPr>
          <p:cNvPr id="13" name="Espace réservé du texte 5"/>
          <p:cNvSpPr txBox="1">
            <a:spLocks/>
          </p:cNvSpPr>
          <p:nvPr/>
        </p:nvSpPr>
        <p:spPr bwMode="gray">
          <a:xfrm>
            <a:off x="390525" y="1124744"/>
            <a:ext cx="9124950" cy="5040560"/>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91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6"/>
          </p:nvPr>
        </p:nvSpPr>
        <p:spPr/>
        <p:txBody>
          <a:bodyPr/>
          <a:lstStyle/>
          <a:p>
            <a:fld id="{733122C9-A0B9-462F-8757-0847AD287B63}" type="slidenum">
              <a:rPr lang="fr-FR" smtClean="0"/>
              <a:pPr/>
              <a:t>9</a:t>
            </a:fld>
            <a:endParaRPr lang="fr-FR" dirty="0"/>
          </a:p>
        </p:txBody>
      </p:sp>
      <p:sp>
        <p:nvSpPr>
          <p:cNvPr id="6" name="Espace réservé du texte 5"/>
          <p:cNvSpPr>
            <a:spLocks noGrp="1"/>
          </p:cNvSpPr>
          <p:nvPr>
            <p:ph type="body" sz="quarter" idx="17"/>
          </p:nvPr>
        </p:nvSpPr>
        <p:spPr>
          <a:xfrm>
            <a:off x="372650" y="993434"/>
            <a:ext cx="9124950" cy="5400600"/>
          </a:xfrm>
        </p:spPr>
        <p:txBody>
          <a:bodyPr/>
          <a:lstStyle/>
          <a:p>
            <a:pPr marL="342900" indent="-342900" algn="just">
              <a:buFont typeface="Wingdings" panose="05000000000000000000" pitchFamily="2" charset="2"/>
              <a:buChar char="Ø"/>
            </a:pPr>
            <a:r>
              <a:rPr lang="fr-FR" sz="2200" u="sng" dirty="0">
                <a:latin typeface="Arial" pitchFamily="34"/>
                <a:cs typeface="Arial" pitchFamily="34"/>
              </a:rPr>
              <a:t>Le classement</a:t>
            </a:r>
          </a:p>
          <a:p>
            <a:pPr algn="just"/>
            <a:r>
              <a:rPr lang="fr-FR" sz="2200" b="0" dirty="0">
                <a:latin typeface="Arial" pitchFamily="34"/>
                <a:cs typeface="Arial" pitchFamily="34"/>
              </a:rPr>
              <a:t>Il interviendra au plus tôt au mois de novembre avec un effet rétroactif à compter du 01/09/2025.</a:t>
            </a:r>
          </a:p>
          <a:p>
            <a:pPr algn="just"/>
            <a:r>
              <a:rPr lang="fr-FR" sz="2200" b="0" dirty="0">
                <a:latin typeface="Arial" pitchFamily="34"/>
                <a:cs typeface="Arial" pitchFamily="34"/>
              </a:rPr>
              <a:t>Seront pris en compte les justificatifs fournis lors de la constitution de votre dossier administratif.</a:t>
            </a:r>
          </a:p>
          <a:p>
            <a:pPr algn="just"/>
            <a:r>
              <a:rPr lang="fr-FR" sz="2200" b="0" dirty="0">
                <a:latin typeface="Arial" pitchFamily="34"/>
                <a:cs typeface="Arial" pitchFamily="34"/>
              </a:rPr>
              <a:t>Le classement s’effectue conformément aux dispositions du décret modifié du 5 décembre 1951.</a:t>
            </a:r>
          </a:p>
          <a:p>
            <a:pPr algn="just"/>
            <a:endParaRPr lang="fr-FR" sz="2200" b="0" dirty="0">
              <a:latin typeface="Arial" pitchFamily="34"/>
              <a:cs typeface="Arial" pitchFamily="34"/>
            </a:endParaRPr>
          </a:p>
          <a:p>
            <a:pPr marL="342900" indent="-342900" algn="just">
              <a:buFont typeface="Wingdings" panose="05000000000000000000" pitchFamily="2" charset="2"/>
              <a:buChar char="Ø"/>
            </a:pPr>
            <a:r>
              <a:rPr lang="fr-FR" sz="2200" u="sng" dirty="0">
                <a:latin typeface="Arial" pitchFamily="34"/>
                <a:cs typeface="Arial" pitchFamily="34"/>
              </a:rPr>
              <a:t>La rémunération</a:t>
            </a:r>
          </a:p>
          <a:p>
            <a:pPr algn="just"/>
            <a:r>
              <a:rPr lang="fr-FR" sz="2200" b="0" dirty="0">
                <a:latin typeface="Arial" pitchFamily="34"/>
                <a:cs typeface="Arial" pitchFamily="34"/>
              </a:rPr>
              <a:t>Quelle que soit la quotité d’affectation les stagiaires bénéficient d’un traitement à taux complet</a:t>
            </a:r>
          </a:p>
          <a:p>
            <a:pPr algn="just"/>
            <a:endParaRPr lang="fr-FR" sz="2200" b="0" dirty="0">
              <a:latin typeface="Arial" pitchFamily="34"/>
              <a:cs typeface="Arial" pitchFamily="34"/>
            </a:endParaRPr>
          </a:p>
          <a:p>
            <a:r>
              <a:rPr lang="fr-FR" sz="1400" b="0" dirty="0">
                <a:latin typeface="Arial" pitchFamily="34"/>
                <a:cs typeface="Arial" pitchFamily="34"/>
              </a:rPr>
              <a:t>Dépôt des dossiers sur la plateforme informatisée du vice-rectorat : </a:t>
            </a:r>
            <a:r>
              <a:rPr lang="fr-FR" sz="1400" dirty="0">
                <a:latin typeface="Arial" pitchFamily="34"/>
                <a:cs typeface="Arial" pitchFamily="34"/>
              </a:rPr>
              <a:t>https://madnc.ac-noumea.nc</a:t>
            </a:r>
            <a:endParaRPr lang="fr-FR" sz="2400" dirty="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a:p>
            <a:endParaRPr lang="fr-FR" sz="2400" b="0" dirty="0">
              <a:latin typeface="Arial" pitchFamily="34"/>
              <a:cs typeface="Arial" pitchFamily="34"/>
            </a:endParaRPr>
          </a:p>
        </p:txBody>
      </p:sp>
      <p:sp>
        <p:nvSpPr>
          <p:cNvPr id="13" name="Espace réservé du texte 5"/>
          <p:cNvSpPr txBox="1">
            <a:spLocks/>
          </p:cNvSpPr>
          <p:nvPr/>
        </p:nvSpPr>
        <p:spPr bwMode="gray">
          <a:xfrm>
            <a:off x="390525" y="2133600"/>
            <a:ext cx="9124950" cy="3383632"/>
          </a:xfrm>
          <a:prstGeom prst="rect">
            <a:avLst/>
          </a:prstGeom>
        </p:spPr>
        <p:txBody>
          <a:bodyPr vert="horz" lIns="0" tIns="0" rIns="0" bIns="0" rtlCol="0" anchor="t" anchorCtr="0">
            <a:noAutofit/>
          </a:bodyPr>
          <a:lstStyle>
            <a:lvl1pPr marL="0" indent="0" algn="l" defTabSz="914378" rtl="0" eaLnBrk="1" latinLnBrk="0" hangingPunct="1">
              <a:lnSpc>
                <a:spcPct val="100000"/>
              </a:lnSpc>
              <a:spcBef>
                <a:spcPts val="0"/>
              </a:spcBef>
              <a:spcAft>
                <a:spcPts val="500"/>
              </a:spcAft>
              <a:buFont typeface="Arial" pitchFamily="34" charset="0"/>
              <a:buNone/>
              <a:defRPr sz="2600" b="1" kern="1200">
                <a:solidFill>
                  <a:schemeClr val="tx1"/>
                </a:solidFill>
                <a:latin typeface="Acumin Pro" panose="020B0504020202020204" pitchFamily="34" charset="0"/>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Acumin Pro" panose="020B0504020202020204" pitchFamily="34" charset="0"/>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Acumin Pro" panose="020B0504020202020204" pitchFamily="34" charset="0"/>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Acumin Pro" panose="020B0504020202020204" pitchFamily="34" charset="0"/>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Acumin Pro" panose="020B050402020202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dirty="0"/>
          </a:p>
        </p:txBody>
      </p:sp>
      <p:sp>
        <p:nvSpPr>
          <p:cNvPr id="14" name="Rectangle 13"/>
          <p:cNvSpPr/>
          <p:nvPr/>
        </p:nvSpPr>
        <p:spPr>
          <a:xfrm>
            <a:off x="395863" y="2133600"/>
            <a:ext cx="9119611" cy="400110"/>
          </a:xfrm>
          <a:prstGeom prst="rect">
            <a:avLst/>
          </a:prstGeom>
        </p:spPr>
        <p:txBody>
          <a:bodyPr wrap="square">
            <a:spAutoFit/>
          </a:bodyPr>
          <a:lstStyle/>
          <a:p>
            <a:pPr marL="180000" lvl="0" indent="0">
              <a:spcBef>
                <a:spcPts val="600"/>
              </a:spcBef>
              <a:spcAft>
                <a:spcPts val="1200"/>
              </a:spcAft>
              <a:buNone/>
            </a:pP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72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2_FOND ECRAN_4_3" id="{10C338DC-25DE-DE49-B378-885F7B62B31C}" vid="{8EB08C32-EACE-6D4D-9991-56925EA9F4D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B448C3-5FE1-481F-85C8-33598570CB24}">
  <ds:schemaRefs>
    <ds:schemaRef ds:uri="http://schemas.microsoft.com/sharepoint/v3/contenttype/forms"/>
  </ds:schemaRefs>
</ds:datastoreItem>
</file>

<file path=customXml/itemProps2.xml><?xml version="1.0" encoding="utf-8"?>
<ds:datastoreItem xmlns:ds="http://schemas.openxmlformats.org/officeDocument/2006/customXml" ds:itemID="{BE665D03-BD43-4A86-B6D2-5126C047A9BC}">
  <ds:schemaRefs>
    <ds:schemaRef ds:uri="http://schemas.microsoft.com/office/2006/documentManagement/types"/>
    <ds:schemaRef ds:uri="http://schemas.microsoft.com/office/infopath/2007/PartnerControls"/>
    <ds:schemaRef ds:uri="http://www.w3.org/XML/1998/namespace"/>
    <ds:schemaRef ds:uri="http://purl.org/dc/terms/"/>
    <ds:schemaRef ds:uri="http://purl.org/dc/dcmitype/"/>
    <ds:schemaRef ds:uri="2c7ddd52-0a06-43b1-a35c-dcb15ea2e3f4"/>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035F979-A072-4E70-A14C-C63B81B29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9917</TotalTime>
  <Words>2626</Words>
  <Application>Microsoft Office PowerPoint</Application>
  <PresentationFormat>Format A4 (210 x 297 mm)</PresentationFormat>
  <Paragraphs>470</Paragraphs>
  <Slides>52</Slides>
  <Notes>27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Acumin Pro</vt:lpstr>
      <vt:lpstr>Agency FB</vt:lpstr>
      <vt:lpstr>Arial</vt:lpstr>
      <vt:lpstr>Calibri</vt:lpstr>
      <vt:lpstr>Century Gothic</vt:lpstr>
      <vt:lpstr>Marianne</vt:lpstr>
      <vt:lpstr>Times New Roman</vt:lpstr>
      <vt:lpstr>Wingdings</vt:lpstr>
      <vt:lpstr>MINISTÈRIEL</vt:lpstr>
      <vt:lpstr>Présentation PowerPoint</vt:lpstr>
      <vt:lpstr>Présentation PowerPoint</vt:lpstr>
      <vt:lpstr>Accueil par madame la présidente de l’UNC </vt:lpstr>
      <vt:lpstr>Accueil par monsieur le vice-recteur</vt:lpstr>
      <vt:lpstr>Présentation des représentants de    l’administration et des représentants des filières de l’INSPÉ</vt:lpstr>
      <vt:lpstr> Les différents types de stagiaires, les modalités de leur formation, l’affectation  Margot LE ROUX</vt:lpstr>
      <vt:lpstr>L’organisation de l’année de stage</vt:lpstr>
      <vt:lpstr>Présentation PowerPoint</vt:lpstr>
      <vt:lpstr>Présentation PowerPoint</vt:lpstr>
      <vt:lpstr>Présentation PowerPoint</vt:lpstr>
      <vt:lpstr>Présentation PowerPoint</vt:lpstr>
      <vt:lpstr>Présentation PowerPoint</vt:lpstr>
      <vt:lpstr>Présentation PowerPoint</vt:lpstr>
      <vt:lpstr>Modalités d’évaluation et de titularisation</vt:lpstr>
      <vt:lpstr>Présentation PowerPoint</vt:lpstr>
      <vt:lpstr>La communication</vt:lpstr>
      <vt:lpstr>Présentation PowerPoint</vt:lpstr>
      <vt:lpstr>Le planning et les contenus de la formation à l’INSPÉ suivant les stagiaires  Stéphane MINVIELLE </vt:lpstr>
      <vt:lpstr>   Droits et obligations du fonctionnaire  du Service Public d’Éducation       Francis MODÉRAN </vt:lpstr>
      <vt:lpstr>Le Cadre général de la fonction publique confère des droits :</vt:lpstr>
      <vt:lpstr>Le Cadre général de la fonction publique impose des obligations</vt:lpstr>
      <vt:lpstr>Le Service Public d’Education impose des devoirs</vt:lpstr>
      <vt:lpstr>Le Service Public d’Education impose des devoirs</vt:lpstr>
      <vt:lpstr>Le Service Public d’Education impose des devoirs</vt:lpstr>
      <vt:lpstr>PAUSE   REPRISE DES INTERVENTIONS À 10H45</vt:lpstr>
      <vt:lpstr>Évaluation et titularisation  Olivier MONTOUT</vt:lpstr>
      <vt:lpstr>Présentation PowerPoint</vt:lpstr>
      <vt:lpstr>données sur les personnels 2nd degré  (public + privé) :</vt:lpstr>
      <vt:lpstr>données sur les personnels 2nd degré  (public + privé) :</vt:lpstr>
      <vt:lpstr>statistiques professeurs stagiaires :</vt:lpstr>
      <vt:lpstr>résultats concours internes et externes :</vt:lpstr>
      <vt:lpstr>procédure de titularisation d’un(e) professeur(e) :</vt:lpstr>
      <vt:lpstr>délibérations et propositions du Jury Académique :</vt:lpstr>
      <vt:lpstr>statistiques stagiaires en difficultés :</vt:lpstr>
      <vt:lpstr>statistiques titularisation :</vt:lpstr>
      <vt:lpstr>Présentation PowerPoint</vt:lpstr>
      <vt:lpstr>Quelques chiffres sur l’enseignement en Nouvelle-Calédonie   David BROUSTET  </vt:lpstr>
      <vt:lpstr>60 700 élèves scolarisés de la maternelle au lycée à la rentrée 2025 </vt:lpstr>
      <vt:lpstr>Des effectifs élèves en diminution…</vt:lpstr>
      <vt:lpstr>… en raison de la baisse des naissances et d’un déficit migratoire</vt:lpstr>
      <vt:lpstr>De fortes disparités selon l’établissement</vt:lpstr>
      <vt:lpstr>Des collèges très isolés et bien plus éloignés que ceux de métropole</vt:lpstr>
      <vt:lpstr>Un pourcentage de candidats refusés dès le premier groupe d’épreuves au baccalauréat plus élevé que la moyenne métropolitaine et les académies comparables</vt:lpstr>
      <vt:lpstr>Un écart entre les filles et les garçons deux fois supérieur à la métropole</vt:lpstr>
      <vt:lpstr>Présentation PowerPoint</vt:lpstr>
      <vt:lpstr>Un espace statistique facilement accessible…</vt:lpstr>
      <vt:lpstr>… et destiné à tout type de lecteurs</vt:lpstr>
      <vt:lpstr>CALENDRIER DES JOURNÉES D’ACCUEIL   </vt:lpstr>
      <vt:lpstr>Présentation PowerPoint</vt:lpstr>
      <vt:lpstr>Présentation PowerPoint</vt:lpstr>
      <vt:lpstr>QUESTIONS DIVERSES  </vt:lpstr>
      <vt:lpstr>Nous vous remercions de votre attention et vous souhaitons une excellente année de stage. </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A4</dc:title>
  <dc:subject>Client</dc:subject>
  <dc:creator>Microsoft Office User</dc:creator>
  <cp:lastModifiedBy>iamiot</cp:lastModifiedBy>
  <cp:revision>411</cp:revision>
  <cp:lastPrinted>2023-02-03T06:23:40Z</cp:lastPrinted>
  <dcterms:created xsi:type="dcterms:W3CDTF">2020-07-03T12:53:24Z</dcterms:created>
  <dcterms:modified xsi:type="dcterms:W3CDTF">2025-08-26T03:22:16Z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